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8" r:id="rId12"/>
    <p:sldId id="267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9580" autoAdjust="0"/>
  </p:normalViewPr>
  <p:slideViewPr>
    <p:cSldViewPr>
      <p:cViewPr varScale="1">
        <p:scale>
          <a:sx n="44" d="100"/>
          <a:sy n="44" d="100"/>
        </p:scale>
        <p:origin x="1467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7817-807F-45A6-AF25-67C02682CAB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C5C-EDB3-42FF-A195-D3B86BA78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7817-807F-45A6-AF25-67C02682CAB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C5C-EDB3-42FF-A195-D3B86BA78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7817-807F-45A6-AF25-67C02682CAB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C5C-EDB3-42FF-A195-D3B86BA78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7817-807F-45A6-AF25-67C02682CAB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C5C-EDB3-42FF-A195-D3B86BA78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7817-807F-45A6-AF25-67C02682CAB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C5C-EDB3-42FF-A195-D3B86BA78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7817-807F-45A6-AF25-67C02682CAB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C5C-EDB3-42FF-A195-D3B86BA78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7817-807F-45A6-AF25-67C02682CAB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C5C-EDB3-42FF-A195-D3B86BA78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7817-807F-45A6-AF25-67C02682CAB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C5C-EDB3-42FF-A195-D3B86BA78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7817-807F-45A6-AF25-67C02682CAB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C5C-EDB3-42FF-A195-D3B86BA78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7817-807F-45A6-AF25-67C02682CAB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C5C-EDB3-42FF-A195-D3B86BA78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7817-807F-45A6-AF25-67C02682CAB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C5C-EDB3-42FF-A195-D3B86BA78AA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89A7817-807F-45A6-AF25-67C02682CAB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8731C5C-EDB3-42FF-A195-D3B86BA78AAD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Yeast Breads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40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Timesaving Yeast Bread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63357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Cool-Rise </a:t>
            </a:r>
            <a:r>
              <a:rPr lang="en-US" dirty="0" err="1" smtClean="0"/>
              <a:t>Doughs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*specifically designed to rise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slowly in the fridge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*kneaded, brief rest, 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shape</a:t>
            </a:r>
          </a:p>
          <a:p>
            <a:r>
              <a:rPr lang="en-US" dirty="0" smtClean="0"/>
              <a:t>Refrigerator </a:t>
            </a:r>
            <a:r>
              <a:rPr lang="en-US" dirty="0" err="1" smtClean="0"/>
              <a:t>Doughs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*designed to rise slow in fridge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*uses the batter method,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shaped</a:t>
            </a:r>
          </a:p>
          <a:p>
            <a:r>
              <a:rPr lang="en-US" dirty="0" smtClean="0"/>
              <a:t>Freezer </a:t>
            </a:r>
            <a:r>
              <a:rPr lang="en-US" dirty="0" err="1" smtClean="0"/>
              <a:t>Doughs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*mix and knead, freeze before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or after shaping</a:t>
            </a:r>
          </a:p>
          <a:p>
            <a:r>
              <a:rPr lang="en-US" dirty="0" smtClean="0"/>
              <a:t>Bread Machines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*foolproof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*follow manufacturers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directions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*weather conditions effect dough that is prepared in a bread machine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0"/>
            <a:ext cx="2552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841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Microwaving Yeast Breads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 help with some STEPS throughout the yeast bread preparation process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*defrost frozen dough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-microwave 1 cup water for 3-5 minutes, until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boiling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-creates a moist atmosphere, place dough 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greased bowl &amp; microwave on defrost setting for 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minutes, turnover and repeat until dough is soft to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touch.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*raise the dough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-place in greased bowl, cover with wax paper, and place in a bowl of warm water, microwave on low for 1 minute, rotate and repeat until doubled in size.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*some recipes are designed to be baked in microwave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33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Yeast Bread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7677355" cy="4410998"/>
          </a:xfrm>
        </p:spPr>
        <p:txBody>
          <a:bodyPr/>
          <a:lstStyle/>
          <a:p>
            <a:r>
              <a:rPr lang="en-US" dirty="0" smtClean="0"/>
              <a:t>Switching the flour type your using</a:t>
            </a:r>
          </a:p>
          <a:p>
            <a:r>
              <a:rPr lang="en-US" dirty="0" smtClean="0"/>
              <a:t>Adding dried fruits, herbs, nuts, cheese, etc.</a:t>
            </a:r>
          </a:p>
          <a:p>
            <a:r>
              <a:rPr lang="en-US" dirty="0" smtClean="0"/>
              <a:t>Brush tops with butter and add poppy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seeds, sesame, etc.</a:t>
            </a:r>
          </a:p>
          <a:p>
            <a:r>
              <a:rPr lang="en-US" dirty="0" smtClean="0"/>
              <a:t>Shape into loaves, rolls, crescent rolls, bows, etc.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843462"/>
            <a:ext cx="2266950" cy="1700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748" y="533400"/>
            <a:ext cx="2124075" cy="2828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38600"/>
            <a:ext cx="2034678" cy="270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Homemade Yeast Bread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It has a distinctively appealing sweet smell and delicious taste.</a:t>
            </a:r>
          </a:p>
          <a:p>
            <a:r>
              <a:rPr lang="en-US" dirty="0" smtClean="0"/>
              <a:t>Bread machine – measure the ingredients, and the machine does the rest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7" r="122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503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Yeast Bread Ingredients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09442" y="1600199"/>
            <a:ext cx="3471278" cy="523324"/>
          </a:xfrm>
        </p:spPr>
        <p:txBody>
          <a:bodyPr/>
          <a:lstStyle/>
          <a:p>
            <a:r>
              <a:rPr lang="en-US" dirty="0" smtClean="0"/>
              <a:t>Flour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6084" y="2123523"/>
            <a:ext cx="3974635" cy="4201077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 smtClean="0"/>
              <a:t>All-purpose flour</a:t>
            </a:r>
          </a:p>
          <a:p>
            <a:pPr lvl="1"/>
            <a:r>
              <a:rPr lang="en-US" dirty="0" smtClean="0"/>
              <a:t>When mixed with liquid and kneaded, the flour develops gluten to support the carbon dioxide</a:t>
            </a:r>
          </a:p>
          <a:p>
            <a:r>
              <a:rPr lang="en-US" dirty="0" smtClean="0"/>
              <a:t>Bread flour</a:t>
            </a:r>
          </a:p>
          <a:p>
            <a:pPr lvl="1"/>
            <a:r>
              <a:rPr lang="en-US" dirty="0" smtClean="0"/>
              <a:t>Contains larger amounts of </a:t>
            </a:r>
            <a:r>
              <a:rPr lang="en-US" dirty="0" err="1" smtClean="0"/>
              <a:t>gliadin</a:t>
            </a:r>
            <a:r>
              <a:rPr lang="en-US" dirty="0" smtClean="0"/>
              <a:t> and </a:t>
            </a:r>
            <a:r>
              <a:rPr lang="en-US" dirty="0" err="1" smtClean="0"/>
              <a:t>glutenin</a:t>
            </a:r>
            <a:endParaRPr lang="en-US" dirty="0" smtClean="0"/>
          </a:p>
          <a:p>
            <a:pPr lvl="1"/>
            <a:r>
              <a:rPr lang="en-US" dirty="0" smtClean="0"/>
              <a:t>Produces the strongest and most elastic gluten</a:t>
            </a:r>
            <a:endParaRPr lang="en-US" dirty="0"/>
          </a:p>
          <a:p>
            <a:r>
              <a:rPr lang="en-US" dirty="0" smtClean="0"/>
              <a:t>Whole wheat and </a:t>
            </a:r>
            <a:r>
              <a:rPr lang="en-US" dirty="0" err="1" smtClean="0"/>
              <a:t>nonwheat</a:t>
            </a:r>
            <a:r>
              <a:rPr lang="en-US" dirty="0" smtClean="0"/>
              <a:t> flours</a:t>
            </a:r>
          </a:p>
          <a:p>
            <a:pPr lvl="1"/>
            <a:r>
              <a:rPr lang="en-US" dirty="0" smtClean="0"/>
              <a:t>Have a lower protein content</a:t>
            </a:r>
          </a:p>
          <a:p>
            <a:pPr lvl="1"/>
            <a:r>
              <a:rPr lang="en-US" dirty="0" smtClean="0"/>
              <a:t>Produce a denser loaf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Liquid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173411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 smtClean="0"/>
              <a:t>Plain water, potato water, or milk</a:t>
            </a:r>
          </a:p>
          <a:p>
            <a:pPr lvl="1"/>
            <a:r>
              <a:rPr lang="en-US" dirty="0" smtClean="0"/>
              <a:t>Milk produces a softer crust and helps bread stay fresh longer</a:t>
            </a:r>
          </a:p>
          <a:p>
            <a:r>
              <a:rPr lang="en-US" dirty="0" smtClean="0"/>
              <a:t>Buttermilk, fruit juices, yogurt, applesauce, and cottage cheese</a:t>
            </a:r>
          </a:p>
          <a:p>
            <a:r>
              <a:rPr lang="en-US" dirty="0" smtClean="0"/>
              <a:t>Temperature affects yeast cells</a:t>
            </a:r>
          </a:p>
          <a:p>
            <a:pPr lvl="1"/>
            <a:r>
              <a:rPr lang="en-US" dirty="0" smtClean="0"/>
              <a:t>Room temperature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068" y="152400"/>
            <a:ext cx="26289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0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Yeast Bread </a:t>
            </a:r>
            <a:r>
              <a:rPr lang="en-US" dirty="0" smtClean="0"/>
              <a:t>Ingredients, cont.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6670" y="1663172"/>
            <a:ext cx="3132495" cy="576262"/>
          </a:xfrm>
        </p:spPr>
        <p:txBody>
          <a:bodyPr/>
          <a:lstStyle/>
          <a:p>
            <a:r>
              <a:rPr lang="en-US" dirty="0" smtClean="0"/>
              <a:t>Salt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389189"/>
            <a:ext cx="3947319" cy="3471861"/>
          </a:xfrm>
        </p:spPr>
        <p:txBody>
          <a:bodyPr anchor="t"/>
          <a:lstStyle/>
          <a:p>
            <a:r>
              <a:rPr lang="en-US" dirty="0" smtClean="0"/>
              <a:t>Regulates the action of the yeast and inhibits the action of certain enzymes in the flour</a:t>
            </a:r>
          </a:p>
          <a:p>
            <a:r>
              <a:rPr lang="en-US" dirty="0" smtClean="0"/>
              <a:t>Without = sticky and hard to handle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772" y="1600199"/>
            <a:ext cx="3150476" cy="576262"/>
          </a:xfrm>
        </p:spPr>
        <p:txBody>
          <a:bodyPr/>
          <a:lstStyle/>
          <a:p>
            <a:r>
              <a:rPr lang="en-US" dirty="0" smtClean="0"/>
              <a:t>Yeast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176461"/>
            <a:ext cx="3871120" cy="4452939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A microscopic, single-celled plant used as a leavening agent</a:t>
            </a:r>
          </a:p>
          <a:p>
            <a:pPr lvl="1"/>
            <a:r>
              <a:rPr lang="en-US" dirty="0" smtClean="0"/>
              <a:t>Compressed yeast – made from fresh, moist yeast cells that are pressed into cakes</a:t>
            </a:r>
          </a:p>
          <a:p>
            <a:pPr lvl="2"/>
            <a:r>
              <a:rPr lang="en-US" dirty="0" smtClean="0"/>
              <a:t>Perishable</a:t>
            </a:r>
          </a:p>
          <a:p>
            <a:pPr lvl="1"/>
            <a:r>
              <a:rPr lang="en-US" dirty="0" smtClean="0"/>
              <a:t>Active dry yeast – made from an active yeast strain that has been dried and made into granules</a:t>
            </a:r>
          </a:p>
          <a:p>
            <a:pPr lvl="1"/>
            <a:r>
              <a:rPr lang="en-US" dirty="0" smtClean="0"/>
              <a:t>Fast-rising yeast – highly active yeast strains</a:t>
            </a:r>
            <a:endParaRPr lang="en-US" dirty="0"/>
          </a:p>
        </p:txBody>
      </p:sp>
      <p:pic>
        <p:nvPicPr>
          <p:cNvPr id="3075" name="Picture 3" descr="C:\Users\awhisker\AppData\Local\Microsoft\Windows\Temporary Internet Files\Content.IE5\QQD5LG12\MP900314310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93" b="13228"/>
          <a:stretch/>
        </p:blipFill>
        <p:spPr bwMode="auto">
          <a:xfrm>
            <a:off x="1676401" y="4333278"/>
            <a:ext cx="1333034" cy="225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119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Yeast Bread Ingredients, cont.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710738"/>
            <a:ext cx="3132495" cy="576262"/>
          </a:xfrm>
        </p:spPr>
        <p:txBody>
          <a:bodyPr/>
          <a:lstStyle/>
          <a:p>
            <a:r>
              <a:rPr lang="en-US" dirty="0" smtClean="0"/>
              <a:t>Sugar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US" dirty="0" smtClean="0"/>
              <a:t>Influence browning, flavor, and texture</a:t>
            </a:r>
          </a:p>
          <a:p>
            <a:r>
              <a:rPr lang="en-US" dirty="0" smtClean="0"/>
              <a:t>Provide extra food for the yeast so the dough will rise faster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3814" y="1658143"/>
            <a:ext cx="3150476" cy="576262"/>
          </a:xfrm>
        </p:spPr>
        <p:txBody>
          <a:bodyPr/>
          <a:lstStyle/>
          <a:p>
            <a:r>
              <a:rPr lang="en-US" dirty="0" smtClean="0"/>
              <a:t>Fat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anchor="t"/>
          <a:lstStyle/>
          <a:p>
            <a:r>
              <a:rPr lang="en-US" dirty="0" smtClean="0"/>
              <a:t>Increases the tenderness of yeast breads</a:t>
            </a:r>
          </a:p>
          <a:p>
            <a:r>
              <a:rPr lang="en-US" dirty="0" smtClean="0"/>
              <a:t>Optional in some traditional recipes, but it is required in bread machine recipes</a:t>
            </a:r>
            <a:endParaRPr lang="en-US" dirty="0"/>
          </a:p>
        </p:txBody>
      </p:sp>
      <p:pic>
        <p:nvPicPr>
          <p:cNvPr id="1027" name="Picture 3" descr="C:\Users\awhisker\AppData\Local\Microsoft\Windows\Temporary Internet Files\Content.IE5\QQD5LG12\MP90044850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4" y="4309110"/>
            <a:ext cx="3366135" cy="224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whisker\AppData\Local\Microsoft\Windows\Temporary Internet Files\Content.IE5\QQD5LG12\MP90044365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4309110"/>
            <a:ext cx="3372093" cy="224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541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Yeast Bread Ingredients, cont.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Eggs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38400"/>
            <a:ext cx="3471277" cy="3471861"/>
          </a:xfrm>
        </p:spPr>
        <p:txBody>
          <a:bodyPr anchor="t"/>
          <a:lstStyle/>
          <a:p>
            <a:r>
              <a:rPr lang="en-US" dirty="0" smtClean="0"/>
              <a:t>Add flavor and richness </a:t>
            </a:r>
          </a:p>
          <a:p>
            <a:r>
              <a:rPr lang="en-US" dirty="0" smtClean="0"/>
              <a:t>Add color and improve the structure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Other ingredients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anchor="t"/>
          <a:lstStyle/>
          <a:p>
            <a:r>
              <a:rPr lang="en-US" dirty="0" smtClean="0"/>
              <a:t>Raisins, nuts, cheese, herbs, and spices</a:t>
            </a:r>
          </a:p>
          <a:p>
            <a:r>
              <a:rPr lang="en-US" dirty="0" smtClean="0"/>
              <a:t>Add flavor and variety</a:t>
            </a:r>
          </a:p>
          <a:p>
            <a:r>
              <a:rPr lang="en-US" dirty="0" smtClean="0"/>
              <a:t>Lengthen the rising time</a:t>
            </a:r>
            <a:endParaRPr lang="en-US" dirty="0"/>
          </a:p>
        </p:txBody>
      </p:sp>
      <p:pic>
        <p:nvPicPr>
          <p:cNvPr id="2050" name="Picture 2" descr="C:\Users\awhisker\AppData\Local\Microsoft\Windows\Temporary Internet Files\Content.IE5\QQD5LG12\MP9004486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3429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whisker\AppData\Local\Microsoft\Windows\Temporary Internet Files\Content.IE5\2H2BV6R7\MP90017795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14800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22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Mixing Methods For </a:t>
            </a:r>
            <a:r>
              <a:rPr lang="en-US" dirty="0"/>
              <a:t>Yeast Breads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381000" y="1447801"/>
            <a:ext cx="7751523" cy="46482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As a </a:t>
            </a:r>
            <a:r>
              <a:rPr lang="en-US" sz="2400" dirty="0" smtClean="0"/>
              <a:t>group and using the internet/book, </a:t>
            </a:r>
            <a:r>
              <a:rPr lang="en-US" sz="2400" dirty="0" smtClean="0"/>
              <a:t>make a poster explaining one of the assigned methods:</a:t>
            </a:r>
          </a:p>
          <a:p>
            <a:r>
              <a:rPr lang="en-US" sz="2400" dirty="0" smtClean="0"/>
              <a:t>Traditional Method</a:t>
            </a:r>
          </a:p>
          <a:p>
            <a:r>
              <a:rPr lang="en-US" sz="2400" dirty="0"/>
              <a:t>One-Rise </a:t>
            </a:r>
            <a:r>
              <a:rPr lang="en-US" sz="2400" dirty="0" smtClean="0"/>
              <a:t>Method</a:t>
            </a:r>
          </a:p>
          <a:p>
            <a:r>
              <a:rPr lang="en-US" sz="2400" dirty="0" smtClean="0"/>
              <a:t>Mixer Method</a:t>
            </a:r>
          </a:p>
          <a:p>
            <a:r>
              <a:rPr lang="en-US" sz="2400" dirty="0" smtClean="0"/>
              <a:t>Batter </a:t>
            </a:r>
            <a:r>
              <a:rPr lang="en-US" sz="2400" dirty="0" smtClean="0"/>
              <a:t>Method</a:t>
            </a:r>
          </a:p>
          <a:p>
            <a:r>
              <a:rPr lang="en-US" sz="2400" dirty="0" smtClean="0"/>
              <a:t>Fermentation / Punching Down</a:t>
            </a:r>
          </a:p>
          <a:p>
            <a:r>
              <a:rPr lang="en-US" sz="2400" dirty="0" smtClean="0"/>
              <a:t>Shaping  &amp; Baking</a:t>
            </a:r>
          </a:p>
          <a:p>
            <a:r>
              <a:rPr lang="en-US" sz="2400" dirty="0" smtClean="0"/>
              <a:t>Characteristics of Yeast Bread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72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77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Science Principles of Preparing Yeast Breads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During mixing and kneading, the gluten develops</a:t>
            </a:r>
          </a:p>
          <a:p>
            <a:r>
              <a:rPr lang="en-US" sz="1600" dirty="0" smtClean="0"/>
              <a:t>It will trap the carbon dioxide produced by the yeast as the dough rises</a:t>
            </a:r>
            <a:endParaRPr lang="en-US" sz="16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0058976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lass Documents" ma:contentTypeID="0x010100BC488347B3B560499F0721400CA9A626003D6D23E4EB603547BACAA77A70489D0E" ma:contentTypeVersion="" ma:contentTypeDescription="" ma:contentTypeScope="" ma:versionID="367c6e50e33c72fabf4a3ba9de10f8b7">
  <xsd:schema xmlns:xsd="http://www.w3.org/2001/XMLSchema" xmlns:xs="http://www.w3.org/2001/XMLSchema" xmlns:p="http://schemas.microsoft.com/office/2006/metadata/properties" xmlns:ns2="5c0122c6-2395-4176-a142-c5bf19eedc2e" xmlns:ns3="7ecef14c-7c8e-4225-82ef-62d55ec15185" targetNamespace="http://schemas.microsoft.com/office/2006/metadata/properties" ma:root="true" ma:fieldsID="27300d76e0ff822f51f91464657cdf89" ns2:_="" ns3:_="">
    <xsd:import namespace="5c0122c6-2395-4176-a142-c5bf19eedc2e"/>
    <xsd:import namespace="7ecef14c-7c8e-4225-82ef-62d55ec15185"/>
    <xsd:element name="properties">
      <xsd:complexType>
        <xsd:sequence>
          <xsd:element name="documentManagement">
            <xsd:complexType>
              <xsd:all>
                <xsd:element ref="ns2:Resource_Typ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122c6-2395-4176-a142-c5bf19eedc2e" elementFormDefault="qualified">
    <xsd:import namespace="http://schemas.microsoft.com/office/2006/documentManagement/types"/>
    <xsd:import namespace="http://schemas.microsoft.com/office/infopath/2007/PartnerControls"/>
    <xsd:element name="Resource_Type" ma:index="8" nillable="true" ma:displayName="Resource_Type" ma:format="Dropdown" ma:internalName="Resource_Type">
      <xsd:simpleType>
        <xsd:restriction base="dms:Choice">
          <xsd:enumeration value="Syllabus"/>
          <xsd:enumeration value="Handouts"/>
          <xsd:enumeration value="Study Guide"/>
          <xsd:enumeration value="Worksheet"/>
          <xsd:enumeration value="Quiz"/>
          <xsd:enumeration value="Tes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cef14c-7c8e-4225-82ef-62d55ec1518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ource_Type xmlns="5c0122c6-2395-4176-a142-c5bf19eedc2e">Handouts</Resource_Type>
  </documentManagement>
</p:properties>
</file>

<file path=customXml/itemProps1.xml><?xml version="1.0" encoding="utf-8"?>
<ds:datastoreItem xmlns:ds="http://schemas.openxmlformats.org/officeDocument/2006/customXml" ds:itemID="{1BE26F39-3883-4408-964C-B0D63F8FD5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49FC3-D85A-42A5-920A-008182C5A7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0122c6-2395-4176-a142-c5bf19eedc2e"/>
    <ds:schemaRef ds:uri="7ecef14c-7c8e-4225-82ef-62d55ec151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B2F367-C1A4-48CB-B02E-E5C219C9A8A1}">
  <ds:schemaRefs>
    <ds:schemaRef ds:uri="7ecef14c-7c8e-4225-82ef-62d55ec15185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5c0122c6-2395-4176-a142-c5bf19eedc2e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2853</TotalTime>
  <Words>427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Courier New</vt:lpstr>
      <vt:lpstr>Trebuchet MS</vt:lpstr>
      <vt:lpstr>Verdana</vt:lpstr>
      <vt:lpstr>Wingdings 2</vt:lpstr>
      <vt:lpstr>Autumn</vt:lpstr>
      <vt:lpstr>Yeast Breads</vt:lpstr>
      <vt:lpstr>Homemade Yeast Bread</vt:lpstr>
      <vt:lpstr>Yeast Bread Ingredients</vt:lpstr>
      <vt:lpstr>Yeast Bread Ingredients, cont.</vt:lpstr>
      <vt:lpstr>Yeast Bread Ingredients, cont.</vt:lpstr>
      <vt:lpstr>Yeast Bread Ingredients, cont.</vt:lpstr>
      <vt:lpstr>Mixing Methods For Yeast Breads </vt:lpstr>
      <vt:lpstr>Kneading</vt:lpstr>
      <vt:lpstr>Food Science Principles of Preparing Yeast Breads </vt:lpstr>
      <vt:lpstr>Timesaving Yeast Bread Techniques</vt:lpstr>
      <vt:lpstr>Microwaving Yeast Breads</vt:lpstr>
      <vt:lpstr>Yeast Bread Variations</vt:lpstr>
    </vt:vector>
  </TitlesOfParts>
  <Company>La Salle-Peru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Yeast Breads</dc:title>
  <dc:creator>Windows User</dc:creator>
  <cp:lastModifiedBy>Susan Stiker</cp:lastModifiedBy>
  <cp:revision>16</cp:revision>
  <dcterms:created xsi:type="dcterms:W3CDTF">2012-10-24T22:01:42Z</dcterms:created>
  <dcterms:modified xsi:type="dcterms:W3CDTF">2016-11-28T18:38:01Z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0x010100BC488347B3B560499F0721400CA9A626003D6D23E4EB603547BACAA77A70489D0E</vt:lpwstr>
  </property>
</Properties>
</file>