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010400" cy="9296400"/>
  <p:embeddedFontLst>
    <p:embeddedFont>
      <p:font typeface="Anton"/>
      <p:regular r:id="rId19"/>
    </p:embeddedFont>
    <p:embeddedFont>
      <p:font typeface="Questrial" panose="020B0604020202020204" charset="0"/>
      <p:regular r:id="rId20"/>
    </p:embeddedFont>
    <p:embeddedFont>
      <p:font typeface="Covered By Your Grace" panose="020B0604020202020204" charset="0"/>
      <p:regular r:id="rId21"/>
    </p:embeddedFont>
    <p:embeddedFont>
      <p:font typeface="Corben" panose="020B0604020202020204" charset="0"/>
      <p:regular r:id="rId22"/>
      <p:bold r:id="rId23"/>
    </p:embeddedFont>
    <p:embeddedFont>
      <p:font typeface="Ribey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ial Black" panose="020B0A04020102020204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EEF2F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ts val="17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 rot="5400000">
            <a:off x="2426494" y="-213518"/>
            <a:ext cx="4525963" cy="81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hape 126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Shape 127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199" y="1447800"/>
            <a:ext cx="8242419" cy="727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95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287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24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6256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34620" algn="l" rtl="0">
              <a:spcBef>
                <a:spcPts val="320"/>
              </a:spcBef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29539" algn="l" rtl="0">
              <a:spcBef>
                <a:spcPts val="320"/>
              </a:spcBef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37160" algn="l" rtl="0">
              <a:spcBef>
                <a:spcPts val="320"/>
              </a:spcBef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32079" algn="l" rtl="0">
              <a:spcBef>
                <a:spcPts val="320"/>
              </a:spcBef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95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287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24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6256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34620" algn="l" rtl="0">
              <a:spcBef>
                <a:spcPts val="320"/>
              </a:spcBef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29539" algn="l" rtl="0">
              <a:spcBef>
                <a:spcPts val="320"/>
              </a:spcBef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37160" algn="l" rtl="0">
              <a:spcBef>
                <a:spcPts val="320"/>
              </a:spcBef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32079" algn="l" rtl="0">
              <a:spcBef>
                <a:spcPts val="320"/>
              </a:spcBef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aris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hape 134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199" y="1447800"/>
            <a:ext cx="8242419" cy="727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95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287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24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6256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34620" algn="l" rtl="0">
              <a:spcBef>
                <a:spcPts val="320"/>
              </a:spcBef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29539" algn="l" rtl="0">
              <a:spcBef>
                <a:spcPts val="320"/>
              </a:spcBef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37160" algn="l" rtl="0">
              <a:spcBef>
                <a:spcPts val="320"/>
              </a:spcBef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32079" algn="l" rtl="0">
              <a:spcBef>
                <a:spcPts val="320"/>
              </a:spcBef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95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4287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524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2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6256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34620" algn="l" rtl="0">
              <a:spcBef>
                <a:spcPts val="320"/>
              </a:spcBef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29539" algn="l" rtl="0">
              <a:spcBef>
                <a:spcPts val="320"/>
              </a:spcBef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37160" algn="l" rtl="0">
              <a:spcBef>
                <a:spcPts val="320"/>
              </a:spcBef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32079" algn="l" rtl="0">
              <a:spcBef>
                <a:spcPts val="320"/>
              </a:spcBef>
              <a:buClr>
                <a:schemeClr val="accent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000" b="1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1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Shape 142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8229600" cy="7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588" marR="0" lvl="0" indent="-15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8229600" cy="76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588" marR="0" lvl="0" indent="-15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EEF2F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16859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amoehr.weebly.com/uploads/5/2/3/6/5236966/design_a_sandwich_shop-_one_cook_show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/>
        <p:spPr>
          <a:xfrm>
            <a:off x="381000" y="6365875"/>
            <a:ext cx="1295400" cy="4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571500" y="291750"/>
            <a:ext cx="8001000" cy="193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Sandwich Stations</a:t>
            </a:r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1.3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2667000" y="6248400"/>
            <a:ext cx="44958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1: Breakfast Foods &amp; Sandwiches</a:t>
            </a:r>
          </a:p>
        </p:txBody>
      </p:sp>
      <p:pic>
        <p:nvPicPr>
          <p:cNvPr id="154" name="Shape 154" descr="st1.jpg"/>
          <p:cNvPicPr preferRelativeResize="0"/>
          <p:nvPr/>
        </p:nvPicPr>
        <p:blipFill/>
        <p:spPr>
          <a:xfrm>
            <a:off x="1600200" y="2743199"/>
            <a:ext cx="3086100" cy="230270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55" name="Shape 155" descr="st.jpg"/>
          <p:cNvPicPr preferRelativeResize="0"/>
          <p:nvPr/>
        </p:nvPicPr>
        <p:blipFill/>
        <p:spPr>
          <a:xfrm>
            <a:off x="5029200" y="2514600"/>
            <a:ext cx="2971800" cy="297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675" y="2732500"/>
            <a:ext cx="310515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9675" y="2505075"/>
            <a:ext cx="2990850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Compare with this…</a:t>
            </a:r>
          </a:p>
        </p:txBody>
      </p:sp>
      <p:pic>
        <p:nvPicPr>
          <p:cNvPr id="217" name="Shape 217" descr="san2.jpg"/>
          <p:cNvPicPr preferRelativeResize="0">
            <a:picLocks noGrp="1"/>
          </p:cNvPicPr>
          <p:nvPr>
            <p:ph type="body" idx="1"/>
          </p:nvPr>
        </p:nvPicPr>
        <p:blipFill/>
        <p:spPr>
          <a:xfrm>
            <a:off x="1211975" y="1219200"/>
            <a:ext cx="6954900" cy="525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200" y="1116525"/>
            <a:ext cx="6972300" cy="52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Another Example…</a:t>
            </a:r>
          </a:p>
        </p:txBody>
      </p:sp>
      <p:pic>
        <p:nvPicPr>
          <p:cNvPr id="224" name="Shape 224" descr="san.gif"/>
          <p:cNvPicPr preferRelativeResize="0">
            <a:picLocks noGrp="1"/>
          </p:cNvPicPr>
          <p:nvPr>
            <p:ph type="body" idx="1"/>
          </p:nvPr>
        </p:nvPicPr>
        <p:blipFill/>
        <p:spPr>
          <a:xfrm>
            <a:off x="2209800" y="1293054"/>
            <a:ext cx="4572000" cy="556494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275" y="1107550"/>
            <a:ext cx="4591050" cy="558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Make your flow chart WORK for you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HACCP: </a:t>
            </a:r>
            <a:r>
              <a:rPr lang="en-US" sz="20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Hazard Analysis Critical Control Points</a:t>
            </a:r>
            <a:br>
              <a:rPr lang="en-US" sz="20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-US" sz="2000" b="0" i="1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Remember: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Components of sandwich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Initial prepping of main ingredients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Temperature control of each ingredient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Progression to the final assembly of the sandwich on the plate (including order/arrangement of sandwich components)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Amount of space required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Alternative “Sandwich Stations”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Why is it important that the pizza station be separate from the traditional sandwich station?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Flour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is used in the pizza station, which can contaminate other sandwich fillings.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38" name="Shape 238" descr="p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3500" y="4357575"/>
            <a:ext cx="29772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 descr="download (62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8050" y="4357575"/>
            <a:ext cx="26451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Section 1.3 Summary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22"/>
              <a:buFont typeface="Noto Sans Symbols"/>
              <a:buChar char="◻"/>
            </a:pPr>
            <a:r>
              <a:rPr lang="en-US" sz="17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basic kinds of sandwiches—hot and cold.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23"/>
              <a:buFont typeface="Noto Sans Symbols"/>
              <a:buNone/>
            </a:pPr>
            <a:endParaRPr sz="1704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22"/>
              <a:buFont typeface="Noto Sans Symbols"/>
              <a:buChar char="◻"/>
            </a:pPr>
            <a:r>
              <a:rPr lang="en-US" sz="17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primary components for all sandwiches are bread, spread, and filling:</a:t>
            </a:r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11"/>
              <a:buFont typeface="Noto Sans Symbols"/>
              <a:buChar char="⬜"/>
            </a:pPr>
            <a:r>
              <a:rPr lang="en-US" sz="20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bread serves as an edible container for the food inside and also provides bulk and nutrients.</a:t>
            </a:r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11"/>
              <a:buFont typeface="Noto Sans Symbols"/>
              <a:buChar char="⬜"/>
            </a:pPr>
            <a:r>
              <a:rPr lang="en-US" sz="20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spread prevents the bread from soaking up the filling and also adds flavor and moisture.</a:t>
            </a:r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11"/>
              <a:buFont typeface="Noto Sans Symbols"/>
              <a:buChar char="⬜"/>
            </a:pPr>
            <a:r>
              <a:rPr lang="en-US" sz="20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filling is the primary flavor of the sandwich.</a:t>
            </a:r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0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22"/>
              <a:buFont typeface="Noto Sans Symbols"/>
              <a:buChar char="◻"/>
            </a:pPr>
            <a:r>
              <a:rPr lang="en-US" sz="17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sandwich station needs ingredients and equipment:</a:t>
            </a:r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11"/>
              <a:buFont typeface="Noto Sans Symbols"/>
              <a:buChar char="⬜"/>
            </a:pPr>
            <a:r>
              <a:rPr lang="en-US" sz="20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Ingredients should be prepared ahead of time, if possible, to cut down on preparation time and hand movement.</a:t>
            </a:r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11"/>
              <a:buFont typeface="Noto Sans Symbols"/>
              <a:buChar char="⬜"/>
            </a:pPr>
            <a:r>
              <a:rPr lang="en-US" sz="20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Equipment should include a work table, a storage facility, hand tools, portion-control equipment, and heating equipment.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ctrTitle"/>
          </p:nvPr>
        </p:nvSpPr>
        <p:spPr>
          <a:xfrm>
            <a:off x="685800" y="4038600"/>
            <a:ext cx="81534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PART 1: MENU DEVELOPMENT</a:t>
            </a:r>
            <a:br>
              <a:rPr lang="en-US"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PART 2: FLOW CHART</a:t>
            </a:r>
            <a:br>
              <a:rPr lang="en-US"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PART 3: PRESENTATION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600" b="0" i="0" u="sng" strike="noStrike" cap="none" dirty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Sandwich Shop Group Project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025" y="218625"/>
            <a:ext cx="8362950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Review TWO Categories of Sandwiches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376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20"/>
              <a:buFont typeface="Noto Sans Symbols"/>
              <a:buChar char="◻"/>
            </a:pPr>
            <a:r>
              <a:rPr lang="en-US" sz="7200">
                <a:latin typeface="Ribeye"/>
                <a:ea typeface="Ribeye"/>
                <a:cs typeface="Ribeye"/>
                <a:sym typeface="Ribeye"/>
              </a:rPr>
              <a:t> </a:t>
            </a:r>
            <a:r>
              <a:rPr lang="en-US" sz="72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HOT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760"/>
              <a:buFont typeface="Covered By Your Grace"/>
              <a:buChar char="◻"/>
            </a:pPr>
            <a:r>
              <a:rPr lang="en-US" sz="9600" b="0" i="0" u="none" strike="noStrike" cap="none">
                <a:solidFill>
                  <a:schemeClr val="dk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  <a:t/>
            </a:r>
            <a:br>
              <a:rPr lang="en-US" sz="2400" b="0" i="0" u="none" strike="noStrike" cap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</a:br>
            <a:r>
              <a:rPr lang="en-US" sz="2400" b="0" i="0" u="none" strike="noStrike" cap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  <a:t/>
            </a:r>
            <a:br>
              <a:rPr lang="en-US" sz="2400" b="0" i="0" u="none" strike="noStrike" cap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</a:br>
            <a:r>
              <a:rPr lang="en-US" sz="2800" b="0" i="0" u="none" strike="noStrike" cap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  <a:t>“Hello! My name is (</a:t>
            </a:r>
            <a:r>
              <a:rPr lang="en-US" sz="2800" b="0" i="0" u="sng" strike="noStrike" cap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  <a:t>name of sandwich</a:t>
            </a:r>
            <a:r>
              <a:rPr lang="en-US" sz="2800" b="0" i="0" u="none" strike="noStrike" cap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  <a:t>) </a:t>
            </a:r>
            <a:br>
              <a:rPr lang="en-US" sz="2800" b="0" i="0" u="none" strike="noStrike" cap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</a:br>
            <a:r>
              <a:rPr lang="en-US" sz="2800" b="0" i="0" u="none" strike="noStrike" cap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  <a:t>and I am a (</a:t>
            </a:r>
            <a:r>
              <a:rPr lang="en-US" sz="2800" b="0" i="0" u="sng" strike="noStrike" cap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  <a:t>description</a:t>
            </a:r>
            <a:r>
              <a:rPr lang="en-US" sz="2800" b="0" i="0" u="none" strike="noStrike" cap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  <a:t>).”</a:t>
            </a:r>
            <a:r>
              <a:rPr lang="en-US" sz="4400" b="0" i="0" u="none" strike="noStrike" cap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</a:br>
            <a:endParaRPr lang="en-US" sz="4400" b="0" i="0" u="none" strike="noStrike" cap="none">
              <a:solidFill>
                <a:schemeClr val="dk2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Monte Cristo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Club Sandwich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Reuben 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BLT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Patty Melt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Grilled Cheese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Cuban Sandwich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Open Faced Turkey Sandwich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French Dip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Calzone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Egg Salad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Po’Boy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Sloppy Joe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Philadelphia Cheese Steak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1" name="Shape 171" descr="C:\Users\lamoehr\AppData\Local\Microsoft\Windows\Temporary Internet Files\Content.IE5\F7W0IQDI\MC900389938[1].wmf"/>
          <p:cNvPicPr preferRelativeResize="0"/>
          <p:nvPr/>
        </p:nvPicPr>
        <p:blipFill/>
        <p:spPr>
          <a:xfrm>
            <a:off x="6781800" y="4876800"/>
            <a:ext cx="1854200" cy="17335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Assignment from </a:t>
            </a:r>
            <a:r>
              <a:rPr lang="en-US">
                <a:latin typeface="Covered By Your Grace"/>
                <a:ea typeface="Covered By Your Grace"/>
                <a:cs typeface="Covered By Your Grace"/>
                <a:sym typeface="Covered By Your Grace"/>
              </a:rPr>
              <a:t>last lesson: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pg. 59-65.  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◻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prepared to answer questions in class regarding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sandwich stations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715" marR="0" lvl="1" indent="-323215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ctr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Sandwich Stations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◻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Sandwich </a:t>
            </a: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ingredients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must be prepared ahead of time. 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Noto Sans Symbols"/>
              <a:buChar char="◻"/>
            </a:pPr>
            <a:r>
              <a:rPr lang="en-US" sz="2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Mise en place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means that everything needed to prepare a particular item or for a particular service period is ready and at hand.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List 3 pieces of equipment that should be included in an efficient sandwich station: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stations should include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table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 facilities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 materials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 tools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Portion control equipment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Cooking equipment for hot sandwiches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Why should sandwich station ingredients be prepared ahead of time?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Efficiency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efficient sandwich station makes it easier to prepare sandwiches in large quantities.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770"/>
              <a:buFont typeface="Noto Sans Symbols"/>
              <a:buNone/>
            </a:pPr>
            <a:endParaRPr sz="11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Portion control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Portion sliced items by count and by weight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Portion fillings by weight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660"/>
              <a:buFont typeface="Noto Sans Symbols"/>
              <a:buNone/>
            </a:pPr>
            <a:endParaRPr sz="11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</a:pPr>
            <a:r>
              <a:rPr lang="en-US" sz="3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Service-to-order</a:t>
            </a: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Arrange and store the ingredients to reduce hand movement.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Sandwich Station Flow Chart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8" marR="0" lvl="0" indent="-31908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Identify components of sandwich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Initial prepping of main ingredients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Temperature control of each ingredient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Progression to the final assembly of the sandwich on the plate (including order/arrangement of sandwich components)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Amount of space required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319088" algn="ctr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** Prepared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ahead-of-time sandwiches 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should </a:t>
            </a:r>
          </a:p>
          <a:p>
            <a:pPr marL="319088" marR="0" lvl="0" indent="-319088" algn="ctr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 stored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covered 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&amp;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refrigerated</a:t>
            </a: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**</a:t>
            </a:r>
          </a:p>
          <a:p>
            <a:pPr marL="319088" marR="0" lvl="0" indent="-31908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What needs improvement on this flow chart?</a:t>
            </a:r>
          </a:p>
        </p:txBody>
      </p:sp>
      <p:pic>
        <p:nvPicPr>
          <p:cNvPr id="210" name="Shape 210" descr="pb.jpg"/>
          <p:cNvPicPr preferRelativeResize="0">
            <a:picLocks noGrp="1"/>
          </p:cNvPicPr>
          <p:nvPr>
            <p:ph type="body" idx="1"/>
          </p:nvPr>
        </p:nvPicPr>
        <p:blipFill/>
        <p:spPr>
          <a:xfrm>
            <a:off x="1524000" y="1219200"/>
            <a:ext cx="6096000" cy="52425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650" y="1211575"/>
            <a:ext cx="611505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438</Words>
  <Application>Microsoft Office PowerPoint</Application>
  <PresentationFormat>On-screen Show (4:3)</PresentationFormat>
  <Paragraphs>90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Anton</vt:lpstr>
      <vt:lpstr>Questrial</vt:lpstr>
      <vt:lpstr>Covered By Your Grace</vt:lpstr>
      <vt:lpstr>Corben</vt:lpstr>
      <vt:lpstr>Ribeye</vt:lpstr>
      <vt:lpstr>Noto Sans Symbols</vt:lpstr>
      <vt:lpstr>Calibri</vt:lpstr>
      <vt:lpstr>Arial Black</vt:lpstr>
      <vt:lpstr>Median</vt:lpstr>
      <vt:lpstr>Median</vt:lpstr>
      <vt:lpstr>PowerPoint Presentation</vt:lpstr>
      <vt:lpstr>Review TWO Categories of Sandwiches</vt:lpstr>
      <vt:lpstr>  “Hello! My name is (name of sandwich)  and I am a (description).” </vt:lpstr>
      <vt:lpstr>Assignment from last lesson:</vt:lpstr>
      <vt:lpstr>Sandwich Stations</vt:lpstr>
      <vt:lpstr>List 3 pieces of equipment that should be included in an efficient sandwich station:</vt:lpstr>
      <vt:lpstr>Why should sandwich station ingredients be prepared ahead of time?</vt:lpstr>
      <vt:lpstr>Sandwich Station Flow Chart</vt:lpstr>
      <vt:lpstr>What needs improvement on this flow chart?</vt:lpstr>
      <vt:lpstr>Compare with this…</vt:lpstr>
      <vt:lpstr>Another Example…</vt:lpstr>
      <vt:lpstr>Make your flow chart WORK for you</vt:lpstr>
      <vt:lpstr>Alternative “Sandwich Stations”</vt:lpstr>
      <vt:lpstr>Section 1.3 Summary</vt:lpstr>
      <vt:lpstr>PART 1: MENU DEVELOPMENT PART 2: FLOW CHART PART 3: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Stiker</dc:creator>
  <cp:lastModifiedBy>Susan Stiker</cp:lastModifiedBy>
  <cp:revision>2</cp:revision>
  <dcterms:modified xsi:type="dcterms:W3CDTF">2017-12-14T18:40:34Z</dcterms:modified>
</cp:coreProperties>
</file>