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Pacifico"/>
      <p:regular r:id="rId15"/>
    </p:embeddedFont>
    <p:embeddedFont>
      <p:font typeface="Average"/>
      <p:regular r:id="rId16"/>
    </p:embeddedFont>
    <p:embeddedFont>
      <p:font typeface="Oswald"/>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acifico-regular.fntdata"/><Relationship Id="rId14" Type="http://schemas.openxmlformats.org/officeDocument/2006/relationships/slide" Target="slides/slide10.xml"/><Relationship Id="rId17" Type="http://schemas.openxmlformats.org/officeDocument/2006/relationships/font" Target="fonts/Oswald-regular.fntdata"/><Relationship Id="rId16" Type="http://schemas.openxmlformats.org/officeDocument/2006/relationships/font" Target="fonts/Average-regular.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Oswald-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1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buChar char="●"/>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24.png"/><Relationship Id="rId7" Type="http://schemas.openxmlformats.org/officeDocument/2006/relationships/image" Target="../media/image19.png"/><Relationship Id="rId8"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475650" y="1002300"/>
            <a:ext cx="8192700" cy="1730100"/>
          </a:xfrm>
          <a:prstGeom prst="rect">
            <a:avLst/>
          </a:prstGeom>
        </p:spPr>
        <p:txBody>
          <a:bodyPr anchorCtr="0" anchor="b" bIns="91425" lIns="91425" rIns="91425" tIns="91425">
            <a:noAutofit/>
          </a:bodyPr>
          <a:lstStyle/>
          <a:p>
            <a:pPr lvl="0">
              <a:spcBef>
                <a:spcPts val="0"/>
              </a:spcBef>
              <a:buNone/>
            </a:pPr>
            <a:r>
              <a:rPr lang="en">
                <a:latin typeface="Pacifico"/>
                <a:ea typeface="Pacifico"/>
                <a:cs typeface="Pacifico"/>
                <a:sym typeface="Pacifico"/>
              </a:rPr>
              <a:t>The Snacking &amp; Sleeping Beauty</a:t>
            </a:r>
          </a:p>
        </p:txBody>
      </p:sp>
      <p:sp>
        <p:nvSpPr>
          <p:cNvPr id="60" name="Shape 60"/>
          <p:cNvSpPr txBox="1"/>
          <p:nvPr>
            <p:ph idx="1" type="subTitle"/>
          </p:nvPr>
        </p:nvSpPr>
        <p:spPr>
          <a:xfrm>
            <a:off x="671250" y="3001500"/>
            <a:ext cx="7801500" cy="792600"/>
          </a:xfrm>
          <a:prstGeom prst="rect">
            <a:avLst/>
          </a:prstGeom>
        </p:spPr>
        <p:txBody>
          <a:bodyPr anchorCtr="0" anchor="t" bIns="91425" lIns="91425" rIns="91425" tIns="91425">
            <a:noAutofit/>
          </a:bodyPr>
          <a:lstStyle/>
          <a:p>
            <a:pPr lvl="0">
              <a:spcBef>
                <a:spcPts val="0"/>
              </a:spcBef>
              <a:buNone/>
            </a:pPr>
            <a:r>
              <a:rPr lang="en"/>
              <a:t>By: Keri </a:t>
            </a:r>
          </a:p>
        </p:txBody>
      </p:sp>
      <p:sp>
        <p:nvSpPr>
          <p:cNvPr id="61" name="Shape 61"/>
          <p:cNvSpPr txBox="1"/>
          <p:nvPr/>
        </p:nvSpPr>
        <p:spPr>
          <a:xfrm>
            <a:off x="254275" y="3791175"/>
            <a:ext cx="8691900" cy="959400"/>
          </a:xfrm>
          <a:prstGeom prst="rect">
            <a:avLst/>
          </a:prstGeom>
          <a:noFill/>
          <a:ln>
            <a:noFill/>
          </a:ln>
        </p:spPr>
        <p:txBody>
          <a:bodyPr anchorCtr="0" anchor="t" bIns="91425" lIns="91425" rIns="91425" tIns="91425">
            <a:noAutofit/>
          </a:bodyPr>
          <a:lstStyle/>
          <a:p>
            <a:pPr lvl="0">
              <a:spcBef>
                <a:spcPts val="0"/>
              </a:spcBef>
              <a:buNone/>
            </a:pPr>
            <a:r>
              <a:rPr lang="en" sz="1800">
                <a:solidFill>
                  <a:schemeClr val="dk1"/>
                </a:solidFill>
                <a:latin typeface="Average"/>
                <a:ea typeface="Average"/>
                <a:cs typeface="Average"/>
                <a:sym typeface="Average"/>
              </a:rPr>
              <a:t>Sleeping Beauty follows the MyPlate health recommendations until her 15th birthday…</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Conclusion</a:t>
            </a:r>
          </a:p>
        </p:txBody>
      </p:sp>
      <p:sp>
        <p:nvSpPr>
          <p:cNvPr id="154" name="Shape 154"/>
          <p:cNvSpPr txBox="1"/>
          <p:nvPr>
            <p:ph idx="1" type="body"/>
          </p:nvPr>
        </p:nvSpPr>
        <p:spPr>
          <a:xfrm>
            <a:off x="311700" y="967525"/>
            <a:ext cx="8520600" cy="3416400"/>
          </a:xfrm>
          <a:prstGeom prst="rect">
            <a:avLst/>
          </a:prstGeom>
        </p:spPr>
        <p:txBody>
          <a:bodyPr anchorCtr="0" anchor="t" bIns="91425" lIns="91425" rIns="91425" tIns="91425">
            <a:noAutofit/>
          </a:bodyPr>
          <a:lstStyle/>
          <a:p>
            <a:pPr indent="457200" lvl="0">
              <a:spcBef>
                <a:spcPts val="0"/>
              </a:spcBef>
              <a:buNone/>
            </a:pPr>
            <a:r>
              <a:rPr lang="en" sz="2400"/>
              <a:t>Eating healthy is a very important habit to start when you are young so that you will continue it all throughout your life. It is important to make sure you are eating healthy foods like fruits and vegetables so that you can grow. Exercising is also important because it helps make your muscles and bones stronger.</a:t>
            </a:r>
          </a:p>
        </p:txBody>
      </p:sp>
      <p:pic>
        <p:nvPicPr>
          <p:cNvPr id="155" name="Shape 155"/>
          <p:cNvPicPr preferRelativeResize="0"/>
          <p:nvPr/>
        </p:nvPicPr>
        <p:blipFill>
          <a:blip r:embed="rId3">
            <a:alphaModFix/>
          </a:blip>
          <a:stretch>
            <a:fillRect/>
          </a:stretch>
        </p:blipFill>
        <p:spPr>
          <a:xfrm>
            <a:off x="3630137" y="3205698"/>
            <a:ext cx="1883725" cy="1730775"/>
          </a:xfrm>
          <a:prstGeom prst="rect">
            <a:avLst/>
          </a:prstGeom>
          <a:noFill/>
          <a:ln>
            <a:noFill/>
          </a:ln>
        </p:spPr>
      </p:pic>
      <p:pic>
        <p:nvPicPr>
          <p:cNvPr id="156" name="Shape 156"/>
          <p:cNvPicPr preferRelativeResize="0"/>
          <p:nvPr/>
        </p:nvPicPr>
        <p:blipFill>
          <a:blip r:embed="rId4">
            <a:alphaModFix/>
          </a:blip>
          <a:stretch>
            <a:fillRect/>
          </a:stretch>
        </p:blipFill>
        <p:spPr>
          <a:xfrm>
            <a:off x="629137" y="3199537"/>
            <a:ext cx="2619375" cy="1743075"/>
          </a:xfrm>
          <a:prstGeom prst="rect">
            <a:avLst/>
          </a:prstGeom>
          <a:noFill/>
          <a:ln>
            <a:noFill/>
          </a:ln>
        </p:spPr>
      </p:pic>
      <p:pic>
        <p:nvPicPr>
          <p:cNvPr id="157" name="Shape 157"/>
          <p:cNvPicPr preferRelativeResize="0"/>
          <p:nvPr/>
        </p:nvPicPr>
        <p:blipFill>
          <a:blip r:embed="rId5">
            <a:alphaModFix/>
          </a:blip>
          <a:stretch>
            <a:fillRect/>
          </a:stretch>
        </p:blipFill>
        <p:spPr>
          <a:xfrm>
            <a:off x="5895487" y="3213837"/>
            <a:ext cx="2676525" cy="1714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idx="1" type="body"/>
          </p:nvPr>
        </p:nvSpPr>
        <p:spPr>
          <a:xfrm>
            <a:off x="311700" y="402725"/>
            <a:ext cx="8520600" cy="4407000"/>
          </a:xfrm>
          <a:prstGeom prst="rect">
            <a:avLst/>
          </a:prstGeom>
        </p:spPr>
        <p:txBody>
          <a:bodyPr anchorCtr="0" anchor="t" bIns="91425" lIns="91425" rIns="91425" tIns="91425">
            <a:noAutofit/>
          </a:bodyPr>
          <a:lstStyle/>
          <a:p>
            <a:pPr lvl="0">
              <a:spcBef>
                <a:spcPts val="0"/>
              </a:spcBef>
              <a:buNone/>
            </a:pPr>
            <a:r>
              <a:rPr lang="en">
                <a:latin typeface="Pacifico"/>
                <a:ea typeface="Pacifico"/>
                <a:cs typeface="Pacifico"/>
                <a:sym typeface="Pacifico"/>
              </a:rPr>
              <a:t>Once upon a time… </a:t>
            </a:r>
            <a:r>
              <a:rPr lang="en"/>
              <a:t>there was a beautiful princess born in the kingdom named Sleeping Beauty. The King was so excited to have a child that he planned a big dinner for the entire kingdom. They planned the menu based on the MyPlate recommendations and had baked chicken for protein, plain yogurt with fresh fruit for dairy and fruits, whole wheat bread for grains, and carrots for vegetables. He invited everyone but the woman who always ate junk food. </a:t>
            </a:r>
          </a:p>
        </p:txBody>
      </p:sp>
      <p:pic>
        <p:nvPicPr>
          <p:cNvPr id="67" name="Shape 67"/>
          <p:cNvPicPr preferRelativeResize="0"/>
          <p:nvPr/>
        </p:nvPicPr>
        <p:blipFill>
          <a:blip r:embed="rId3">
            <a:alphaModFix/>
          </a:blip>
          <a:stretch>
            <a:fillRect/>
          </a:stretch>
        </p:blipFill>
        <p:spPr>
          <a:xfrm>
            <a:off x="2284832" y="2378250"/>
            <a:ext cx="4574324" cy="2570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idx="1" type="body"/>
          </p:nvPr>
        </p:nvSpPr>
        <p:spPr>
          <a:xfrm>
            <a:off x="311700" y="333700"/>
            <a:ext cx="8520600" cy="4568100"/>
          </a:xfrm>
          <a:prstGeom prst="rect">
            <a:avLst/>
          </a:prstGeom>
        </p:spPr>
        <p:txBody>
          <a:bodyPr anchorCtr="0" anchor="t" bIns="91425" lIns="91425" rIns="91425" tIns="91425">
            <a:noAutofit/>
          </a:bodyPr>
          <a:lstStyle/>
          <a:p>
            <a:pPr lvl="0">
              <a:spcBef>
                <a:spcPts val="0"/>
              </a:spcBef>
              <a:buNone/>
            </a:pPr>
            <a:r>
              <a:rPr lang="en">
                <a:latin typeface="Pacifico"/>
                <a:ea typeface="Pacifico"/>
                <a:cs typeface="Pacifico"/>
                <a:sym typeface="Pacifico"/>
              </a:rPr>
              <a:t>When</a:t>
            </a:r>
            <a:r>
              <a:rPr lang="en"/>
              <a:t> the junk food woman showed up without being invited, everyone was surprised. She stood up on the table and shouted, “Cookies, cake, and ice cream every day! Why isn’t the most delicious meal being served at this party instead of that healthy baked chicken, yogurt, and whole wheat bread?” Soon after she got done yelling she had to sit down almost immediately because she was so tired.</a:t>
            </a:r>
          </a:p>
        </p:txBody>
      </p:sp>
      <p:pic>
        <p:nvPicPr>
          <p:cNvPr id="73" name="Shape 73"/>
          <p:cNvPicPr preferRelativeResize="0"/>
          <p:nvPr/>
        </p:nvPicPr>
        <p:blipFill rotWithShape="1">
          <a:blip r:embed="rId3">
            <a:alphaModFix/>
          </a:blip>
          <a:srcRect b="15786" l="0" r="0" t="15186"/>
          <a:stretch/>
        </p:blipFill>
        <p:spPr>
          <a:xfrm>
            <a:off x="1609800" y="2252250"/>
            <a:ext cx="5924400" cy="2290199"/>
          </a:xfrm>
          <a:prstGeom prst="rect">
            <a:avLst/>
          </a:prstGeom>
          <a:noFill/>
          <a:ln>
            <a:noFill/>
          </a:ln>
        </p:spPr>
      </p:pic>
      <p:pic>
        <p:nvPicPr>
          <p:cNvPr id="74" name="Shape 74"/>
          <p:cNvPicPr preferRelativeResize="0"/>
          <p:nvPr/>
        </p:nvPicPr>
        <p:blipFill>
          <a:blip r:embed="rId4">
            <a:alphaModFix/>
          </a:blip>
          <a:stretch>
            <a:fillRect/>
          </a:stretch>
        </p:blipFill>
        <p:spPr>
          <a:xfrm rot="-1166063">
            <a:off x="2269099" y="2878047"/>
            <a:ext cx="800000" cy="781225"/>
          </a:xfrm>
          <a:prstGeom prst="rect">
            <a:avLst/>
          </a:prstGeom>
          <a:noFill/>
          <a:ln>
            <a:noFill/>
          </a:ln>
        </p:spPr>
      </p:pic>
      <p:pic>
        <p:nvPicPr>
          <p:cNvPr id="75" name="Shape 75"/>
          <p:cNvPicPr preferRelativeResize="0"/>
          <p:nvPr/>
        </p:nvPicPr>
        <p:blipFill>
          <a:blip r:embed="rId5">
            <a:alphaModFix/>
          </a:blip>
          <a:stretch>
            <a:fillRect/>
          </a:stretch>
        </p:blipFill>
        <p:spPr>
          <a:xfrm rot="1145150">
            <a:off x="6444174" y="3055350"/>
            <a:ext cx="563751" cy="684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idx="1" type="body"/>
          </p:nvPr>
        </p:nvSpPr>
        <p:spPr>
          <a:xfrm>
            <a:off x="311700" y="358525"/>
            <a:ext cx="8520600" cy="4474200"/>
          </a:xfrm>
          <a:prstGeom prst="rect">
            <a:avLst/>
          </a:prstGeom>
        </p:spPr>
        <p:txBody>
          <a:bodyPr anchorCtr="0" anchor="t" bIns="91425" lIns="91425" rIns="91425" tIns="91425">
            <a:noAutofit/>
          </a:bodyPr>
          <a:lstStyle/>
          <a:p>
            <a:pPr lvl="0">
              <a:spcBef>
                <a:spcPts val="0"/>
              </a:spcBef>
              <a:buNone/>
            </a:pPr>
            <a:r>
              <a:rPr lang="en">
                <a:latin typeface="Pacifico"/>
                <a:ea typeface="Pacifico"/>
                <a:cs typeface="Pacifico"/>
                <a:sym typeface="Pacifico"/>
              </a:rPr>
              <a:t>Luckily, </a:t>
            </a:r>
            <a:r>
              <a:rPr lang="en"/>
              <a:t>there happened to be three healthy fairies there. They went over to the junk food woman and said, “Eating healthy foods like fruits and veggies give you a lot of energy so you won’t get tired throughout the day.” The junk food woman thought about this for a minute, but then she got angry and said, “You all might not think that junk food is the best, but I do!” Then suddenly she went over to the baby princess and put a curse on her that said on her 15th birthday she would fall dead. Everyone gasped and began to cry. </a:t>
            </a:r>
          </a:p>
        </p:txBody>
      </p:sp>
      <p:pic>
        <p:nvPicPr>
          <p:cNvPr id="81" name="Shape 81"/>
          <p:cNvPicPr preferRelativeResize="0"/>
          <p:nvPr/>
        </p:nvPicPr>
        <p:blipFill>
          <a:blip r:embed="rId3">
            <a:alphaModFix/>
          </a:blip>
          <a:stretch>
            <a:fillRect/>
          </a:stretch>
        </p:blipFill>
        <p:spPr>
          <a:xfrm>
            <a:off x="1946199" y="2784750"/>
            <a:ext cx="5251600" cy="2047974"/>
          </a:xfrm>
          <a:prstGeom prst="rect">
            <a:avLst/>
          </a:prstGeom>
          <a:noFill/>
          <a:ln>
            <a:noFill/>
          </a:ln>
        </p:spPr>
      </p:pic>
      <p:pic>
        <p:nvPicPr>
          <p:cNvPr id="82" name="Shape 82"/>
          <p:cNvPicPr preferRelativeResize="0"/>
          <p:nvPr/>
        </p:nvPicPr>
        <p:blipFill>
          <a:blip r:embed="rId4">
            <a:alphaModFix/>
          </a:blip>
          <a:stretch>
            <a:fillRect/>
          </a:stretch>
        </p:blipFill>
        <p:spPr>
          <a:xfrm rot="-974050">
            <a:off x="2041140" y="3040717"/>
            <a:ext cx="1079619" cy="833336"/>
          </a:xfrm>
          <a:prstGeom prst="rect">
            <a:avLst/>
          </a:prstGeom>
          <a:noFill/>
          <a:ln>
            <a:noFill/>
          </a:ln>
        </p:spPr>
      </p:pic>
      <p:pic>
        <p:nvPicPr>
          <p:cNvPr id="83" name="Shape 83"/>
          <p:cNvPicPr preferRelativeResize="0"/>
          <p:nvPr/>
        </p:nvPicPr>
        <p:blipFill>
          <a:blip r:embed="rId5">
            <a:alphaModFix/>
          </a:blip>
          <a:stretch>
            <a:fillRect/>
          </a:stretch>
        </p:blipFill>
        <p:spPr>
          <a:xfrm rot="752368">
            <a:off x="6170178" y="2973520"/>
            <a:ext cx="933699" cy="9677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idx="1" type="body"/>
          </p:nvPr>
        </p:nvSpPr>
        <p:spPr>
          <a:xfrm>
            <a:off x="311700" y="287675"/>
            <a:ext cx="8520600" cy="4281300"/>
          </a:xfrm>
          <a:prstGeom prst="rect">
            <a:avLst/>
          </a:prstGeom>
        </p:spPr>
        <p:txBody>
          <a:bodyPr anchorCtr="0" anchor="t" bIns="91425" lIns="91425" rIns="91425" tIns="91425">
            <a:noAutofit/>
          </a:bodyPr>
          <a:lstStyle/>
          <a:p>
            <a:pPr lvl="0">
              <a:spcBef>
                <a:spcPts val="0"/>
              </a:spcBef>
              <a:buNone/>
            </a:pPr>
            <a:r>
              <a:rPr lang="en">
                <a:latin typeface="Pacifico"/>
                <a:ea typeface="Pacifico"/>
                <a:cs typeface="Pacifico"/>
                <a:sym typeface="Pacifico"/>
              </a:rPr>
              <a:t>Then, </a:t>
            </a:r>
            <a:r>
              <a:rPr lang="en"/>
              <a:t>one of the healthy fairies came over and said that Sleeping Beauty would not die, but just get sick and go to sleep. The healthy fairies told the king and queen to always make sure the princess ate healthy foods and exercised for at least 30 minutes every day. With that, they left the kingdom and the party was over.</a:t>
            </a:r>
          </a:p>
        </p:txBody>
      </p:sp>
      <p:pic>
        <p:nvPicPr>
          <p:cNvPr id="89" name="Shape 89"/>
          <p:cNvPicPr preferRelativeResize="0"/>
          <p:nvPr/>
        </p:nvPicPr>
        <p:blipFill rotWithShape="1">
          <a:blip r:embed="rId3">
            <a:alphaModFix/>
          </a:blip>
          <a:srcRect b="16410" l="0" r="0" t="15691"/>
          <a:stretch/>
        </p:blipFill>
        <p:spPr>
          <a:xfrm>
            <a:off x="1161462" y="2064549"/>
            <a:ext cx="6821075" cy="259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idx="1" type="body"/>
          </p:nvPr>
        </p:nvSpPr>
        <p:spPr>
          <a:xfrm>
            <a:off x="311700" y="345200"/>
            <a:ext cx="8520600" cy="4453200"/>
          </a:xfrm>
          <a:prstGeom prst="rect">
            <a:avLst/>
          </a:prstGeom>
        </p:spPr>
        <p:txBody>
          <a:bodyPr anchorCtr="0" anchor="t" bIns="91425" lIns="91425" rIns="91425" tIns="91425">
            <a:noAutofit/>
          </a:bodyPr>
          <a:lstStyle/>
          <a:p>
            <a:pPr lvl="0">
              <a:spcBef>
                <a:spcPts val="0"/>
              </a:spcBef>
              <a:buNone/>
            </a:pPr>
            <a:r>
              <a:rPr lang="en" sz="3000">
                <a:latin typeface="Pacifico"/>
                <a:ea typeface="Pacifico"/>
                <a:cs typeface="Pacifico"/>
                <a:sym typeface="Pacifico"/>
              </a:rPr>
              <a:t>15</a:t>
            </a:r>
            <a:r>
              <a:rPr lang="en" sz="2400">
                <a:latin typeface="Pacifico"/>
                <a:ea typeface="Pacifico"/>
                <a:cs typeface="Pacifico"/>
                <a:sym typeface="Pacifico"/>
              </a:rPr>
              <a:t> </a:t>
            </a:r>
            <a:r>
              <a:rPr lang="en">
                <a:latin typeface="Pacifico"/>
                <a:ea typeface="Pacifico"/>
                <a:cs typeface="Pacifico"/>
                <a:sym typeface="Pacifico"/>
              </a:rPr>
              <a:t>years later, </a:t>
            </a:r>
            <a:r>
              <a:rPr lang="en"/>
              <a:t>on Sleeping Beauty’s birthday, there was another big dinner party thrown for her. They again based the menu off of the MyPlate recommendations. After the party, the princess went up to her room. When she got there she found mountains of candy piled all around her bed. Sleeping Beauty had always made sure to eat healthy, but this time she couldn’t resist. She began to eat them and soon she realized that she had eaten all but two. Just about then, Sleeping Beauty’s stomach began to hurt and she got really tired. She went to her bed and layed down and soon fell fast asleep.</a:t>
            </a:r>
          </a:p>
        </p:txBody>
      </p:sp>
      <p:pic>
        <p:nvPicPr>
          <p:cNvPr id="95" name="Shape 95"/>
          <p:cNvPicPr preferRelativeResize="0"/>
          <p:nvPr/>
        </p:nvPicPr>
        <p:blipFill>
          <a:blip r:embed="rId3">
            <a:alphaModFix/>
          </a:blip>
          <a:stretch>
            <a:fillRect/>
          </a:stretch>
        </p:blipFill>
        <p:spPr>
          <a:xfrm>
            <a:off x="2492900" y="2889600"/>
            <a:ext cx="4158199" cy="2077299"/>
          </a:xfrm>
          <a:prstGeom prst="rect">
            <a:avLst/>
          </a:prstGeom>
          <a:noFill/>
          <a:ln>
            <a:noFill/>
          </a:ln>
        </p:spPr>
      </p:pic>
      <p:pic>
        <p:nvPicPr>
          <p:cNvPr id="96" name="Shape 96"/>
          <p:cNvPicPr preferRelativeResize="0"/>
          <p:nvPr/>
        </p:nvPicPr>
        <p:blipFill>
          <a:blip r:embed="rId4">
            <a:alphaModFix/>
          </a:blip>
          <a:stretch>
            <a:fillRect/>
          </a:stretch>
        </p:blipFill>
        <p:spPr>
          <a:xfrm rot="6834253">
            <a:off x="924099" y="3576852"/>
            <a:ext cx="789528" cy="543194"/>
          </a:xfrm>
          <a:prstGeom prst="rect">
            <a:avLst/>
          </a:prstGeom>
          <a:noFill/>
          <a:ln>
            <a:noFill/>
          </a:ln>
        </p:spPr>
      </p:pic>
      <p:pic>
        <p:nvPicPr>
          <p:cNvPr id="97" name="Shape 97"/>
          <p:cNvPicPr preferRelativeResize="0"/>
          <p:nvPr/>
        </p:nvPicPr>
        <p:blipFill>
          <a:blip r:embed="rId4">
            <a:alphaModFix/>
          </a:blip>
          <a:stretch>
            <a:fillRect/>
          </a:stretch>
        </p:blipFill>
        <p:spPr>
          <a:xfrm rot="8348583">
            <a:off x="1808599" y="3576852"/>
            <a:ext cx="789527" cy="543194"/>
          </a:xfrm>
          <a:prstGeom prst="rect">
            <a:avLst/>
          </a:prstGeom>
          <a:noFill/>
          <a:ln>
            <a:noFill/>
          </a:ln>
        </p:spPr>
      </p:pic>
      <p:pic>
        <p:nvPicPr>
          <p:cNvPr id="98" name="Shape 98"/>
          <p:cNvPicPr preferRelativeResize="0"/>
          <p:nvPr/>
        </p:nvPicPr>
        <p:blipFill>
          <a:blip r:embed="rId4">
            <a:alphaModFix/>
          </a:blip>
          <a:stretch>
            <a:fillRect/>
          </a:stretch>
        </p:blipFill>
        <p:spPr>
          <a:xfrm rot="3312381">
            <a:off x="1094123" y="3079878"/>
            <a:ext cx="789529" cy="543194"/>
          </a:xfrm>
          <a:prstGeom prst="rect">
            <a:avLst/>
          </a:prstGeom>
          <a:noFill/>
          <a:ln>
            <a:noFill/>
          </a:ln>
        </p:spPr>
      </p:pic>
      <p:pic>
        <p:nvPicPr>
          <p:cNvPr id="99" name="Shape 99"/>
          <p:cNvPicPr preferRelativeResize="0"/>
          <p:nvPr/>
        </p:nvPicPr>
        <p:blipFill>
          <a:blip r:embed="rId4">
            <a:alphaModFix/>
          </a:blip>
          <a:stretch>
            <a:fillRect/>
          </a:stretch>
        </p:blipFill>
        <p:spPr>
          <a:xfrm rot="8091081">
            <a:off x="1689874" y="3028527"/>
            <a:ext cx="789527" cy="543194"/>
          </a:xfrm>
          <a:prstGeom prst="rect">
            <a:avLst/>
          </a:prstGeom>
          <a:noFill/>
          <a:ln>
            <a:noFill/>
          </a:ln>
        </p:spPr>
      </p:pic>
      <p:pic>
        <p:nvPicPr>
          <p:cNvPr id="100" name="Shape 100"/>
          <p:cNvPicPr preferRelativeResize="0"/>
          <p:nvPr/>
        </p:nvPicPr>
        <p:blipFill>
          <a:blip r:embed="rId4">
            <a:alphaModFix/>
          </a:blip>
          <a:stretch>
            <a:fillRect/>
          </a:stretch>
        </p:blipFill>
        <p:spPr>
          <a:xfrm rot="-9380405">
            <a:off x="814174" y="4288102"/>
            <a:ext cx="789528" cy="543194"/>
          </a:xfrm>
          <a:prstGeom prst="rect">
            <a:avLst/>
          </a:prstGeom>
          <a:noFill/>
          <a:ln>
            <a:noFill/>
          </a:ln>
        </p:spPr>
      </p:pic>
      <p:pic>
        <p:nvPicPr>
          <p:cNvPr id="101" name="Shape 101"/>
          <p:cNvPicPr preferRelativeResize="0"/>
          <p:nvPr/>
        </p:nvPicPr>
        <p:blipFill>
          <a:blip r:embed="rId4">
            <a:alphaModFix/>
          </a:blip>
          <a:stretch>
            <a:fillRect/>
          </a:stretch>
        </p:blipFill>
        <p:spPr>
          <a:xfrm rot="5400016">
            <a:off x="323373" y="3295528"/>
            <a:ext cx="789528" cy="543194"/>
          </a:xfrm>
          <a:prstGeom prst="rect">
            <a:avLst/>
          </a:prstGeom>
          <a:noFill/>
          <a:ln>
            <a:noFill/>
          </a:ln>
        </p:spPr>
      </p:pic>
      <p:pic>
        <p:nvPicPr>
          <p:cNvPr id="102" name="Shape 102"/>
          <p:cNvPicPr preferRelativeResize="0"/>
          <p:nvPr/>
        </p:nvPicPr>
        <p:blipFill>
          <a:blip r:embed="rId4">
            <a:alphaModFix/>
          </a:blip>
          <a:stretch>
            <a:fillRect/>
          </a:stretch>
        </p:blipFill>
        <p:spPr>
          <a:xfrm rot="2072355">
            <a:off x="1442599" y="4137852"/>
            <a:ext cx="789528" cy="543193"/>
          </a:xfrm>
          <a:prstGeom prst="rect">
            <a:avLst/>
          </a:prstGeom>
          <a:noFill/>
          <a:ln>
            <a:noFill/>
          </a:ln>
        </p:spPr>
      </p:pic>
      <p:pic>
        <p:nvPicPr>
          <p:cNvPr id="103" name="Shape 103"/>
          <p:cNvPicPr preferRelativeResize="0"/>
          <p:nvPr/>
        </p:nvPicPr>
        <p:blipFill>
          <a:blip r:embed="rId4">
            <a:alphaModFix/>
          </a:blip>
          <a:stretch>
            <a:fillRect/>
          </a:stretch>
        </p:blipFill>
        <p:spPr>
          <a:xfrm rot="9442564">
            <a:off x="176974" y="3773602"/>
            <a:ext cx="789527" cy="543194"/>
          </a:xfrm>
          <a:prstGeom prst="rect">
            <a:avLst/>
          </a:prstGeom>
          <a:noFill/>
          <a:ln>
            <a:noFill/>
          </a:ln>
        </p:spPr>
      </p:pic>
      <p:pic>
        <p:nvPicPr>
          <p:cNvPr id="104" name="Shape 104"/>
          <p:cNvPicPr preferRelativeResize="0"/>
          <p:nvPr/>
        </p:nvPicPr>
        <p:blipFill>
          <a:blip r:embed="rId4">
            <a:alphaModFix/>
          </a:blip>
          <a:stretch>
            <a:fillRect/>
          </a:stretch>
        </p:blipFill>
        <p:spPr>
          <a:xfrm rot="6834253">
            <a:off x="7322999" y="3028527"/>
            <a:ext cx="789528" cy="543194"/>
          </a:xfrm>
          <a:prstGeom prst="rect">
            <a:avLst/>
          </a:prstGeom>
          <a:noFill/>
          <a:ln>
            <a:noFill/>
          </a:ln>
        </p:spPr>
      </p:pic>
      <p:pic>
        <p:nvPicPr>
          <p:cNvPr id="105" name="Shape 105"/>
          <p:cNvPicPr preferRelativeResize="0"/>
          <p:nvPr/>
        </p:nvPicPr>
        <p:blipFill>
          <a:blip r:embed="rId4">
            <a:alphaModFix/>
          </a:blip>
          <a:stretch>
            <a:fillRect/>
          </a:stretch>
        </p:blipFill>
        <p:spPr>
          <a:xfrm rot="9929868">
            <a:off x="7875799" y="4388477"/>
            <a:ext cx="789527" cy="543194"/>
          </a:xfrm>
          <a:prstGeom prst="rect">
            <a:avLst/>
          </a:prstGeom>
          <a:noFill/>
          <a:ln>
            <a:noFill/>
          </a:ln>
        </p:spPr>
      </p:pic>
      <p:pic>
        <p:nvPicPr>
          <p:cNvPr id="106" name="Shape 106"/>
          <p:cNvPicPr preferRelativeResize="0"/>
          <p:nvPr/>
        </p:nvPicPr>
        <p:blipFill>
          <a:blip r:embed="rId4">
            <a:alphaModFix/>
          </a:blip>
          <a:stretch>
            <a:fillRect/>
          </a:stretch>
        </p:blipFill>
        <p:spPr>
          <a:xfrm rot="1210471">
            <a:off x="8223724" y="3822677"/>
            <a:ext cx="789528" cy="543193"/>
          </a:xfrm>
          <a:prstGeom prst="rect">
            <a:avLst/>
          </a:prstGeom>
          <a:noFill/>
          <a:ln>
            <a:noFill/>
          </a:ln>
        </p:spPr>
      </p:pic>
      <p:pic>
        <p:nvPicPr>
          <p:cNvPr id="107" name="Shape 107"/>
          <p:cNvPicPr preferRelativeResize="0"/>
          <p:nvPr/>
        </p:nvPicPr>
        <p:blipFill>
          <a:blip r:embed="rId4">
            <a:alphaModFix/>
          </a:blip>
          <a:stretch>
            <a:fillRect/>
          </a:stretch>
        </p:blipFill>
        <p:spPr>
          <a:xfrm rot="-3735451">
            <a:off x="7918899" y="3219352"/>
            <a:ext cx="789528" cy="543194"/>
          </a:xfrm>
          <a:prstGeom prst="rect">
            <a:avLst/>
          </a:prstGeom>
          <a:noFill/>
          <a:ln>
            <a:noFill/>
          </a:ln>
        </p:spPr>
      </p:pic>
      <p:pic>
        <p:nvPicPr>
          <p:cNvPr id="108" name="Shape 108"/>
          <p:cNvPicPr preferRelativeResize="0"/>
          <p:nvPr/>
        </p:nvPicPr>
        <p:blipFill>
          <a:blip r:embed="rId4">
            <a:alphaModFix/>
          </a:blip>
          <a:stretch>
            <a:fillRect/>
          </a:stretch>
        </p:blipFill>
        <p:spPr>
          <a:xfrm rot="-10591631">
            <a:off x="7007925" y="4388477"/>
            <a:ext cx="789527" cy="543194"/>
          </a:xfrm>
          <a:prstGeom prst="rect">
            <a:avLst/>
          </a:prstGeom>
          <a:noFill/>
          <a:ln>
            <a:noFill/>
          </a:ln>
        </p:spPr>
      </p:pic>
      <p:pic>
        <p:nvPicPr>
          <p:cNvPr id="109" name="Shape 109"/>
          <p:cNvPicPr preferRelativeResize="0"/>
          <p:nvPr/>
        </p:nvPicPr>
        <p:blipFill>
          <a:blip r:embed="rId4">
            <a:alphaModFix/>
          </a:blip>
          <a:stretch>
            <a:fillRect/>
          </a:stretch>
        </p:blipFill>
        <p:spPr>
          <a:xfrm rot="-6300584">
            <a:off x="7434274" y="3822678"/>
            <a:ext cx="789527" cy="543194"/>
          </a:xfrm>
          <a:prstGeom prst="rect">
            <a:avLst/>
          </a:prstGeom>
          <a:noFill/>
          <a:ln>
            <a:noFill/>
          </a:ln>
        </p:spPr>
      </p:pic>
      <p:pic>
        <p:nvPicPr>
          <p:cNvPr id="110" name="Shape 110"/>
          <p:cNvPicPr preferRelativeResize="0"/>
          <p:nvPr/>
        </p:nvPicPr>
        <p:blipFill>
          <a:blip r:embed="rId4">
            <a:alphaModFix/>
          </a:blip>
          <a:stretch>
            <a:fillRect/>
          </a:stretch>
        </p:blipFill>
        <p:spPr>
          <a:xfrm rot="8927979">
            <a:off x="6840973" y="3656653"/>
            <a:ext cx="789528" cy="543194"/>
          </a:xfrm>
          <a:prstGeom prst="rect">
            <a:avLst/>
          </a:prstGeom>
          <a:noFill/>
          <a:ln>
            <a:noFill/>
          </a:ln>
        </p:spPr>
      </p:pic>
      <p:pic>
        <p:nvPicPr>
          <p:cNvPr id="111" name="Shape 111"/>
          <p:cNvPicPr preferRelativeResize="0"/>
          <p:nvPr/>
        </p:nvPicPr>
        <p:blipFill>
          <a:blip r:embed="rId4">
            <a:alphaModFix/>
          </a:blip>
          <a:stretch>
            <a:fillRect/>
          </a:stretch>
        </p:blipFill>
        <p:spPr>
          <a:xfrm rot="2044102">
            <a:off x="6803299" y="3079877"/>
            <a:ext cx="789527" cy="5431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idx="1" type="body"/>
          </p:nvPr>
        </p:nvSpPr>
        <p:spPr>
          <a:xfrm>
            <a:off x="311700" y="437250"/>
            <a:ext cx="8520600" cy="4326600"/>
          </a:xfrm>
          <a:prstGeom prst="rect">
            <a:avLst/>
          </a:prstGeom>
        </p:spPr>
        <p:txBody>
          <a:bodyPr anchorCtr="0" anchor="t" bIns="91425" lIns="91425" rIns="91425" tIns="91425">
            <a:noAutofit/>
          </a:bodyPr>
          <a:lstStyle/>
          <a:p>
            <a:pPr lvl="0">
              <a:spcBef>
                <a:spcPts val="0"/>
              </a:spcBef>
              <a:buNone/>
            </a:pPr>
            <a:r>
              <a:rPr lang="en">
                <a:latin typeface="Pacifico"/>
                <a:ea typeface="Pacifico"/>
                <a:cs typeface="Pacifico"/>
                <a:sym typeface="Pacifico"/>
              </a:rPr>
              <a:t>While she was asleep,</a:t>
            </a:r>
            <a:r>
              <a:rPr lang="en"/>
              <a:t> all the princess could dream about was how bad she felt about eating all that candy. She knew that she should’ve listened to her parents and the healthy fairies. She wondered who could have put all that candy in her room. She knew that her parents were probably very worried about her, but she just didn’t have the energy to get out of bed.</a:t>
            </a:r>
          </a:p>
        </p:txBody>
      </p:sp>
      <p:pic>
        <p:nvPicPr>
          <p:cNvPr id="117" name="Shape 117"/>
          <p:cNvPicPr preferRelativeResize="0"/>
          <p:nvPr/>
        </p:nvPicPr>
        <p:blipFill rotWithShape="1">
          <a:blip r:embed="rId3">
            <a:alphaModFix/>
          </a:blip>
          <a:srcRect b="10864" l="0" r="0" t="11585"/>
          <a:stretch/>
        </p:blipFill>
        <p:spPr>
          <a:xfrm>
            <a:off x="2002300" y="2565974"/>
            <a:ext cx="5139400" cy="2252674"/>
          </a:xfrm>
          <a:prstGeom prst="rect">
            <a:avLst/>
          </a:prstGeom>
          <a:noFill/>
          <a:ln>
            <a:noFill/>
          </a:ln>
        </p:spPr>
      </p:pic>
      <p:sp>
        <p:nvSpPr>
          <p:cNvPr id="118" name="Shape 118"/>
          <p:cNvSpPr/>
          <p:nvPr/>
        </p:nvSpPr>
        <p:spPr>
          <a:xfrm>
            <a:off x="3906750" y="3999225"/>
            <a:ext cx="92400" cy="81000"/>
          </a:xfrm>
          <a:prstGeom prst="ellipse">
            <a:avLst/>
          </a:prstGeom>
          <a:solidFill>
            <a:schemeClr val="accent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9" name="Shape 119"/>
          <p:cNvSpPr/>
          <p:nvPr/>
        </p:nvSpPr>
        <p:spPr>
          <a:xfrm>
            <a:off x="3664025" y="3837525"/>
            <a:ext cx="196500" cy="161700"/>
          </a:xfrm>
          <a:prstGeom prst="ellipse">
            <a:avLst/>
          </a:prstGeom>
          <a:solidFill>
            <a:schemeClr val="accent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0" name="Shape 120"/>
          <p:cNvSpPr/>
          <p:nvPr/>
        </p:nvSpPr>
        <p:spPr>
          <a:xfrm>
            <a:off x="3305800" y="3640925"/>
            <a:ext cx="312000" cy="300600"/>
          </a:xfrm>
          <a:prstGeom prst="ellipse">
            <a:avLst/>
          </a:prstGeom>
          <a:solidFill>
            <a:schemeClr val="accent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1" name="Shape 121"/>
          <p:cNvSpPr/>
          <p:nvPr/>
        </p:nvSpPr>
        <p:spPr>
          <a:xfrm>
            <a:off x="2002300" y="2612325"/>
            <a:ext cx="1363800" cy="1386900"/>
          </a:xfrm>
          <a:prstGeom prst="ellipse">
            <a:avLst/>
          </a:prstGeom>
          <a:solidFill>
            <a:schemeClr val="accent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22" name="Shape 122"/>
          <p:cNvPicPr preferRelativeResize="0"/>
          <p:nvPr/>
        </p:nvPicPr>
        <p:blipFill rotWithShape="1">
          <a:blip r:embed="rId4">
            <a:alphaModFix/>
          </a:blip>
          <a:srcRect b="43656" l="28788" r="38422" t="21670"/>
          <a:stretch/>
        </p:blipFill>
        <p:spPr>
          <a:xfrm>
            <a:off x="2062938" y="3049593"/>
            <a:ext cx="1242525" cy="512369"/>
          </a:xfrm>
          <a:prstGeom prst="rect">
            <a:avLst/>
          </a:prstGeom>
          <a:noFill/>
          <a:ln>
            <a:noFill/>
          </a:ln>
        </p:spPr>
      </p:pic>
      <p:pic>
        <p:nvPicPr>
          <p:cNvPr id="123" name="Shape 123"/>
          <p:cNvPicPr preferRelativeResize="0"/>
          <p:nvPr/>
        </p:nvPicPr>
        <p:blipFill>
          <a:blip r:embed="rId5">
            <a:alphaModFix/>
          </a:blip>
          <a:stretch>
            <a:fillRect/>
          </a:stretch>
        </p:blipFill>
        <p:spPr>
          <a:xfrm>
            <a:off x="169274" y="2427936"/>
            <a:ext cx="1536924" cy="1755675"/>
          </a:xfrm>
          <a:prstGeom prst="rect">
            <a:avLst/>
          </a:prstGeom>
          <a:noFill/>
          <a:ln>
            <a:noFill/>
          </a:ln>
        </p:spPr>
      </p:pic>
      <p:pic>
        <p:nvPicPr>
          <p:cNvPr id="124" name="Shape 124"/>
          <p:cNvPicPr preferRelativeResize="0"/>
          <p:nvPr/>
        </p:nvPicPr>
        <p:blipFill>
          <a:blip r:embed="rId6">
            <a:alphaModFix/>
          </a:blip>
          <a:stretch>
            <a:fillRect/>
          </a:stretch>
        </p:blipFill>
        <p:spPr>
          <a:xfrm>
            <a:off x="7299088" y="2427933"/>
            <a:ext cx="1684857" cy="19246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idx="1" type="body"/>
          </p:nvPr>
        </p:nvSpPr>
        <p:spPr>
          <a:xfrm>
            <a:off x="311700" y="402725"/>
            <a:ext cx="8520600" cy="4384200"/>
          </a:xfrm>
          <a:prstGeom prst="rect">
            <a:avLst/>
          </a:prstGeom>
        </p:spPr>
        <p:txBody>
          <a:bodyPr anchorCtr="0" anchor="t" bIns="91425" lIns="91425" rIns="91425" tIns="91425">
            <a:noAutofit/>
          </a:bodyPr>
          <a:lstStyle/>
          <a:p>
            <a:pPr lvl="0">
              <a:spcBef>
                <a:spcPts val="0"/>
              </a:spcBef>
              <a:buNone/>
            </a:pPr>
            <a:r>
              <a:rPr lang="en">
                <a:latin typeface="Pacifico"/>
                <a:ea typeface="Pacifico"/>
                <a:cs typeface="Pacifico"/>
                <a:sym typeface="Pacifico"/>
              </a:rPr>
              <a:t>After a whole year, </a:t>
            </a:r>
            <a:r>
              <a:rPr lang="en"/>
              <a:t>Sleeping Beauty finally gained enough strength to at least sit up in her bed. She looked over and saw her desk covered in fruits, veggies, unsalted nuts, and ice cold water. She began to eat when she was able to, and after just a few days, Sleeping Beauty could feel her energy and strength coming back. </a:t>
            </a:r>
          </a:p>
        </p:txBody>
      </p:sp>
      <p:pic>
        <p:nvPicPr>
          <p:cNvPr id="130" name="Shape 130"/>
          <p:cNvPicPr preferRelativeResize="0"/>
          <p:nvPr/>
        </p:nvPicPr>
        <p:blipFill rotWithShape="1">
          <a:blip r:embed="rId3">
            <a:alphaModFix/>
          </a:blip>
          <a:srcRect b="0" l="0" r="21722" t="0"/>
          <a:stretch/>
        </p:blipFill>
        <p:spPr>
          <a:xfrm>
            <a:off x="311700" y="2311675"/>
            <a:ext cx="4017925" cy="2001750"/>
          </a:xfrm>
          <a:prstGeom prst="rect">
            <a:avLst/>
          </a:prstGeom>
          <a:noFill/>
          <a:ln>
            <a:noFill/>
          </a:ln>
        </p:spPr>
      </p:pic>
      <p:pic>
        <p:nvPicPr>
          <p:cNvPr id="131" name="Shape 131"/>
          <p:cNvPicPr preferRelativeResize="0"/>
          <p:nvPr/>
        </p:nvPicPr>
        <p:blipFill rotWithShape="1">
          <a:blip r:embed="rId4">
            <a:alphaModFix/>
          </a:blip>
          <a:srcRect b="13962" l="7052" r="3557" t="14435"/>
          <a:stretch/>
        </p:blipFill>
        <p:spPr>
          <a:xfrm>
            <a:off x="4369474" y="2311675"/>
            <a:ext cx="4462824" cy="2001749"/>
          </a:xfrm>
          <a:prstGeom prst="rect">
            <a:avLst/>
          </a:prstGeom>
          <a:noFill/>
          <a:ln>
            <a:noFill/>
          </a:ln>
        </p:spPr>
      </p:pic>
      <p:pic>
        <p:nvPicPr>
          <p:cNvPr id="132" name="Shape 132"/>
          <p:cNvPicPr preferRelativeResize="0"/>
          <p:nvPr/>
        </p:nvPicPr>
        <p:blipFill>
          <a:blip r:embed="rId5">
            <a:alphaModFix/>
          </a:blip>
          <a:stretch>
            <a:fillRect/>
          </a:stretch>
        </p:blipFill>
        <p:spPr>
          <a:xfrm>
            <a:off x="6274589" y="3548450"/>
            <a:ext cx="384825" cy="463625"/>
          </a:xfrm>
          <a:prstGeom prst="rect">
            <a:avLst/>
          </a:prstGeom>
          <a:noFill/>
          <a:ln>
            <a:noFill/>
          </a:ln>
        </p:spPr>
      </p:pic>
      <p:pic>
        <p:nvPicPr>
          <p:cNvPr id="133" name="Shape 133"/>
          <p:cNvPicPr preferRelativeResize="0"/>
          <p:nvPr/>
        </p:nvPicPr>
        <p:blipFill>
          <a:blip r:embed="rId5">
            <a:alphaModFix/>
          </a:blip>
          <a:stretch>
            <a:fillRect/>
          </a:stretch>
        </p:blipFill>
        <p:spPr>
          <a:xfrm>
            <a:off x="6611914" y="3626350"/>
            <a:ext cx="384825" cy="463625"/>
          </a:xfrm>
          <a:prstGeom prst="rect">
            <a:avLst/>
          </a:prstGeom>
          <a:noFill/>
          <a:ln>
            <a:noFill/>
          </a:ln>
        </p:spPr>
      </p:pic>
      <p:pic>
        <p:nvPicPr>
          <p:cNvPr id="134" name="Shape 134"/>
          <p:cNvPicPr preferRelativeResize="0"/>
          <p:nvPr/>
        </p:nvPicPr>
        <p:blipFill>
          <a:blip r:embed="rId5">
            <a:alphaModFix/>
          </a:blip>
          <a:stretch>
            <a:fillRect/>
          </a:stretch>
        </p:blipFill>
        <p:spPr>
          <a:xfrm>
            <a:off x="6842739" y="3548450"/>
            <a:ext cx="384825" cy="463625"/>
          </a:xfrm>
          <a:prstGeom prst="rect">
            <a:avLst/>
          </a:prstGeom>
          <a:noFill/>
          <a:ln>
            <a:noFill/>
          </a:ln>
        </p:spPr>
      </p:pic>
      <p:pic>
        <p:nvPicPr>
          <p:cNvPr id="135" name="Shape 135"/>
          <p:cNvPicPr preferRelativeResize="0"/>
          <p:nvPr/>
        </p:nvPicPr>
        <p:blipFill>
          <a:blip r:embed="rId5">
            <a:alphaModFix/>
          </a:blip>
          <a:stretch>
            <a:fillRect/>
          </a:stretch>
        </p:blipFill>
        <p:spPr>
          <a:xfrm>
            <a:off x="7169789" y="3626350"/>
            <a:ext cx="384825" cy="463625"/>
          </a:xfrm>
          <a:prstGeom prst="rect">
            <a:avLst/>
          </a:prstGeom>
          <a:noFill/>
          <a:ln>
            <a:noFill/>
          </a:ln>
        </p:spPr>
      </p:pic>
      <p:pic>
        <p:nvPicPr>
          <p:cNvPr id="136" name="Shape 136"/>
          <p:cNvPicPr preferRelativeResize="0"/>
          <p:nvPr/>
        </p:nvPicPr>
        <p:blipFill>
          <a:blip r:embed="rId5">
            <a:alphaModFix/>
          </a:blip>
          <a:stretch>
            <a:fillRect/>
          </a:stretch>
        </p:blipFill>
        <p:spPr>
          <a:xfrm>
            <a:off x="7410900" y="3626350"/>
            <a:ext cx="384825" cy="463625"/>
          </a:xfrm>
          <a:prstGeom prst="rect">
            <a:avLst/>
          </a:prstGeom>
          <a:noFill/>
          <a:ln>
            <a:noFill/>
          </a:ln>
        </p:spPr>
      </p:pic>
      <p:pic>
        <p:nvPicPr>
          <p:cNvPr id="137" name="Shape 137"/>
          <p:cNvPicPr preferRelativeResize="0"/>
          <p:nvPr/>
        </p:nvPicPr>
        <p:blipFill>
          <a:blip r:embed="rId6">
            <a:alphaModFix/>
          </a:blip>
          <a:stretch>
            <a:fillRect/>
          </a:stretch>
        </p:blipFill>
        <p:spPr>
          <a:xfrm flipH="1">
            <a:off x="5914811" y="3337376"/>
            <a:ext cx="282964" cy="603172"/>
          </a:xfrm>
          <a:prstGeom prst="rect">
            <a:avLst/>
          </a:prstGeom>
          <a:noFill/>
          <a:ln>
            <a:noFill/>
          </a:ln>
        </p:spPr>
      </p:pic>
      <p:pic>
        <p:nvPicPr>
          <p:cNvPr id="138" name="Shape 138"/>
          <p:cNvPicPr preferRelativeResize="0"/>
          <p:nvPr/>
        </p:nvPicPr>
        <p:blipFill>
          <a:blip r:embed="rId7">
            <a:alphaModFix/>
          </a:blip>
          <a:stretch>
            <a:fillRect/>
          </a:stretch>
        </p:blipFill>
        <p:spPr>
          <a:xfrm>
            <a:off x="7727681" y="3721149"/>
            <a:ext cx="384824" cy="274019"/>
          </a:xfrm>
          <a:prstGeom prst="rect">
            <a:avLst/>
          </a:prstGeom>
          <a:noFill/>
          <a:ln>
            <a:noFill/>
          </a:ln>
        </p:spPr>
      </p:pic>
      <p:pic>
        <p:nvPicPr>
          <p:cNvPr id="139" name="Shape 139"/>
          <p:cNvPicPr preferRelativeResize="0"/>
          <p:nvPr/>
        </p:nvPicPr>
        <p:blipFill>
          <a:blip r:embed="rId7">
            <a:alphaModFix/>
          </a:blip>
          <a:stretch>
            <a:fillRect/>
          </a:stretch>
        </p:blipFill>
        <p:spPr>
          <a:xfrm>
            <a:off x="7979056" y="3643249"/>
            <a:ext cx="384824" cy="274019"/>
          </a:xfrm>
          <a:prstGeom prst="rect">
            <a:avLst/>
          </a:prstGeom>
          <a:noFill/>
          <a:ln>
            <a:noFill/>
          </a:ln>
        </p:spPr>
      </p:pic>
      <p:pic>
        <p:nvPicPr>
          <p:cNvPr id="140" name="Shape 140"/>
          <p:cNvPicPr preferRelativeResize="0"/>
          <p:nvPr/>
        </p:nvPicPr>
        <p:blipFill>
          <a:blip r:embed="rId8">
            <a:alphaModFix/>
          </a:blip>
          <a:stretch>
            <a:fillRect/>
          </a:stretch>
        </p:blipFill>
        <p:spPr>
          <a:xfrm rot="3631867">
            <a:off x="6086810" y="3578026"/>
            <a:ext cx="282974" cy="560285"/>
          </a:xfrm>
          <a:prstGeom prst="rect">
            <a:avLst/>
          </a:prstGeom>
          <a:noFill/>
          <a:ln>
            <a:noFill/>
          </a:ln>
        </p:spPr>
      </p:pic>
      <p:pic>
        <p:nvPicPr>
          <p:cNvPr id="141" name="Shape 141"/>
          <p:cNvPicPr preferRelativeResize="0"/>
          <p:nvPr/>
        </p:nvPicPr>
        <p:blipFill>
          <a:blip r:embed="rId8">
            <a:alphaModFix/>
          </a:blip>
          <a:stretch>
            <a:fillRect/>
          </a:stretch>
        </p:blipFill>
        <p:spPr>
          <a:xfrm rot="3631867">
            <a:off x="6542297" y="3702001"/>
            <a:ext cx="282974" cy="560285"/>
          </a:xfrm>
          <a:prstGeom prst="rect">
            <a:avLst/>
          </a:prstGeom>
          <a:noFill/>
          <a:ln>
            <a:noFill/>
          </a:ln>
        </p:spPr>
      </p:pic>
      <p:pic>
        <p:nvPicPr>
          <p:cNvPr id="142" name="Shape 142"/>
          <p:cNvPicPr preferRelativeResize="0"/>
          <p:nvPr/>
        </p:nvPicPr>
        <p:blipFill>
          <a:blip r:embed="rId8">
            <a:alphaModFix/>
          </a:blip>
          <a:stretch>
            <a:fillRect/>
          </a:stretch>
        </p:blipFill>
        <p:spPr>
          <a:xfrm rot="3631867">
            <a:off x="7177747" y="3730426"/>
            <a:ext cx="282974" cy="5602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idx="1" type="body"/>
          </p:nvPr>
        </p:nvSpPr>
        <p:spPr>
          <a:xfrm>
            <a:off x="311700" y="437250"/>
            <a:ext cx="8520600" cy="4280400"/>
          </a:xfrm>
          <a:prstGeom prst="rect">
            <a:avLst/>
          </a:prstGeom>
        </p:spPr>
        <p:txBody>
          <a:bodyPr anchorCtr="0" anchor="t" bIns="91425" lIns="91425" rIns="91425" tIns="91425">
            <a:noAutofit/>
          </a:bodyPr>
          <a:lstStyle/>
          <a:p>
            <a:pPr lvl="0">
              <a:spcBef>
                <a:spcPts val="0"/>
              </a:spcBef>
              <a:buNone/>
            </a:pPr>
            <a:r>
              <a:rPr lang="en">
                <a:latin typeface="Pacifico"/>
                <a:ea typeface="Pacifico"/>
                <a:cs typeface="Pacifico"/>
                <a:sym typeface="Pacifico"/>
              </a:rPr>
              <a:t>When</a:t>
            </a:r>
            <a:r>
              <a:rPr lang="en"/>
              <a:t> the princess was feeling better, she went down from her room to see her parents. They gave her a big hug and asked her if she was okay. “Now that I have my energy back from eating healthy foods, I feel a lot better,” Sleeping Beauty replied. The king and queen called the healthy fairies to let them know that Sleeping Beauty was back to feeling okay and they told them to make sure she kept eating at least 1 cup of fruit, 1 cup of veggies, 3 ounces of grains, 2 ounces of protein, and 2 cups of milk each day. </a:t>
            </a:r>
            <a:r>
              <a:rPr lang="en">
                <a:latin typeface="Pacifico"/>
                <a:ea typeface="Pacifico"/>
                <a:cs typeface="Pacifico"/>
                <a:sym typeface="Pacifico"/>
              </a:rPr>
              <a:t>They all lived happily ever after...</a:t>
            </a:r>
          </a:p>
        </p:txBody>
      </p:sp>
      <p:pic>
        <p:nvPicPr>
          <p:cNvPr id="148" name="Shape 148"/>
          <p:cNvPicPr preferRelativeResize="0"/>
          <p:nvPr/>
        </p:nvPicPr>
        <p:blipFill>
          <a:blip r:embed="rId3">
            <a:alphaModFix/>
          </a:blip>
          <a:stretch>
            <a:fillRect/>
          </a:stretch>
        </p:blipFill>
        <p:spPr>
          <a:xfrm>
            <a:off x="2510050" y="2772225"/>
            <a:ext cx="4123899" cy="2182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