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7DA8-3C91-4C5B-8B0A-E6FB62D65B9B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554A0-2F1B-40A8-AE66-B77CC396AB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018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554A0-2F1B-40A8-AE66-B77CC396AB8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4523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BDE6417-3B9A-4670-82A2-4F5A5EDC8A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25ECF32-1662-4067-B481-36BCF8985475}" type="datetimeFigureOut">
              <a:rPr lang="en-US" smtClean="0"/>
              <a:pPr/>
              <a:t>10/23/2014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Menu Costing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ProStart</a:t>
            </a:r>
            <a:r>
              <a:rPr lang="en-US" dirty="0" smtClean="0"/>
              <a:t> Chapter 3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086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 Margin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portion of the money from a menu item contributes to overall profits.</a:t>
            </a:r>
          </a:p>
          <a:p>
            <a:endParaRPr lang="en-US" dirty="0"/>
          </a:p>
          <a:p>
            <a:r>
              <a:rPr lang="en-US" dirty="0" smtClean="0"/>
              <a:t>Gross Food Sale – Cost of Food Sold = Gross Profit (Contribution Margin)</a:t>
            </a:r>
          </a:p>
          <a:p>
            <a:r>
              <a:rPr lang="en-US" dirty="0" smtClean="0"/>
              <a:t>Gross Profit / Number of Customers = Average Amount Contributed to Overhead/Fixed Costs and Profit (Add this amount to the cost of the food)</a:t>
            </a:r>
          </a:p>
          <a:p>
            <a:endParaRPr lang="en-US" dirty="0"/>
          </a:p>
          <a:p>
            <a:r>
              <a:rPr lang="en-US" dirty="0" smtClean="0"/>
              <a:t>$100,000 (Gross Food Sale) - $40,000 Cost of Food = $60,000 (Gross Profit)</a:t>
            </a:r>
          </a:p>
          <a:p>
            <a:r>
              <a:rPr lang="en-US" dirty="0" smtClean="0"/>
              <a:t>$60,000 (Gross Profit)/ 30,000 Customers = $2.00 Contributed per food item</a:t>
            </a:r>
          </a:p>
          <a:p>
            <a:endParaRPr lang="en-US" dirty="0" smtClean="0"/>
          </a:p>
          <a:p>
            <a:r>
              <a:rPr lang="en-US" dirty="0" smtClean="0"/>
              <a:t>Work through problem A in the packet.</a:t>
            </a:r>
          </a:p>
        </p:txBody>
      </p:sp>
    </p:spTree>
    <p:extLst>
      <p:ext uri="{BB962C8B-B14F-4D97-AF65-F5344CB8AC3E}">
        <p14:creationId xmlns="" xmlns:p14="http://schemas.microsoft.com/office/powerpoint/2010/main" val="1057074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Markup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Multiply raw food costs by a predetermined fraction then add that back to the raw food cost</a:t>
            </a:r>
          </a:p>
          <a:p>
            <a:endParaRPr lang="en-US" dirty="0"/>
          </a:p>
          <a:p>
            <a:r>
              <a:rPr lang="en-US" dirty="0" smtClean="0"/>
              <a:t>.63 (Raw Food Cost) x 2/3 = .42 (Gross Profit)</a:t>
            </a:r>
          </a:p>
          <a:p>
            <a:r>
              <a:rPr lang="en-US" dirty="0" smtClean="0"/>
              <a:t>.42 + .63 = $1.05 (Menu Price)</a:t>
            </a:r>
          </a:p>
          <a:p>
            <a:endParaRPr lang="en-US" dirty="0" smtClean="0"/>
          </a:p>
          <a:p>
            <a:r>
              <a:rPr lang="en-US" dirty="0" smtClean="0"/>
              <a:t>Work through problem B in the packet.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21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Check Method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76800"/>
          </a:xfrm>
        </p:spPr>
        <p:txBody>
          <a:bodyPr/>
          <a:lstStyle/>
          <a:p>
            <a:r>
              <a:rPr lang="en-US" dirty="0" smtClean="0"/>
              <a:t>Total revenue is divided by the number of seats, average turn over and days open in one year.</a:t>
            </a:r>
          </a:p>
          <a:p>
            <a:endParaRPr lang="en-US" dirty="0"/>
          </a:p>
          <a:p>
            <a:r>
              <a:rPr lang="en-US" dirty="0" smtClean="0"/>
              <a:t>The average check gives managers an idea of the price range of items on the menu.</a:t>
            </a:r>
          </a:p>
          <a:p>
            <a:endParaRPr lang="en-US" dirty="0"/>
          </a:p>
          <a:p>
            <a:r>
              <a:rPr lang="en-US" dirty="0" smtClean="0"/>
              <a:t>Use this range, with approximate food cost percentage to determine each item’s selling price</a:t>
            </a:r>
          </a:p>
          <a:p>
            <a:endParaRPr lang="en-US" dirty="0"/>
          </a:p>
          <a:p>
            <a:r>
              <a:rPr lang="en-US" dirty="0" smtClean="0"/>
              <a:t>Not really specific, needs years of experience to make correct pricing decisions.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89561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Cost Percentage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common method</a:t>
            </a:r>
          </a:p>
          <a:p>
            <a:r>
              <a:rPr lang="en-US" dirty="0" smtClean="0"/>
              <a:t>Foods cost divided by food sales</a:t>
            </a:r>
          </a:p>
          <a:p>
            <a:r>
              <a:rPr lang="en-US" sz="2000" dirty="0" smtClean="0"/>
              <a:t>$18,000 (Food Costs)/$62,000 (Food Sales) = 29% (Food Cost %)</a:t>
            </a:r>
          </a:p>
          <a:p>
            <a:endParaRPr lang="en-US" dirty="0"/>
          </a:p>
          <a:p>
            <a:r>
              <a:rPr lang="en-US" dirty="0" smtClean="0"/>
              <a:t>Item Cost / Food Cost % = Menu Price</a:t>
            </a:r>
          </a:p>
          <a:p>
            <a:r>
              <a:rPr lang="en-US" dirty="0" smtClean="0"/>
              <a:t>1.12 (Item Cost) / .29 (Food Cost %) = $3.86 (Menu Price)</a:t>
            </a:r>
          </a:p>
          <a:p>
            <a:r>
              <a:rPr lang="en-US" dirty="0" smtClean="0"/>
              <a:t>Round up menu price – to a 0, 5 or 9 (3.90, 3.95, 3.99, 4.00</a:t>
            </a:r>
          </a:p>
          <a:p>
            <a:endParaRPr lang="en-US" dirty="0" smtClean="0"/>
          </a:p>
          <a:p>
            <a:r>
              <a:rPr lang="en-US" dirty="0" smtClean="0"/>
              <a:t>Work through problem C in the packet.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07943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multiplying with a percent – make sure you move the decimal point two places to the left.</a:t>
            </a:r>
          </a:p>
          <a:p>
            <a:endParaRPr lang="en-US" dirty="0"/>
          </a:p>
          <a:p>
            <a:r>
              <a:rPr lang="en-US" dirty="0" smtClean="0"/>
              <a:t>If a store advertises 35% off an item that costs $6.79 what would you pay for that item?   6.79 x .35 = 2.38 off the original price or 6.79 – 2.38 = 4.41</a:t>
            </a:r>
          </a:p>
          <a:p>
            <a:r>
              <a:rPr lang="en-US" dirty="0" smtClean="0"/>
              <a:t>Try this 6.79 x .65 = 4.41  (where did the 65 come from?)</a:t>
            </a:r>
          </a:p>
          <a:p>
            <a:endParaRPr lang="en-US" dirty="0"/>
          </a:p>
          <a:p>
            <a:r>
              <a:rPr lang="en-US" dirty="0" smtClean="0"/>
              <a:t>If someone purchases food totaling $13.67 and tax is 7.75% on restaurant food.  What would the total food bill be? </a:t>
            </a:r>
            <a:r>
              <a:rPr lang="en-US" dirty="0"/>
              <a:t>13.67 x .0775 = </a:t>
            </a:r>
            <a:r>
              <a:rPr lang="en-US" dirty="0" smtClean="0"/>
              <a:t>1.059 (or 1.06)  13.67 + 1.06 = 14.73</a:t>
            </a:r>
          </a:p>
          <a:p>
            <a:r>
              <a:rPr lang="en-US" dirty="0" smtClean="0"/>
              <a:t>Try this 13.67 x 1.0775 = 14.73</a:t>
            </a:r>
          </a:p>
          <a:p>
            <a:endParaRPr lang="en-US" dirty="0"/>
          </a:p>
          <a:p>
            <a:r>
              <a:rPr lang="en-US" dirty="0" smtClean="0"/>
              <a:t>If you are making a recipe that yields 40 servings and you only need to serve 24 how do you figure that out?  24/40 = .60 (or you’re using 60% of the ingredients)  So multiply each ingredient amount by .6</a:t>
            </a:r>
          </a:p>
          <a:p>
            <a:pPr marL="114300" indent="0">
              <a:buNone/>
            </a:pP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76721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Complete the packet as homework.</a:t>
            </a:r>
          </a:p>
          <a:p>
            <a:pPr algn="ctr">
              <a:buNone/>
            </a:pPr>
            <a:r>
              <a:rPr lang="en-US" sz="2800" dirty="0" smtClean="0"/>
              <a:t>Read carefully!!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124200"/>
            <a:ext cx="4111665" cy="274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09500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Pricing of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800600"/>
          </a:xfrm>
        </p:spPr>
        <p:txBody>
          <a:bodyPr/>
          <a:lstStyle/>
          <a:p>
            <a:pPr marL="114300" indent="0" algn="ctr">
              <a:buNone/>
            </a:pPr>
            <a:endParaRPr lang="en-US" dirty="0" smtClean="0"/>
          </a:p>
          <a:p>
            <a:pPr marL="114300" indent="0" algn="ctr">
              <a:buNone/>
            </a:pPr>
            <a:r>
              <a:rPr lang="en-US" dirty="0" smtClean="0"/>
              <a:t>Why is one more expensive than the other?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KFC Fried Chicken Dinner $2.99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and</a:t>
            </a:r>
          </a:p>
          <a:p>
            <a:pPr marL="114300" indent="0" algn="ctr">
              <a:buNone/>
            </a:pPr>
            <a:endParaRPr lang="en-US" dirty="0"/>
          </a:p>
          <a:p>
            <a:pPr marL="114300" indent="0" algn="ctr">
              <a:buNone/>
            </a:pPr>
            <a:r>
              <a:rPr lang="en-US" dirty="0" smtClean="0"/>
              <a:t>Chili’s Chicken Crisper Dinner $9.39 + tip</a:t>
            </a:r>
          </a:p>
        </p:txBody>
      </p:sp>
      <p:pic>
        <p:nvPicPr>
          <p:cNvPr id="1026" name="Picture 2" descr="http://www.chilis.com/_layouts/images/chilis/C/Image/ParentItem/37184/chk_crispycrispers_6768_18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047875" cy="1666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fc.com/menu/images/hl_plated_3strips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963" t="10629" r="14796" b="12169"/>
          <a:stretch/>
        </p:blipFill>
        <p:spPr bwMode="auto">
          <a:xfrm>
            <a:off x="5635336" y="1981200"/>
            <a:ext cx="1891145" cy="1694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1997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so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066800"/>
          </a:xfrm>
        </p:spPr>
        <p:txBody>
          <a:bodyPr/>
          <a:lstStyle/>
          <a:p>
            <a:r>
              <a:rPr lang="en-US" dirty="0" smtClean="0"/>
              <a:t>On the menu a meal is $10.00 – the food to prepare that meal costs $2.00.  What is the other $8.00 for?</a:t>
            </a:r>
          </a:p>
        </p:txBody>
      </p:sp>
      <p:pic>
        <p:nvPicPr>
          <p:cNvPr id="2050" name="Picture 2" descr="http://media.rd.com/rd/images/rdc/mag0903/meaty-spaghetti-sauce-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3417355" cy="259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55626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% of the total meal is the food cost?   $2.00/$10.00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71531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Real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through the story on your Controlling Food Service Costs worksheet.</a:t>
            </a:r>
          </a:p>
          <a:p>
            <a:r>
              <a:rPr lang="en-US" dirty="0" smtClean="0"/>
              <a:t>What are the labor costs??  Multiply students by hours by wage.</a:t>
            </a:r>
          </a:p>
          <a:p>
            <a:r>
              <a:rPr lang="en-US" dirty="0" smtClean="0"/>
              <a:t>Sub total by adding food cost and labor costs.</a:t>
            </a:r>
          </a:p>
          <a:p>
            <a:r>
              <a:rPr lang="en-US" dirty="0" smtClean="0"/>
              <a:t>What is 12% of that total?</a:t>
            </a:r>
          </a:p>
          <a:p>
            <a:r>
              <a:rPr lang="en-US" dirty="0" smtClean="0"/>
              <a:t>Add the sub total with the 12% for the cost to keep the restaurant open.</a:t>
            </a:r>
          </a:p>
          <a:p>
            <a:r>
              <a:rPr lang="en-US" dirty="0" smtClean="0"/>
              <a:t>Divide the total by $18.00 (price charged for the meal)</a:t>
            </a:r>
          </a:p>
          <a:p>
            <a:r>
              <a:rPr lang="en-US" dirty="0" smtClean="0"/>
              <a:t>How many people have to come to break even??</a:t>
            </a:r>
          </a:p>
          <a:p>
            <a:r>
              <a:rPr lang="en-US" dirty="0" smtClean="0"/>
              <a:t>Homework – answer the question about how to increase their income.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Cost Average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800600"/>
          </a:xfrm>
        </p:spPr>
        <p:txBody>
          <a:bodyPr/>
          <a:lstStyle/>
          <a:p>
            <a:r>
              <a:rPr lang="en-US" dirty="0" smtClean="0"/>
              <a:t>The Average Food Cost is 28-42% and depends on the food establishment, location, and so many other factors.  Most restaurants have a specific percent and manager and chefs must work hard to meet that percent and not exceed it.</a:t>
            </a:r>
          </a:p>
          <a:p>
            <a:endParaRPr lang="en-US" dirty="0"/>
          </a:p>
          <a:p>
            <a:r>
              <a:rPr lang="en-US" dirty="0" smtClean="0"/>
              <a:t>Some meals like pasta might be less than 28% and some with lots of protein like steak might be higher than 42%, but it will average out.</a:t>
            </a:r>
            <a:endParaRPr lang="en-US" dirty="0"/>
          </a:p>
        </p:txBody>
      </p:sp>
      <p:pic>
        <p:nvPicPr>
          <p:cNvPr id="3074" name="Picture 2" descr="http://insatiable-critic.com/Images/Centro%20chef%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05400" y="1524000"/>
            <a:ext cx="3133353" cy="41865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72383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food costs low?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Places you are “captive” – they can make a fortune!!  </a:t>
            </a:r>
          </a:p>
          <a:p>
            <a:pPr lvl="1"/>
            <a:r>
              <a:rPr lang="en-US" dirty="0" smtClean="0"/>
              <a:t>Disneyland</a:t>
            </a:r>
          </a:p>
          <a:p>
            <a:pPr lvl="1"/>
            <a:r>
              <a:rPr lang="en-US" dirty="0" smtClean="0"/>
              <a:t>Recreation locations (Yellowstone, Lake Powell, etc… high food cost might be because of location)</a:t>
            </a:r>
          </a:p>
          <a:p>
            <a:pPr lvl="1"/>
            <a:r>
              <a:rPr lang="en-US" dirty="0" smtClean="0"/>
              <a:t>Movie Theaters</a:t>
            </a:r>
          </a:p>
          <a:p>
            <a:pPr lvl="1"/>
            <a:r>
              <a:rPr lang="en-US" dirty="0" smtClean="0"/>
              <a:t>College and Professional Athletic Events</a:t>
            </a:r>
            <a:endParaRPr lang="en-US" dirty="0"/>
          </a:p>
        </p:txBody>
      </p:sp>
      <p:pic>
        <p:nvPicPr>
          <p:cNvPr id="4098" name="Picture 2" descr="http://mouse-map.com/files/images/kids-me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20" y="4494941"/>
            <a:ext cx="2390775" cy="1756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delivery.superstock.com/WI/223/1555/PreviewComp/SuperStock_1555R-24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2704"/>
            <a:ext cx="1760710" cy="2343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nationalparkreservations.com/images/yellowstone/stagecoach_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4942"/>
            <a:ext cx="2476500" cy="17292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8471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food costs high?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052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Places where they make more money other ways but they need to get you to come – so the food is cheap.  They make little no money from the food, but when you’re there you’ll spend money in other ways.</a:t>
            </a:r>
          </a:p>
          <a:p>
            <a:pPr lvl="1"/>
            <a:r>
              <a:rPr lang="en-US" dirty="0" smtClean="0"/>
              <a:t>Las Vegas</a:t>
            </a:r>
          </a:p>
          <a:p>
            <a:pPr lvl="1"/>
            <a:r>
              <a:rPr lang="en-US" dirty="0" smtClean="0"/>
              <a:t>Ikea</a:t>
            </a:r>
            <a:endParaRPr lang="en-US" dirty="0"/>
          </a:p>
        </p:txBody>
      </p:sp>
      <p:pic>
        <p:nvPicPr>
          <p:cNvPr id="5122" name="Picture 2" descr="http://annatam.com/wp-content/uploads/2010/08/IKEA-restaurant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43545"/>
            <a:ext cx="2647114" cy="198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4.bp.blogspot.com/-PhOAA3ykz8E/TaPMXGbH-yI/AAAAAAAABc0/_inIF6itisQ/s1600/IKE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378" y="1524000"/>
            <a:ext cx="2328067" cy="8312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historybyzim.com/wp-content/uploads/2011/07/Las-Veg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4191000"/>
            <a:ext cx="2647114" cy="2055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60695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Percent?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581400" cy="4800600"/>
          </a:xfrm>
        </p:spPr>
        <p:txBody>
          <a:bodyPr/>
          <a:lstStyle/>
          <a:p>
            <a:r>
              <a:rPr lang="en-US" dirty="0"/>
              <a:t>What is a percentage?</a:t>
            </a:r>
          </a:p>
          <a:p>
            <a:r>
              <a:rPr lang="en-US" dirty="0"/>
              <a:t>Where have you used percentages before?</a:t>
            </a:r>
          </a:p>
          <a:p>
            <a:r>
              <a:rPr lang="en-US" dirty="0"/>
              <a:t>If you’re downloading a program onto your phone or computer and you’ve downloaded for 1 minute and it says you are 30% complete, what is the total download time?</a:t>
            </a:r>
          </a:p>
          <a:p>
            <a:endParaRPr lang="en-US" dirty="0"/>
          </a:p>
        </p:txBody>
      </p:sp>
      <p:pic>
        <p:nvPicPr>
          <p:cNvPr id="6146" name="Picture 2" descr="http://alm7.wikispaces.com/file/view/percent-761534.gif/231866872/percent-76153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00200"/>
            <a:ext cx="3752850" cy="3629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3889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Menu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800600"/>
          </a:xfrm>
        </p:spPr>
        <p:txBody>
          <a:bodyPr/>
          <a:lstStyle/>
          <a:p>
            <a:r>
              <a:rPr lang="en-US" sz="3600" dirty="0" smtClean="0"/>
              <a:t>Four Methods</a:t>
            </a:r>
          </a:p>
          <a:p>
            <a:pPr lvl="1"/>
            <a:r>
              <a:rPr lang="en-US" sz="2800" dirty="0" smtClean="0"/>
              <a:t>Contribution Margin Method</a:t>
            </a:r>
          </a:p>
          <a:p>
            <a:pPr lvl="1"/>
            <a:r>
              <a:rPr lang="en-US" sz="2800" dirty="0" smtClean="0"/>
              <a:t>Straight Markup Method</a:t>
            </a:r>
          </a:p>
          <a:p>
            <a:pPr lvl="1"/>
            <a:r>
              <a:rPr lang="en-US" sz="2800" dirty="0" smtClean="0"/>
              <a:t>Average Check Method</a:t>
            </a:r>
          </a:p>
          <a:p>
            <a:pPr lvl="1"/>
            <a:r>
              <a:rPr lang="en-US" sz="2800" dirty="0" smtClean="0"/>
              <a:t>Food Cost Percentage</a:t>
            </a:r>
            <a:endParaRPr lang="en-US" sz="2800" dirty="0"/>
          </a:p>
        </p:txBody>
      </p:sp>
      <p:pic>
        <p:nvPicPr>
          <p:cNvPr id="7170" name="Picture 2" descr="http://3.bp.blogspot.com/_3jV5FcVqpE8/SOAXRL3M0MI/AAAAAAAAD84/qwt3nH8SFCQ/s400/steak+house+menu+price+page+new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62200"/>
            <a:ext cx="3810000" cy="30289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603183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257</TotalTime>
  <Words>907</Words>
  <Application>Microsoft Office PowerPoint</Application>
  <PresentationFormat>On-screen Show (4:3)</PresentationFormat>
  <Paragraphs>97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Adjacency</vt:lpstr>
      <vt:lpstr>Menu Costing </vt:lpstr>
      <vt:lpstr>Pricing of Food</vt:lpstr>
      <vt:lpstr>Why so much?</vt:lpstr>
      <vt:lpstr>The Real Story</vt:lpstr>
      <vt:lpstr>Food Cost Average </vt:lpstr>
      <vt:lpstr>Where are food costs low?</vt:lpstr>
      <vt:lpstr>Where are food costs high?</vt:lpstr>
      <vt:lpstr>What is a Percent?</vt:lpstr>
      <vt:lpstr>Menu Pricing</vt:lpstr>
      <vt:lpstr>Contribution Margin Method</vt:lpstr>
      <vt:lpstr>Straight Markup Method</vt:lpstr>
      <vt:lpstr>Average Check Method </vt:lpstr>
      <vt:lpstr>Food Cost Percentage</vt:lpstr>
      <vt:lpstr>Other ideas</vt:lpstr>
      <vt:lpstr>More math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Menu Costing</dc:title>
  <dc:creator>Becky</dc:creator>
  <cp:lastModifiedBy>Owner</cp:lastModifiedBy>
  <cp:revision>18</cp:revision>
  <dcterms:created xsi:type="dcterms:W3CDTF">2011-11-09T16:52:46Z</dcterms:created>
  <dcterms:modified xsi:type="dcterms:W3CDTF">2014-10-24T01:08:13Z</dcterms:modified>
</cp:coreProperties>
</file>