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74" r:id="rId2"/>
    <p:sldId id="256" r:id="rId3"/>
    <p:sldId id="257" r:id="rId4"/>
    <p:sldId id="273" r:id="rId5"/>
    <p:sldId id="258" r:id="rId6"/>
    <p:sldId id="261" r:id="rId7"/>
    <p:sldId id="260" r:id="rId8"/>
    <p:sldId id="262" r:id="rId9"/>
    <p:sldId id="263" r:id="rId10"/>
    <p:sldId id="264" r:id="rId11"/>
    <p:sldId id="265" r:id="rId12"/>
    <p:sldId id="266" r:id="rId13"/>
    <p:sldId id="272" r:id="rId14"/>
    <p:sldId id="267" r:id="rId15"/>
    <p:sldId id="268" r:id="rId16"/>
    <p:sldId id="269" r:id="rId17"/>
    <p:sldId id="270"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0" d="100"/>
          <a:sy n="30" d="100"/>
        </p:scale>
        <p:origin x="1162"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B63C980-3ABE-4EDE-B7C6-543E71ED08C8}" type="datetimeFigureOut">
              <a:rPr lang="en-US" smtClean="0"/>
              <a:t>4/5/2017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E7E4943-1EDF-47DC-9294-680EE6C0C365}" type="slidenum">
              <a:rPr lang="en-US" smtClean="0"/>
              <a:t>‹#›</a:t>
            </a:fld>
            <a:endParaRPr lang="en-US"/>
          </a:p>
        </p:txBody>
      </p:sp>
    </p:spTree>
    <p:extLst>
      <p:ext uri="{BB962C8B-B14F-4D97-AF65-F5344CB8AC3E}">
        <p14:creationId xmlns:p14="http://schemas.microsoft.com/office/powerpoint/2010/main" val="4576429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99EF78B-2E60-4773-88E1-E37E87EC5CA1}" type="datetimeFigureOut">
              <a:rPr lang="en-US" smtClean="0"/>
              <a:t>4/5/2017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1CAB636-A414-4016-99B7-152867DAC6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EF78B-2E60-4773-88E1-E37E87EC5CA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AB636-A414-4016-99B7-152867DAC6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EF78B-2E60-4773-88E1-E37E87EC5CA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AB636-A414-4016-99B7-152867DAC6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99EF78B-2E60-4773-88E1-E37E87EC5CA1}" type="datetimeFigureOut">
              <a:rPr lang="en-US" smtClean="0"/>
              <a:t>4/5/2017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1CAB636-A414-4016-99B7-152867DAC6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99EF78B-2E60-4773-88E1-E37E87EC5CA1}" type="datetimeFigureOut">
              <a:rPr lang="en-US" smtClean="0"/>
              <a:t>4/5/2017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1CAB636-A414-4016-99B7-152867DAC6E0}"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99EF78B-2E60-4773-88E1-E37E87EC5CA1}" type="datetimeFigureOut">
              <a:rPr lang="en-US" smtClean="0"/>
              <a:t>4/5/2017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81CAB636-A414-4016-99B7-152867DAC6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99EF78B-2E60-4773-88E1-E37E87EC5CA1}" type="datetimeFigureOut">
              <a:rPr lang="en-US" smtClean="0"/>
              <a:t>4/5/2017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1CAB636-A414-4016-99B7-152867DAC6E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9EF78B-2E60-4773-88E1-E37E87EC5CA1}"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CAB636-A414-4016-99B7-152867DAC6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99EF78B-2E60-4773-88E1-E37E87EC5CA1}" type="datetimeFigureOut">
              <a:rPr lang="en-US" smtClean="0"/>
              <a:t>4/5/2017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81CAB636-A414-4016-99B7-152867DAC6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99EF78B-2E60-4773-88E1-E37E87EC5CA1}" type="datetimeFigureOut">
              <a:rPr lang="en-US" smtClean="0"/>
              <a:t>4/5/2017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1CAB636-A414-4016-99B7-152867DAC6E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99EF78B-2E60-4773-88E1-E37E87EC5CA1}" type="datetimeFigureOut">
              <a:rPr lang="en-US" smtClean="0"/>
              <a:t>4/5/2017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1CAB636-A414-4016-99B7-152867DAC6E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99EF78B-2E60-4773-88E1-E37E87EC5CA1}" type="datetimeFigureOut">
              <a:rPr lang="en-US" smtClean="0"/>
              <a:t>4/5/2017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1CAB636-A414-4016-99B7-152867DAC6E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FrXo4G1wLo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q7YIfFD8bAQ"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1.bp.blogspot.com/-pFu2xXffxU8/Tca0o-Ri3mI/AAAAAAAAAiY/-liVfDQGjfU/s1600/2599.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CAcQjRxqFQoTCL65wuqo98gCFYl1PgodtRUBoQ&amp;url=http://www.sewmamasew.com/2008/05/patterns-demystified/&amp;psig=AFQjCNHFJnK7fYdG3fvpdlmS869OIxPC6A&amp;ust=1446745403327289" TargetMode="Externa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hyperlink" Target="http://www.google.com/url?sa=i&amp;rct=j&amp;q=&amp;esrc=s&amp;source=images&amp;cd=&amp;cad=rja&amp;uact=8&amp;ved=0CAcQjRxqFQoTCL2Bj_uo98gCFcMcPgodFYMB-A&amp;url=http://www.threadsmagazine.com/item/4483/to-get-the-right-armhole-fit-the-bodice/page/all&amp;psig=AFQjCNHFJnK7fYdG3fvpdlmS869OIxPC6A&amp;ust=1446745403327289"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M1x0Pv9o7d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T5fktYo_h3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4</a:t>
            </a:r>
            <a:endParaRPr lang="en-US" dirty="0"/>
          </a:p>
        </p:txBody>
      </p:sp>
      <p:sp>
        <p:nvSpPr>
          <p:cNvPr id="3" name="Content Placeholder 2"/>
          <p:cNvSpPr>
            <a:spLocks noGrp="1"/>
          </p:cNvSpPr>
          <p:nvPr>
            <p:ph idx="1"/>
          </p:nvPr>
        </p:nvSpPr>
        <p:spPr/>
        <p:txBody>
          <a:bodyPr/>
          <a:lstStyle/>
          <a:p>
            <a:r>
              <a:rPr lang="en-US" dirty="0" smtClean="0"/>
              <a:t>Get out your…</a:t>
            </a:r>
          </a:p>
          <a:p>
            <a:pPr lvl="1"/>
            <a:r>
              <a:rPr lang="en-US" dirty="0" smtClean="0"/>
              <a:t>Notes </a:t>
            </a:r>
          </a:p>
          <a:p>
            <a:pPr lvl="1"/>
            <a:r>
              <a:rPr lang="en-US" dirty="0" smtClean="0"/>
              <a:t>Patterns, Fabric and Notions Review Questions</a:t>
            </a:r>
            <a:endParaRPr lang="en-US" dirty="0"/>
          </a:p>
        </p:txBody>
      </p:sp>
    </p:spTree>
    <p:extLst>
      <p:ext uri="{BB962C8B-B14F-4D97-AF65-F5344CB8AC3E}">
        <p14:creationId xmlns:p14="http://schemas.microsoft.com/office/powerpoint/2010/main" val="3375070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930808"/>
          </a:xfrm>
        </p:spPr>
        <p:txBody>
          <a:bodyPr>
            <a:normAutofit fontScale="92500" lnSpcReduction="10000"/>
          </a:bodyPr>
          <a:lstStyle/>
          <a:p>
            <a:r>
              <a:rPr lang="en-US" dirty="0" smtClean="0"/>
              <a:t>Choose fabric for you—</a:t>
            </a:r>
            <a:r>
              <a:rPr lang="en-US" dirty="0" smtClean="0">
                <a:hlinkClick r:id="rId2"/>
              </a:rPr>
              <a:t>Jo-Ann Fabrics</a:t>
            </a:r>
            <a:endParaRPr lang="en-US" dirty="0" smtClean="0"/>
          </a:p>
          <a:p>
            <a:pPr lvl="1"/>
            <a:r>
              <a:rPr lang="en-US" dirty="0" smtClean="0"/>
              <a:t>Color and texture that are flattering</a:t>
            </a:r>
          </a:p>
          <a:p>
            <a:pPr lvl="1"/>
            <a:r>
              <a:rPr lang="en-US" dirty="0" smtClean="0"/>
              <a:t>Appropriate for activities/wearing plans</a:t>
            </a:r>
          </a:p>
          <a:p>
            <a:pPr lvl="1"/>
            <a:endParaRPr lang="en-US" dirty="0"/>
          </a:p>
          <a:p>
            <a:r>
              <a:rPr lang="en-US" dirty="0" smtClean="0"/>
              <a:t>How much to buy?</a:t>
            </a:r>
          </a:p>
          <a:p>
            <a:pPr lvl="1"/>
            <a:r>
              <a:rPr lang="en-US" dirty="0" smtClean="0">
                <a:solidFill>
                  <a:srgbClr val="FFFF00"/>
                </a:solidFill>
              </a:rPr>
              <a:t>Yardage chart—on the back of the pattern envelope</a:t>
            </a:r>
          </a:p>
          <a:p>
            <a:pPr lvl="1"/>
            <a:r>
              <a:rPr lang="en-US" dirty="0" smtClean="0"/>
              <a:t>Pay attention to the width of the fabric when its on the bolt at the store.</a:t>
            </a:r>
          </a:p>
          <a:p>
            <a:pPr lvl="2"/>
            <a:r>
              <a:rPr lang="en-US" dirty="0" smtClean="0">
                <a:solidFill>
                  <a:srgbClr val="FFFF00"/>
                </a:solidFill>
              </a:rPr>
              <a:t>Most fabrics are 45 inches or 60 inches.</a:t>
            </a:r>
          </a:p>
          <a:p>
            <a:pPr lvl="2"/>
            <a:r>
              <a:rPr lang="en-US" dirty="0" smtClean="0"/>
              <a:t>Read yardage chart to determine how much you need based on fabric size.</a:t>
            </a:r>
            <a:endParaRPr lang="en-US" dirty="0"/>
          </a:p>
        </p:txBody>
      </p:sp>
      <p:sp>
        <p:nvSpPr>
          <p:cNvPr id="2" name="TextBox 1"/>
          <p:cNvSpPr txBox="1"/>
          <p:nvPr/>
        </p:nvSpPr>
        <p:spPr>
          <a:xfrm>
            <a:off x="8228888" y="6553200"/>
            <a:ext cx="914400" cy="369332"/>
          </a:xfrm>
          <a:prstGeom prst="rect">
            <a:avLst/>
          </a:prstGeom>
          <a:noFill/>
        </p:spPr>
        <p:txBody>
          <a:bodyPr wrap="square" rtlCol="0">
            <a:spAutoFit/>
          </a:bodyPr>
          <a:lstStyle/>
          <a:p>
            <a:r>
              <a:rPr lang="en-US" dirty="0" smtClean="0"/>
              <a:t>6 min.</a:t>
            </a:r>
            <a:endParaRPr lang="en-US" dirty="0"/>
          </a:p>
        </p:txBody>
      </p:sp>
    </p:spTree>
    <p:extLst>
      <p:ext uri="{BB962C8B-B14F-4D97-AF65-F5344CB8AC3E}">
        <p14:creationId xmlns:p14="http://schemas.microsoft.com/office/powerpoint/2010/main" val="1153718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99032"/>
          </a:xfrm>
        </p:spPr>
        <p:txBody>
          <a:bodyPr/>
          <a:lstStyle/>
          <a:p>
            <a:r>
              <a:rPr lang="en-US" dirty="0" smtClean="0"/>
              <a:t>Notions</a:t>
            </a:r>
            <a:endParaRPr lang="en-US" dirty="0"/>
          </a:p>
        </p:txBody>
      </p:sp>
      <p:sp>
        <p:nvSpPr>
          <p:cNvPr id="3" name="Content Placeholder 2"/>
          <p:cNvSpPr>
            <a:spLocks noGrp="1"/>
          </p:cNvSpPr>
          <p:nvPr>
            <p:ph idx="1"/>
          </p:nvPr>
        </p:nvSpPr>
        <p:spPr>
          <a:xfrm>
            <a:off x="457200" y="1219200"/>
            <a:ext cx="8229600" cy="5562600"/>
          </a:xfrm>
        </p:spPr>
        <p:txBody>
          <a:bodyPr>
            <a:normAutofit fontScale="92500" lnSpcReduction="10000"/>
          </a:bodyPr>
          <a:lstStyle/>
          <a:p>
            <a:r>
              <a:rPr lang="en-US" b="1" u="sng" dirty="0" smtClean="0">
                <a:solidFill>
                  <a:srgbClr val="FFFF00"/>
                </a:solidFill>
              </a:rPr>
              <a:t>Notions</a:t>
            </a:r>
            <a:r>
              <a:rPr lang="en-US" b="1" dirty="0" smtClean="0">
                <a:solidFill>
                  <a:srgbClr val="FFFF00"/>
                </a:solidFill>
              </a:rPr>
              <a:t>: </a:t>
            </a:r>
            <a:r>
              <a:rPr lang="en-US" dirty="0" smtClean="0">
                <a:solidFill>
                  <a:srgbClr val="FFFF00"/>
                </a:solidFill>
              </a:rPr>
              <a:t>small items that become a permanent part of a garment.</a:t>
            </a:r>
          </a:p>
          <a:p>
            <a:pPr lvl="1"/>
            <a:r>
              <a:rPr lang="en-US" dirty="0" smtClean="0">
                <a:solidFill>
                  <a:srgbClr val="FFFF00"/>
                </a:solidFill>
              </a:rPr>
              <a:t>Examples: </a:t>
            </a:r>
          </a:p>
          <a:p>
            <a:pPr lvl="2"/>
            <a:r>
              <a:rPr lang="en-US" dirty="0">
                <a:solidFill>
                  <a:srgbClr val="FFFF00"/>
                </a:solidFill>
              </a:rPr>
              <a:t>T</a:t>
            </a:r>
            <a:r>
              <a:rPr lang="en-US" dirty="0" smtClean="0">
                <a:solidFill>
                  <a:srgbClr val="FFFF00"/>
                </a:solidFill>
              </a:rPr>
              <a:t>hread</a:t>
            </a:r>
          </a:p>
          <a:p>
            <a:pPr lvl="2"/>
            <a:r>
              <a:rPr lang="en-US" dirty="0" smtClean="0">
                <a:solidFill>
                  <a:srgbClr val="FFFF00"/>
                </a:solidFill>
              </a:rPr>
              <a:t>Buttons</a:t>
            </a:r>
          </a:p>
          <a:p>
            <a:pPr lvl="2"/>
            <a:r>
              <a:rPr lang="en-US" dirty="0" smtClean="0">
                <a:solidFill>
                  <a:srgbClr val="FFFF00"/>
                </a:solidFill>
              </a:rPr>
              <a:t>Lining</a:t>
            </a:r>
          </a:p>
          <a:p>
            <a:pPr lvl="2"/>
            <a:r>
              <a:rPr lang="en-US" dirty="0" smtClean="0">
                <a:solidFill>
                  <a:srgbClr val="FFFF00"/>
                </a:solidFill>
              </a:rPr>
              <a:t>Interfacing </a:t>
            </a:r>
          </a:p>
          <a:p>
            <a:pPr lvl="2"/>
            <a:r>
              <a:rPr lang="en-US" dirty="0" smtClean="0">
                <a:solidFill>
                  <a:srgbClr val="FFFF00"/>
                </a:solidFill>
              </a:rPr>
              <a:t>Trims</a:t>
            </a:r>
          </a:p>
          <a:p>
            <a:pPr lvl="2"/>
            <a:r>
              <a:rPr lang="en-US" dirty="0" smtClean="0">
                <a:solidFill>
                  <a:srgbClr val="FFFF00"/>
                </a:solidFill>
              </a:rPr>
              <a:t>Tapes</a:t>
            </a:r>
          </a:p>
          <a:p>
            <a:pPr lvl="2"/>
            <a:r>
              <a:rPr lang="en-US" dirty="0" smtClean="0">
                <a:solidFill>
                  <a:srgbClr val="FFFF00"/>
                </a:solidFill>
              </a:rPr>
              <a:t>Zippers</a:t>
            </a:r>
          </a:p>
          <a:p>
            <a:pPr lvl="2"/>
            <a:r>
              <a:rPr lang="en-US" dirty="0" smtClean="0">
                <a:solidFill>
                  <a:srgbClr val="FFFF00"/>
                </a:solidFill>
              </a:rPr>
              <a:t>Snaps</a:t>
            </a:r>
          </a:p>
          <a:p>
            <a:pPr lvl="2"/>
            <a:r>
              <a:rPr lang="en-US" dirty="0" smtClean="0">
                <a:solidFill>
                  <a:srgbClr val="FFFF00"/>
                </a:solidFill>
              </a:rPr>
              <a:t>Hooks and eyes</a:t>
            </a:r>
          </a:p>
          <a:p>
            <a:pPr lvl="2"/>
            <a:r>
              <a:rPr lang="en-US" dirty="0" smtClean="0">
                <a:solidFill>
                  <a:srgbClr val="FFFF00"/>
                </a:solidFill>
              </a:rPr>
              <a:t>Buckles</a:t>
            </a:r>
          </a:p>
          <a:p>
            <a:pPr lvl="2"/>
            <a:r>
              <a:rPr lang="en-US" dirty="0" smtClean="0">
                <a:solidFill>
                  <a:srgbClr val="FFFF00"/>
                </a:solidFill>
              </a:rPr>
              <a:t>Elastic</a:t>
            </a:r>
          </a:p>
          <a:p>
            <a:pPr lvl="2"/>
            <a:endParaRPr lang="en-US" dirty="0"/>
          </a:p>
        </p:txBody>
      </p:sp>
    </p:spTree>
    <p:extLst>
      <p:ext uri="{BB962C8B-B14F-4D97-AF65-F5344CB8AC3E}">
        <p14:creationId xmlns:p14="http://schemas.microsoft.com/office/powerpoint/2010/main" val="725997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934200"/>
          </a:xfrm>
        </p:spPr>
        <p:txBody>
          <a:bodyPr>
            <a:normAutofit fontScale="92500" lnSpcReduction="20000"/>
          </a:bodyPr>
          <a:lstStyle/>
          <a:p>
            <a:r>
              <a:rPr lang="en-US" dirty="0" smtClean="0">
                <a:solidFill>
                  <a:srgbClr val="FFFF00"/>
                </a:solidFill>
              </a:rPr>
              <a:t>Purchase notions at the same time you purchase fabric </a:t>
            </a:r>
          </a:p>
          <a:p>
            <a:r>
              <a:rPr lang="en-US" dirty="0" smtClean="0">
                <a:solidFill>
                  <a:srgbClr val="FFFF00"/>
                </a:solidFill>
              </a:rPr>
              <a:t>Why??</a:t>
            </a:r>
          </a:p>
          <a:p>
            <a:pPr lvl="1"/>
            <a:r>
              <a:rPr lang="en-US" dirty="0" smtClean="0">
                <a:solidFill>
                  <a:srgbClr val="FFFF00"/>
                </a:solidFill>
              </a:rPr>
              <a:t>They will match </a:t>
            </a:r>
          </a:p>
          <a:p>
            <a:pPr lvl="1"/>
            <a:r>
              <a:rPr lang="en-US" dirty="0" smtClean="0">
                <a:solidFill>
                  <a:srgbClr val="FFFF00"/>
                </a:solidFill>
              </a:rPr>
              <a:t>Care requirements will be similar</a:t>
            </a:r>
          </a:p>
          <a:p>
            <a:pPr lvl="1"/>
            <a:r>
              <a:rPr lang="en-US" dirty="0" smtClean="0">
                <a:solidFill>
                  <a:srgbClr val="FFFF00"/>
                </a:solidFill>
              </a:rPr>
              <a:t>You purchase the correct amount (yardage chart/back of pattern envelope)</a:t>
            </a:r>
          </a:p>
          <a:p>
            <a:pPr lvl="1"/>
            <a:r>
              <a:rPr lang="en-US" dirty="0" smtClean="0">
                <a:solidFill>
                  <a:srgbClr val="FFFF00"/>
                </a:solidFill>
              </a:rPr>
              <a:t>You have everything you need when you begin sewing</a:t>
            </a:r>
          </a:p>
          <a:p>
            <a:pPr lvl="1"/>
            <a:endParaRPr lang="en-US" dirty="0">
              <a:solidFill>
                <a:srgbClr val="FFFF00"/>
              </a:solidFill>
            </a:endParaRPr>
          </a:p>
          <a:p>
            <a:r>
              <a:rPr lang="en-US" dirty="0" smtClean="0">
                <a:solidFill>
                  <a:srgbClr val="FFFF00"/>
                </a:solidFill>
              </a:rPr>
              <a:t>Choosing Thread</a:t>
            </a:r>
          </a:p>
          <a:p>
            <a:pPr lvl="1"/>
            <a:r>
              <a:rPr lang="en-US" dirty="0" smtClean="0">
                <a:solidFill>
                  <a:srgbClr val="FFFF00"/>
                </a:solidFill>
              </a:rPr>
              <a:t>If you can’t find the exact shade, choose a shade DARKER than your fabric</a:t>
            </a:r>
          </a:p>
          <a:p>
            <a:pPr lvl="2"/>
            <a:r>
              <a:rPr lang="en-US" dirty="0" smtClean="0">
                <a:solidFill>
                  <a:srgbClr val="FFFF00"/>
                </a:solidFill>
              </a:rPr>
              <a:t>Thread looks lighter after sewing</a:t>
            </a:r>
          </a:p>
          <a:p>
            <a:pPr lvl="1"/>
            <a:r>
              <a:rPr lang="en-US" dirty="0" smtClean="0">
                <a:solidFill>
                  <a:srgbClr val="FFFF00"/>
                </a:solidFill>
              </a:rPr>
              <a:t>All-purpose thread</a:t>
            </a:r>
          </a:p>
          <a:p>
            <a:pPr lvl="2"/>
            <a:r>
              <a:rPr lang="en-US" dirty="0" smtClean="0"/>
              <a:t>Polyester or polyester/cotton</a:t>
            </a:r>
          </a:p>
          <a:p>
            <a:pPr lvl="2"/>
            <a:r>
              <a:rPr lang="en-US" dirty="0" smtClean="0"/>
              <a:t>Can be used for most sewing projects</a:t>
            </a:r>
          </a:p>
          <a:p>
            <a:pPr lvl="2"/>
            <a:r>
              <a:rPr lang="en-US" dirty="0" smtClean="0"/>
              <a:t>Strong and flexible</a:t>
            </a:r>
          </a:p>
          <a:p>
            <a:pPr lvl="2"/>
            <a:r>
              <a:rPr lang="en-US" dirty="0" smtClean="0"/>
              <a:t>Shrinks less than other threads</a:t>
            </a:r>
          </a:p>
          <a:p>
            <a:pPr lvl="1"/>
            <a:endParaRPr lang="en-US" dirty="0" smtClean="0">
              <a:solidFill>
                <a:srgbClr val="FFFF00"/>
              </a:solidFill>
            </a:endParaRPr>
          </a:p>
          <a:p>
            <a:pPr lvl="1"/>
            <a:endParaRPr lang="en-US" dirty="0"/>
          </a:p>
        </p:txBody>
      </p:sp>
    </p:spTree>
    <p:extLst>
      <p:ext uri="{BB962C8B-B14F-4D97-AF65-F5344CB8AC3E}">
        <p14:creationId xmlns:p14="http://schemas.microsoft.com/office/powerpoint/2010/main" val="1016631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lstStyle/>
          <a:p>
            <a:r>
              <a:rPr lang="en-US" dirty="0" smtClean="0"/>
              <a:t>From reading the pattern envelope to shopping for materials…</a:t>
            </a:r>
          </a:p>
          <a:p>
            <a:pPr lvl="1"/>
            <a:r>
              <a:rPr lang="en-US" dirty="0" smtClean="0">
                <a:hlinkClick r:id="rId2"/>
              </a:rPr>
              <a:t>A brief review </a:t>
            </a:r>
            <a:r>
              <a:rPr lang="en-US" dirty="0" smtClean="0">
                <a:sym typeface="Wingdings" pitchFamily="2" charset="2"/>
                <a:hlinkClick r:id="rId2"/>
              </a:rPr>
              <a:t></a:t>
            </a:r>
            <a:endParaRPr lang="en-US" dirty="0" smtClean="0"/>
          </a:p>
        </p:txBody>
      </p:sp>
      <p:sp>
        <p:nvSpPr>
          <p:cNvPr id="4" name="TextBox 3"/>
          <p:cNvSpPr txBox="1"/>
          <p:nvPr/>
        </p:nvSpPr>
        <p:spPr>
          <a:xfrm>
            <a:off x="8228888" y="6553200"/>
            <a:ext cx="914400" cy="369332"/>
          </a:xfrm>
          <a:prstGeom prst="rect">
            <a:avLst/>
          </a:prstGeom>
          <a:noFill/>
        </p:spPr>
        <p:txBody>
          <a:bodyPr wrap="square" rtlCol="0">
            <a:spAutoFit/>
          </a:bodyPr>
          <a:lstStyle/>
          <a:p>
            <a:r>
              <a:rPr lang="en-US" dirty="0" smtClean="0"/>
              <a:t>2 min.</a:t>
            </a:r>
            <a:endParaRPr lang="en-US" dirty="0"/>
          </a:p>
        </p:txBody>
      </p:sp>
    </p:spTree>
    <p:extLst>
      <p:ext uri="{BB962C8B-B14F-4D97-AF65-F5344CB8AC3E}">
        <p14:creationId xmlns:p14="http://schemas.microsoft.com/office/powerpoint/2010/main" val="2953448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pPr algn="ctr"/>
            <a:r>
              <a:rPr lang="en-US" dirty="0" smtClean="0"/>
              <a:t>Questions—For Review </a:t>
            </a:r>
            <a:endParaRPr lang="en-US" dirty="0"/>
          </a:p>
        </p:txBody>
      </p:sp>
      <p:sp>
        <p:nvSpPr>
          <p:cNvPr id="3" name="Content Placeholder 2"/>
          <p:cNvSpPr>
            <a:spLocks noGrp="1"/>
          </p:cNvSpPr>
          <p:nvPr>
            <p:ph idx="1"/>
          </p:nvPr>
        </p:nvSpPr>
        <p:spPr>
          <a:xfrm>
            <a:off x="457200" y="1219200"/>
            <a:ext cx="8229600" cy="5486400"/>
          </a:xfrm>
        </p:spPr>
        <p:txBody>
          <a:bodyPr>
            <a:normAutofit fontScale="85000" lnSpcReduction="20000"/>
          </a:bodyPr>
          <a:lstStyle/>
          <a:p>
            <a:r>
              <a:rPr lang="en-US" dirty="0" smtClean="0"/>
              <a:t>What information can you learn from the front of the pattern envelope?</a:t>
            </a:r>
          </a:p>
          <a:p>
            <a:pPr lvl="1"/>
            <a:r>
              <a:rPr lang="en-US" dirty="0" smtClean="0"/>
              <a:t>What a garment will look like</a:t>
            </a:r>
          </a:p>
          <a:p>
            <a:pPr lvl="1"/>
            <a:r>
              <a:rPr lang="en-US" dirty="0" smtClean="0"/>
              <a:t>Different front views</a:t>
            </a:r>
          </a:p>
          <a:p>
            <a:pPr lvl="1"/>
            <a:r>
              <a:rPr lang="en-US" dirty="0" smtClean="0"/>
              <a:t>Sewing difficulty</a:t>
            </a:r>
          </a:p>
          <a:p>
            <a:pPr lvl="1"/>
            <a:r>
              <a:rPr lang="en-US" dirty="0" smtClean="0"/>
              <a:t>Pattern number</a:t>
            </a:r>
          </a:p>
          <a:p>
            <a:pPr lvl="1"/>
            <a:r>
              <a:rPr lang="en-US" dirty="0" smtClean="0"/>
              <a:t>Size</a:t>
            </a:r>
          </a:p>
          <a:p>
            <a:pPr marL="537210" lvl="1" indent="0">
              <a:buNone/>
            </a:pPr>
            <a:endParaRPr lang="en-US" dirty="0" smtClean="0"/>
          </a:p>
          <a:p>
            <a:r>
              <a:rPr lang="en-US" dirty="0" smtClean="0"/>
              <a:t>What information is listed on the back of the pattern envelope?</a:t>
            </a:r>
          </a:p>
          <a:p>
            <a:pPr lvl="1"/>
            <a:r>
              <a:rPr lang="en-US" dirty="0" smtClean="0"/>
              <a:t>Suggested fabrics</a:t>
            </a:r>
          </a:p>
          <a:p>
            <a:pPr lvl="1"/>
            <a:r>
              <a:rPr lang="en-US" dirty="0" smtClean="0"/>
              <a:t>Yardage chart—determine how much fabric for the size you’re making</a:t>
            </a:r>
          </a:p>
          <a:p>
            <a:pPr lvl="1"/>
            <a:r>
              <a:rPr lang="en-US" dirty="0" smtClean="0"/>
              <a:t>Back views—line drawings</a:t>
            </a:r>
          </a:p>
          <a:p>
            <a:pPr lvl="1"/>
            <a:r>
              <a:rPr lang="en-US" dirty="0" smtClean="0"/>
              <a:t>Notions</a:t>
            </a:r>
          </a:p>
          <a:p>
            <a:pPr lvl="1"/>
            <a:r>
              <a:rPr lang="en-US" dirty="0" smtClean="0"/>
              <a:t>Finished garment measurements</a:t>
            </a:r>
          </a:p>
          <a:p>
            <a:pPr lvl="1"/>
            <a:endParaRPr lang="en-US" dirty="0"/>
          </a:p>
        </p:txBody>
      </p:sp>
    </p:spTree>
    <p:extLst>
      <p:ext uri="{BB962C8B-B14F-4D97-AF65-F5344CB8AC3E}">
        <p14:creationId xmlns:p14="http://schemas.microsoft.com/office/powerpoint/2010/main" val="1659433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r>
              <a:rPr lang="en-US" dirty="0" smtClean="0"/>
              <a:t>Name 3 characteristics of easy-to-sew patterns.</a:t>
            </a:r>
          </a:p>
          <a:p>
            <a:pPr lvl="1"/>
            <a:r>
              <a:rPr lang="en-US" dirty="0" smtClean="0"/>
              <a:t>Fewer pattern pieces</a:t>
            </a:r>
          </a:p>
          <a:p>
            <a:pPr lvl="1"/>
            <a:r>
              <a:rPr lang="en-US" dirty="0" smtClean="0"/>
              <a:t>Simple-to-follow layouts</a:t>
            </a:r>
          </a:p>
          <a:p>
            <a:pPr lvl="1"/>
            <a:r>
              <a:rPr lang="en-US" dirty="0" smtClean="0"/>
              <a:t>Easier construction techniques</a:t>
            </a:r>
          </a:p>
          <a:p>
            <a:pPr marL="537210" lvl="1" indent="0">
              <a:buNone/>
            </a:pPr>
            <a:endParaRPr lang="en-US" dirty="0" smtClean="0"/>
          </a:p>
          <a:p>
            <a:r>
              <a:rPr lang="en-US" dirty="0" smtClean="0"/>
              <a:t>If body measurements differ from a pattern size, what should you do?</a:t>
            </a:r>
          </a:p>
          <a:p>
            <a:pPr lvl="1"/>
            <a:r>
              <a:rPr lang="en-US" dirty="0" smtClean="0"/>
              <a:t>If measurements fall between 2 sizes, choose the size you make based on the design.</a:t>
            </a:r>
          </a:p>
          <a:p>
            <a:pPr lvl="2"/>
            <a:r>
              <a:rPr lang="en-US" dirty="0" smtClean="0"/>
              <a:t>Loose-fitting design—choose smaller size.</a:t>
            </a:r>
          </a:p>
          <a:p>
            <a:pPr lvl="2"/>
            <a:r>
              <a:rPr lang="en-US" dirty="0" smtClean="0"/>
              <a:t>Close-fitting design—choose larger size.</a:t>
            </a:r>
            <a:endParaRPr lang="en-US" dirty="0"/>
          </a:p>
        </p:txBody>
      </p:sp>
    </p:spTree>
    <p:extLst>
      <p:ext uri="{BB962C8B-B14F-4D97-AF65-F5344CB8AC3E}">
        <p14:creationId xmlns:p14="http://schemas.microsoft.com/office/powerpoint/2010/main" val="3471223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lnSpcReduction="10000"/>
          </a:bodyPr>
          <a:lstStyle/>
          <a:p>
            <a:r>
              <a:rPr lang="en-US" dirty="0" smtClean="0"/>
              <a:t>If two people are different sizes, could they share the same pattern?</a:t>
            </a:r>
          </a:p>
          <a:p>
            <a:pPr lvl="1"/>
            <a:r>
              <a:rPr lang="en-US" dirty="0" smtClean="0"/>
              <a:t>Yes. Most patterns are multi-sized—several pattern pieces are printed on each pattern piece.</a:t>
            </a:r>
          </a:p>
          <a:p>
            <a:pPr lvl="2"/>
            <a:r>
              <a:rPr lang="en-US" dirty="0" smtClean="0"/>
              <a:t>Cut larger one first (and fabric), then the smaller person cuts theirs.</a:t>
            </a:r>
          </a:p>
          <a:p>
            <a:pPr marL="877824" lvl="2" indent="0">
              <a:buNone/>
            </a:pPr>
            <a:endParaRPr lang="en-US" dirty="0" smtClean="0"/>
          </a:p>
          <a:p>
            <a:r>
              <a:rPr lang="en-US" dirty="0" smtClean="0"/>
              <a:t>Do you have to use the fabrics suggested on a pattern envelope? Explain.</a:t>
            </a:r>
          </a:p>
          <a:p>
            <a:pPr lvl="1"/>
            <a:r>
              <a:rPr lang="en-US" dirty="0" smtClean="0"/>
              <a:t>No. However, you should take into consideration the design of the garment and your sewing abilities before using other fabrics.</a:t>
            </a:r>
            <a:endParaRPr lang="en-US" dirty="0"/>
          </a:p>
        </p:txBody>
      </p:sp>
    </p:spTree>
    <p:extLst>
      <p:ext uri="{BB962C8B-B14F-4D97-AF65-F5344CB8AC3E}">
        <p14:creationId xmlns:p14="http://schemas.microsoft.com/office/powerpoint/2010/main" val="4272427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fontScale="92500" lnSpcReduction="10000"/>
          </a:bodyPr>
          <a:lstStyle/>
          <a:p>
            <a:r>
              <a:rPr lang="en-US" dirty="0" smtClean="0"/>
              <a:t>List at least 5 fabrics a beginning sewer should avoid.</a:t>
            </a:r>
          </a:p>
          <a:p>
            <a:pPr lvl="1"/>
            <a:r>
              <a:rPr lang="en-US" dirty="0" smtClean="0"/>
              <a:t>Slippery fabrics</a:t>
            </a:r>
          </a:p>
          <a:p>
            <a:pPr lvl="1"/>
            <a:r>
              <a:rPr lang="en-US" dirty="0" smtClean="0"/>
              <a:t>Loosely woven fabrics</a:t>
            </a:r>
          </a:p>
          <a:p>
            <a:pPr lvl="1"/>
            <a:r>
              <a:rPr lang="en-US" dirty="0" smtClean="0"/>
              <a:t>Sheer or thick, bulky fabrics</a:t>
            </a:r>
          </a:p>
          <a:p>
            <a:pPr lvl="1"/>
            <a:r>
              <a:rPr lang="en-US" dirty="0" smtClean="0"/>
              <a:t>Fabrics with a one-way design</a:t>
            </a:r>
          </a:p>
          <a:p>
            <a:pPr lvl="1"/>
            <a:r>
              <a:rPr lang="en-US" dirty="0" smtClean="0"/>
              <a:t>Pile fabrics</a:t>
            </a:r>
          </a:p>
          <a:p>
            <a:pPr lvl="1"/>
            <a:r>
              <a:rPr lang="en-US" dirty="0" smtClean="0"/>
              <a:t>Stripes and plaids</a:t>
            </a:r>
          </a:p>
          <a:p>
            <a:pPr marL="537210" lvl="1" indent="0">
              <a:buNone/>
            </a:pPr>
            <a:endParaRPr lang="en-US" dirty="0" smtClean="0"/>
          </a:p>
          <a:p>
            <a:r>
              <a:rPr lang="en-US" dirty="0" smtClean="0"/>
              <a:t>How do you decide how much fabric to buy?</a:t>
            </a:r>
          </a:p>
          <a:p>
            <a:pPr lvl="1"/>
            <a:r>
              <a:rPr lang="en-US" dirty="0" smtClean="0"/>
              <a:t>Based on your body measurements (taken accurately), how much the yardage chart recommends you need based on the size garment you are constructing, and the size of the fabric as it comes on the bolt (45” or 60”).</a:t>
            </a:r>
            <a:endParaRPr lang="en-US" dirty="0"/>
          </a:p>
        </p:txBody>
      </p:sp>
    </p:spTree>
    <p:extLst>
      <p:ext uri="{BB962C8B-B14F-4D97-AF65-F5344CB8AC3E}">
        <p14:creationId xmlns:p14="http://schemas.microsoft.com/office/powerpoint/2010/main" val="3977016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en-US" dirty="0" smtClean="0"/>
              <a:t>Why should notions be purchased at the same time as fabric?</a:t>
            </a:r>
          </a:p>
          <a:p>
            <a:pPr lvl="1"/>
            <a:r>
              <a:rPr lang="en-US" dirty="0" smtClean="0"/>
              <a:t>So you have everything you need to construct your garment and do not need to make additional trips to the store.</a:t>
            </a:r>
          </a:p>
          <a:p>
            <a:pPr lvl="1"/>
            <a:r>
              <a:rPr lang="en-US" dirty="0" smtClean="0"/>
              <a:t>So your notions match your garment and require the same care as your fabric.</a:t>
            </a:r>
          </a:p>
          <a:p>
            <a:pPr lvl="1"/>
            <a:r>
              <a:rPr lang="en-US" dirty="0" smtClean="0"/>
              <a:t>So you buy the right amount of each notion (noted on the back of the pattern envelope).</a:t>
            </a:r>
            <a:endParaRPr lang="en-US" dirty="0"/>
          </a:p>
        </p:txBody>
      </p:sp>
    </p:spTree>
    <p:extLst>
      <p:ext uri="{BB962C8B-B14F-4D97-AF65-F5344CB8AC3E}">
        <p14:creationId xmlns:p14="http://schemas.microsoft.com/office/powerpoint/2010/main" val="2952822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Patterns, Fabric &amp; Notions</a:t>
            </a:r>
            <a:endParaRPr lang="en-US" dirty="0"/>
          </a:p>
        </p:txBody>
      </p:sp>
      <p:sp>
        <p:nvSpPr>
          <p:cNvPr id="3" name="Subtitle 2"/>
          <p:cNvSpPr>
            <a:spLocks noGrp="1"/>
          </p:cNvSpPr>
          <p:nvPr>
            <p:ph type="subTitle" idx="1"/>
          </p:nvPr>
        </p:nvSpPr>
        <p:spPr>
          <a:xfrm>
            <a:off x="540544" y="2250280"/>
            <a:ext cx="8062912" cy="3540920"/>
          </a:xfrm>
        </p:spPr>
        <p:txBody>
          <a:bodyPr>
            <a:normAutofit fontScale="77500" lnSpcReduction="20000"/>
          </a:bodyPr>
          <a:lstStyle/>
          <a:p>
            <a:r>
              <a:rPr lang="en-US" dirty="0" smtClean="0"/>
              <a:t>Fashion Construction 1</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Pages 439-453</a:t>
            </a:r>
            <a:endParaRPr lang="en-US" dirty="0"/>
          </a:p>
        </p:txBody>
      </p:sp>
    </p:spTree>
    <p:extLst>
      <p:ext uri="{BB962C8B-B14F-4D97-AF65-F5344CB8AC3E}">
        <p14:creationId xmlns:p14="http://schemas.microsoft.com/office/powerpoint/2010/main" val="3252501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610600" cy="1066800"/>
          </a:xfrm>
        </p:spPr>
        <p:txBody>
          <a:bodyPr/>
          <a:lstStyle/>
          <a:p>
            <a:pPr algn="ctr"/>
            <a:r>
              <a:rPr lang="en-US" dirty="0" smtClean="0"/>
              <a:t>Patterns	</a:t>
            </a:r>
            <a:endParaRPr lang="en-US" dirty="0"/>
          </a:p>
        </p:txBody>
      </p:sp>
      <p:sp>
        <p:nvSpPr>
          <p:cNvPr id="3" name="Content Placeholder 2"/>
          <p:cNvSpPr>
            <a:spLocks noGrp="1"/>
          </p:cNvSpPr>
          <p:nvPr>
            <p:ph idx="1"/>
          </p:nvPr>
        </p:nvSpPr>
        <p:spPr>
          <a:xfrm>
            <a:off x="228600" y="990600"/>
            <a:ext cx="8458200" cy="5464208"/>
          </a:xfrm>
        </p:spPr>
        <p:txBody>
          <a:bodyPr>
            <a:normAutofit fontScale="92500"/>
          </a:bodyPr>
          <a:lstStyle/>
          <a:p>
            <a:r>
              <a:rPr lang="en-US" b="1" u="sng" dirty="0" smtClean="0">
                <a:solidFill>
                  <a:srgbClr val="FFFF00"/>
                </a:solidFill>
              </a:rPr>
              <a:t>Pattern</a:t>
            </a:r>
            <a:r>
              <a:rPr lang="en-US" dirty="0" smtClean="0">
                <a:solidFill>
                  <a:srgbClr val="FFFF00"/>
                </a:solidFill>
              </a:rPr>
              <a:t>: a set of tissue pattern pieces and instructions for creating an item from fabric</a:t>
            </a:r>
          </a:p>
          <a:p>
            <a:pPr lvl="1"/>
            <a:r>
              <a:rPr lang="en-US" dirty="0" smtClean="0"/>
              <a:t>Categories: dresses, sportswear, easy-to-sew</a:t>
            </a:r>
          </a:p>
          <a:p>
            <a:pPr lvl="1"/>
            <a:r>
              <a:rPr lang="en-US" dirty="0" smtClean="0"/>
              <a:t>Special categories: larger sizes, children and toddlers, men and boys, home decorating, crafts, gifts, and accessories.</a:t>
            </a:r>
          </a:p>
          <a:p>
            <a:r>
              <a:rPr lang="en-US" dirty="0"/>
              <a:t>Patterns often have more than </a:t>
            </a:r>
            <a:endParaRPr lang="en-US" dirty="0" smtClean="0"/>
          </a:p>
          <a:p>
            <a:pPr marL="64008" indent="0">
              <a:buNone/>
            </a:pPr>
            <a:r>
              <a:rPr lang="en-US" dirty="0"/>
              <a:t> </a:t>
            </a:r>
            <a:r>
              <a:rPr lang="en-US" dirty="0" smtClean="0"/>
              <a:t>   one view</a:t>
            </a:r>
            <a:r>
              <a:rPr lang="en-US" sz="1700" dirty="0" smtClean="0"/>
              <a:t>—see the front of this pattern envelope.</a:t>
            </a:r>
            <a:endParaRPr lang="en-US" sz="1700" dirty="0"/>
          </a:p>
          <a:p>
            <a:pPr lvl="1"/>
            <a:r>
              <a:rPr lang="en-US" dirty="0" smtClean="0"/>
              <a:t>Another Example</a:t>
            </a:r>
            <a:r>
              <a:rPr lang="en-US" dirty="0"/>
              <a:t>:</a:t>
            </a:r>
          </a:p>
          <a:p>
            <a:pPr lvl="2"/>
            <a:r>
              <a:rPr lang="en-US" dirty="0"/>
              <a:t>View A—shirt with long sleeves</a:t>
            </a:r>
          </a:p>
          <a:p>
            <a:pPr lvl="2"/>
            <a:r>
              <a:rPr lang="en-US" dirty="0"/>
              <a:t>View B—same shirt with short </a:t>
            </a:r>
            <a:endParaRPr lang="en-US" dirty="0" smtClean="0"/>
          </a:p>
          <a:p>
            <a:pPr marL="877824" lvl="2" indent="0">
              <a:buNone/>
            </a:pPr>
            <a:r>
              <a:rPr lang="en-US" dirty="0"/>
              <a:t> </a:t>
            </a:r>
            <a:r>
              <a:rPr lang="en-US" dirty="0" smtClean="0"/>
              <a:t>  sleeves</a:t>
            </a:r>
            <a:endParaRPr lang="en-US" dirty="0"/>
          </a:p>
          <a:p>
            <a:pPr lvl="1"/>
            <a:endParaRPr lang="en-US" dirty="0"/>
          </a:p>
        </p:txBody>
      </p:sp>
      <p:pic>
        <p:nvPicPr>
          <p:cNvPr id="4" name="Picture 3" descr="http://1.bp.blogspot.com/-pFu2xXffxU8/Tca0o-Ri3mI/AAAAAAAAAiY/-liVfDQGjfU/s320/2599.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276600"/>
            <a:ext cx="2326006"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218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ewmamasew.com/media/blog/WCMSleevepatter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4114800" cy="3086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hreadsmagazine.com/assets/uploads/posts/4483/101-armhole-fitting-03.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98236" y="3200400"/>
            <a:ext cx="4495800" cy="3471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980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399032"/>
          </a:xfrm>
        </p:spPr>
        <p:txBody>
          <a:bodyPr/>
          <a:lstStyle/>
          <a:p>
            <a:r>
              <a:rPr lang="en-US" dirty="0" smtClean="0"/>
              <a:t>Patterns: Selecting the Right Style</a:t>
            </a:r>
            <a:endParaRPr lang="en-US" dirty="0"/>
          </a:p>
        </p:txBody>
      </p:sp>
      <p:sp>
        <p:nvSpPr>
          <p:cNvPr id="3" name="Content Placeholder 2"/>
          <p:cNvSpPr>
            <a:spLocks noGrp="1"/>
          </p:cNvSpPr>
          <p:nvPr>
            <p:ph idx="1"/>
          </p:nvPr>
        </p:nvSpPr>
        <p:spPr>
          <a:xfrm>
            <a:off x="457200" y="1676400"/>
            <a:ext cx="8229600" cy="4778408"/>
          </a:xfrm>
        </p:spPr>
        <p:txBody>
          <a:bodyPr/>
          <a:lstStyle/>
          <a:p>
            <a:r>
              <a:rPr lang="en-US" dirty="0" smtClean="0"/>
              <a:t>How can you tell what a garment will look like </a:t>
            </a:r>
            <a:r>
              <a:rPr lang="en-US" u="sng" dirty="0" smtClean="0"/>
              <a:t>on you</a:t>
            </a:r>
            <a:r>
              <a:rPr lang="en-US" dirty="0" smtClean="0"/>
              <a:t>?</a:t>
            </a:r>
          </a:p>
          <a:p>
            <a:pPr lvl="1"/>
            <a:r>
              <a:rPr lang="en-US" dirty="0" smtClean="0"/>
              <a:t>Look at what you already own. Choose patterns with similar patterns and design.</a:t>
            </a:r>
          </a:p>
          <a:p>
            <a:pPr lvl="1"/>
            <a:r>
              <a:rPr lang="en-US" dirty="0" smtClean="0"/>
              <a:t>Try on ready-to wear garments at the store.</a:t>
            </a:r>
          </a:p>
          <a:p>
            <a:pPr lvl="1"/>
            <a:endParaRPr lang="en-US" dirty="0"/>
          </a:p>
          <a:p>
            <a:pPr lvl="1"/>
            <a:r>
              <a:rPr lang="en-US" dirty="0" smtClean="0"/>
              <a:t>Know your body type and what works!</a:t>
            </a:r>
          </a:p>
          <a:p>
            <a:pPr lvl="2"/>
            <a:r>
              <a:rPr lang="en-US" dirty="0" smtClean="0">
                <a:hlinkClick r:id="rId2"/>
              </a:rPr>
              <a:t>5 dresses for 5 body types</a:t>
            </a:r>
            <a:endParaRPr lang="en-US" dirty="0" smtClean="0"/>
          </a:p>
          <a:p>
            <a:pPr lvl="1"/>
            <a:endParaRPr lang="en-US" dirty="0" smtClean="0"/>
          </a:p>
          <a:p>
            <a:pPr lvl="2"/>
            <a:endParaRPr lang="en-US" dirty="0"/>
          </a:p>
        </p:txBody>
      </p:sp>
      <p:sp>
        <p:nvSpPr>
          <p:cNvPr id="5" name="TextBox 4"/>
          <p:cNvSpPr txBox="1"/>
          <p:nvPr/>
        </p:nvSpPr>
        <p:spPr>
          <a:xfrm>
            <a:off x="7924800" y="6553200"/>
            <a:ext cx="1218488" cy="369332"/>
          </a:xfrm>
          <a:prstGeom prst="rect">
            <a:avLst/>
          </a:prstGeom>
          <a:noFill/>
        </p:spPr>
        <p:txBody>
          <a:bodyPr wrap="square" rtlCol="0">
            <a:spAutoFit/>
          </a:bodyPr>
          <a:lstStyle/>
          <a:p>
            <a:r>
              <a:rPr lang="en-US" dirty="0" smtClean="0"/>
              <a:t>3:30 min.</a:t>
            </a:r>
            <a:endParaRPr lang="en-US" dirty="0"/>
          </a:p>
        </p:txBody>
      </p:sp>
    </p:spTree>
    <p:extLst>
      <p:ext uri="{BB962C8B-B14F-4D97-AF65-F5344CB8AC3E}">
        <p14:creationId xmlns:p14="http://schemas.microsoft.com/office/powerpoint/2010/main" val="591779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486400"/>
          </a:xfrm>
        </p:spPr>
        <p:txBody>
          <a:bodyPr>
            <a:normAutofit/>
          </a:bodyPr>
          <a:lstStyle/>
          <a:p>
            <a:pPr lvl="1"/>
            <a:r>
              <a:rPr lang="en-US" dirty="0"/>
              <a:t>Clues on the </a:t>
            </a:r>
            <a:r>
              <a:rPr lang="en-US" u="sng" dirty="0"/>
              <a:t>pattern envelope</a:t>
            </a:r>
          </a:p>
          <a:p>
            <a:pPr lvl="2"/>
            <a:r>
              <a:rPr lang="en-US" dirty="0">
                <a:solidFill>
                  <a:srgbClr val="FFFF00"/>
                </a:solidFill>
              </a:rPr>
              <a:t>Pattern envelope shows how finished garment will </a:t>
            </a:r>
            <a:r>
              <a:rPr lang="en-US" dirty="0" smtClean="0">
                <a:solidFill>
                  <a:srgbClr val="FFFF00"/>
                </a:solidFill>
              </a:rPr>
              <a:t>look</a:t>
            </a:r>
          </a:p>
          <a:p>
            <a:pPr lvl="2"/>
            <a:r>
              <a:rPr lang="en-US" dirty="0" smtClean="0"/>
              <a:t>Fitted or loose</a:t>
            </a:r>
          </a:p>
          <a:p>
            <a:pPr lvl="2"/>
            <a:r>
              <a:rPr lang="en-US" smtClean="0">
                <a:solidFill>
                  <a:srgbClr val="FFFF00"/>
                </a:solidFill>
              </a:rPr>
              <a:t>Suggested fabric to use</a:t>
            </a:r>
            <a:r>
              <a:rPr lang="en-US" smtClean="0"/>
              <a:t>—help </a:t>
            </a:r>
            <a:r>
              <a:rPr lang="en-US" dirty="0" smtClean="0"/>
              <a:t>choose fabric</a:t>
            </a:r>
          </a:p>
          <a:p>
            <a:pPr lvl="2"/>
            <a:r>
              <a:rPr lang="en-US" dirty="0" smtClean="0">
                <a:solidFill>
                  <a:srgbClr val="FFFF00"/>
                </a:solidFill>
              </a:rPr>
              <a:t>Finished garment measurements </a:t>
            </a:r>
            <a:r>
              <a:rPr lang="en-US" dirty="0" smtClean="0"/>
              <a:t>for proportion</a:t>
            </a:r>
          </a:p>
          <a:p>
            <a:pPr lvl="1"/>
            <a:endParaRPr lang="en-US" dirty="0" smtClean="0"/>
          </a:p>
          <a:p>
            <a:pPr lvl="1"/>
            <a:r>
              <a:rPr lang="en-US" dirty="0" smtClean="0"/>
              <a:t>Skill Level</a:t>
            </a:r>
          </a:p>
          <a:p>
            <a:pPr lvl="2"/>
            <a:r>
              <a:rPr lang="en-US" dirty="0" smtClean="0">
                <a:solidFill>
                  <a:srgbClr val="FFFF00"/>
                </a:solidFill>
              </a:rPr>
              <a:t>Clues about sewing difficulty are on the sewing envelope</a:t>
            </a:r>
          </a:p>
          <a:p>
            <a:pPr lvl="3"/>
            <a:r>
              <a:rPr lang="en-US" dirty="0" smtClean="0">
                <a:solidFill>
                  <a:srgbClr val="FFFF00"/>
                </a:solidFill>
              </a:rPr>
              <a:t>“Easy,” “Fast &amp; Easy,” etc.—fewer pattern pieces, simple to follow layouts, and easier construction techniques</a:t>
            </a:r>
            <a:endParaRPr lang="en-US" dirty="0">
              <a:solidFill>
                <a:srgbClr val="FFFF00"/>
              </a:solidFill>
            </a:endParaRPr>
          </a:p>
          <a:p>
            <a:endParaRPr lang="en-US" dirty="0"/>
          </a:p>
        </p:txBody>
      </p:sp>
    </p:spTree>
    <p:extLst>
      <p:ext uri="{BB962C8B-B14F-4D97-AF65-F5344CB8AC3E}">
        <p14:creationId xmlns:p14="http://schemas.microsoft.com/office/powerpoint/2010/main" val="1086117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Patterns: Selecting the Correct Size</a:t>
            </a:r>
            <a:endParaRPr lang="en-US" dirty="0"/>
          </a:p>
        </p:txBody>
      </p:sp>
      <p:sp>
        <p:nvSpPr>
          <p:cNvPr id="3" name="Content Placeholder 2"/>
          <p:cNvSpPr>
            <a:spLocks noGrp="1"/>
          </p:cNvSpPr>
          <p:nvPr>
            <p:ph idx="1"/>
          </p:nvPr>
        </p:nvSpPr>
        <p:spPr>
          <a:xfrm>
            <a:off x="457200" y="1371600"/>
            <a:ext cx="8229600" cy="5083208"/>
          </a:xfrm>
        </p:spPr>
        <p:txBody>
          <a:bodyPr>
            <a:normAutofit lnSpcReduction="10000"/>
          </a:bodyPr>
          <a:lstStyle/>
          <a:p>
            <a:r>
              <a:rPr lang="en-US" dirty="0" smtClean="0">
                <a:solidFill>
                  <a:srgbClr val="FFFF00"/>
                </a:solidFill>
                <a:hlinkClick r:id="rId2"/>
              </a:rPr>
              <a:t>Take accurate body measurements</a:t>
            </a:r>
            <a:endParaRPr lang="en-US" dirty="0" smtClean="0">
              <a:solidFill>
                <a:srgbClr val="FFFF00"/>
              </a:solidFill>
            </a:endParaRPr>
          </a:p>
          <a:p>
            <a:pPr lvl="1"/>
            <a:r>
              <a:rPr lang="en-US" dirty="0" smtClean="0"/>
              <a:t>We will go into more detail with this later.</a:t>
            </a:r>
          </a:p>
          <a:p>
            <a:r>
              <a:rPr lang="en-US" dirty="0" smtClean="0"/>
              <a:t>Figure Type</a:t>
            </a:r>
          </a:p>
          <a:p>
            <a:pPr lvl="1"/>
            <a:r>
              <a:rPr lang="en-US" dirty="0" smtClean="0"/>
              <a:t>Size categories (i.e., juniors, misses) determined by height and body proportions</a:t>
            </a:r>
          </a:p>
          <a:p>
            <a:pPr lvl="1"/>
            <a:r>
              <a:rPr lang="en-US" dirty="0" smtClean="0"/>
              <a:t>Compare body measurements to charts in the back of the pattern catalog.</a:t>
            </a:r>
          </a:p>
          <a:p>
            <a:r>
              <a:rPr lang="en-US" dirty="0" smtClean="0"/>
              <a:t>Pattern Size</a:t>
            </a:r>
          </a:p>
          <a:p>
            <a:pPr lvl="1"/>
            <a:r>
              <a:rPr lang="en-US" dirty="0" smtClean="0"/>
              <a:t>Compare body measurements listed in the chart to the back of the pattern envelope. Use measurements closest to yours.</a:t>
            </a:r>
            <a:endParaRPr lang="en-US" dirty="0"/>
          </a:p>
        </p:txBody>
      </p:sp>
      <p:sp>
        <p:nvSpPr>
          <p:cNvPr id="4" name="TextBox 3"/>
          <p:cNvSpPr txBox="1"/>
          <p:nvPr/>
        </p:nvSpPr>
        <p:spPr>
          <a:xfrm>
            <a:off x="7391400" y="6553200"/>
            <a:ext cx="1751888" cy="369332"/>
          </a:xfrm>
          <a:prstGeom prst="rect">
            <a:avLst/>
          </a:prstGeom>
          <a:noFill/>
        </p:spPr>
        <p:txBody>
          <a:bodyPr wrap="square" rtlCol="0">
            <a:spAutoFit/>
          </a:bodyPr>
          <a:lstStyle/>
          <a:p>
            <a:r>
              <a:rPr lang="en-US" dirty="0" smtClean="0"/>
              <a:t>Stop at 5 min.</a:t>
            </a:r>
            <a:endParaRPr lang="en-US" dirty="0"/>
          </a:p>
        </p:txBody>
      </p:sp>
    </p:spTree>
    <p:extLst>
      <p:ext uri="{BB962C8B-B14F-4D97-AF65-F5344CB8AC3E}">
        <p14:creationId xmlns:p14="http://schemas.microsoft.com/office/powerpoint/2010/main" val="311223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lstStyle/>
          <a:p>
            <a:r>
              <a:rPr lang="en-US" dirty="0" smtClean="0"/>
              <a:t>**Need to Know!</a:t>
            </a:r>
            <a:endParaRPr lang="en-US" dirty="0"/>
          </a:p>
        </p:txBody>
      </p:sp>
      <p:sp>
        <p:nvSpPr>
          <p:cNvPr id="3" name="Content Placeholder 2"/>
          <p:cNvSpPr>
            <a:spLocks noGrp="1"/>
          </p:cNvSpPr>
          <p:nvPr>
            <p:ph idx="1"/>
          </p:nvPr>
        </p:nvSpPr>
        <p:spPr>
          <a:xfrm>
            <a:off x="457200" y="1219200"/>
            <a:ext cx="8458200" cy="5638800"/>
          </a:xfrm>
        </p:spPr>
        <p:txBody>
          <a:bodyPr>
            <a:normAutofit lnSpcReduction="10000"/>
          </a:bodyPr>
          <a:lstStyle/>
          <a:p>
            <a:r>
              <a:rPr lang="en-US" dirty="0" smtClean="0">
                <a:solidFill>
                  <a:srgbClr val="FFFF00"/>
                </a:solidFill>
              </a:rPr>
              <a:t>Choose your size by actual measurements, NOT by the size you buy in ready-to-wear clothing.</a:t>
            </a:r>
          </a:p>
          <a:p>
            <a:r>
              <a:rPr lang="en-US" dirty="0" smtClean="0">
                <a:solidFill>
                  <a:srgbClr val="FFFF00"/>
                </a:solidFill>
              </a:rPr>
              <a:t>Not all measurements will be exact.</a:t>
            </a:r>
          </a:p>
          <a:p>
            <a:r>
              <a:rPr lang="en-US" dirty="0" smtClean="0">
                <a:solidFill>
                  <a:srgbClr val="FFFF00"/>
                </a:solidFill>
              </a:rPr>
              <a:t>If your measurements fall between 2 sizes…</a:t>
            </a:r>
          </a:p>
          <a:p>
            <a:pPr lvl="1"/>
            <a:r>
              <a:rPr lang="en-US" dirty="0" smtClean="0">
                <a:solidFill>
                  <a:srgbClr val="FFFF00"/>
                </a:solidFill>
              </a:rPr>
              <a:t>Choose the larger size if the design is closely fitted.</a:t>
            </a:r>
          </a:p>
          <a:p>
            <a:pPr lvl="1"/>
            <a:r>
              <a:rPr lang="en-US" dirty="0" smtClean="0">
                <a:solidFill>
                  <a:srgbClr val="FFFF00"/>
                </a:solidFill>
              </a:rPr>
              <a:t>Choose the smaller size if the design is loose fitting.</a:t>
            </a:r>
          </a:p>
          <a:p>
            <a:pPr lvl="1"/>
            <a:endParaRPr lang="en-US" dirty="0" smtClean="0">
              <a:solidFill>
                <a:srgbClr val="FFFF00"/>
              </a:solidFill>
            </a:endParaRPr>
          </a:p>
          <a:p>
            <a:pPr lvl="1"/>
            <a:r>
              <a:rPr lang="en-US" dirty="0" smtClean="0">
                <a:solidFill>
                  <a:srgbClr val="FFFF00"/>
                </a:solidFill>
              </a:rPr>
              <a:t>Almost all patterns are multi-sized—several sizes on one pattern.</a:t>
            </a:r>
            <a:endParaRPr lang="en-US" dirty="0">
              <a:solidFill>
                <a:srgbClr val="FFFF00"/>
              </a:solidFill>
            </a:endParaRPr>
          </a:p>
        </p:txBody>
      </p:sp>
    </p:spTree>
    <p:extLst>
      <p:ext uri="{BB962C8B-B14F-4D97-AF65-F5344CB8AC3E}">
        <p14:creationId xmlns:p14="http://schemas.microsoft.com/office/powerpoint/2010/main" val="3279320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Fabric</a:t>
            </a:r>
            <a:endParaRPr lang="en-US" dirty="0"/>
          </a:p>
        </p:txBody>
      </p:sp>
      <p:sp>
        <p:nvSpPr>
          <p:cNvPr id="3" name="Content Placeholder 2"/>
          <p:cNvSpPr>
            <a:spLocks noGrp="1"/>
          </p:cNvSpPr>
          <p:nvPr>
            <p:ph idx="1"/>
          </p:nvPr>
        </p:nvSpPr>
        <p:spPr>
          <a:xfrm>
            <a:off x="457200" y="1143000"/>
            <a:ext cx="8229600" cy="5715000"/>
          </a:xfrm>
        </p:spPr>
        <p:txBody>
          <a:bodyPr>
            <a:normAutofit fontScale="92500" lnSpcReduction="10000"/>
          </a:bodyPr>
          <a:lstStyle/>
          <a:p>
            <a:r>
              <a:rPr lang="en-US" dirty="0" smtClean="0"/>
              <a:t>How do you know which fabrics would be best for a garment?</a:t>
            </a:r>
          </a:p>
          <a:p>
            <a:pPr lvl="1"/>
            <a:r>
              <a:rPr lang="en-US" dirty="0" smtClean="0"/>
              <a:t>Read the back of the pattern envelope!</a:t>
            </a:r>
          </a:p>
          <a:p>
            <a:pPr lvl="1"/>
            <a:r>
              <a:rPr lang="en-US" dirty="0" smtClean="0"/>
              <a:t>Choose from the suggested fabrics or a similar fabric.</a:t>
            </a:r>
          </a:p>
          <a:p>
            <a:r>
              <a:rPr lang="en-US" dirty="0" smtClean="0"/>
              <a:t>Consider your sewing ability.</a:t>
            </a:r>
          </a:p>
          <a:p>
            <a:pPr lvl="1"/>
            <a:r>
              <a:rPr lang="en-US" dirty="0" smtClean="0"/>
              <a:t>Beginning sewer?? </a:t>
            </a:r>
          </a:p>
          <a:p>
            <a:pPr lvl="1"/>
            <a:r>
              <a:rPr lang="en-US" dirty="0" smtClean="0">
                <a:solidFill>
                  <a:srgbClr val="FFFF00"/>
                </a:solidFill>
              </a:rPr>
              <a:t>AVOID: </a:t>
            </a:r>
          </a:p>
          <a:p>
            <a:pPr lvl="2"/>
            <a:r>
              <a:rPr lang="en-US" dirty="0" smtClean="0">
                <a:solidFill>
                  <a:srgbClr val="FFFF00"/>
                </a:solidFill>
              </a:rPr>
              <a:t>Slippery fabrics</a:t>
            </a:r>
          </a:p>
          <a:p>
            <a:pPr lvl="2"/>
            <a:r>
              <a:rPr lang="en-US" dirty="0" smtClean="0">
                <a:solidFill>
                  <a:srgbClr val="FFFF00"/>
                </a:solidFill>
              </a:rPr>
              <a:t>Loosely woven fabrics</a:t>
            </a:r>
          </a:p>
          <a:p>
            <a:pPr lvl="2"/>
            <a:r>
              <a:rPr lang="en-US" dirty="0" smtClean="0">
                <a:solidFill>
                  <a:srgbClr val="FFFF00"/>
                </a:solidFill>
              </a:rPr>
              <a:t>Sheer or thick, bulky fabrics</a:t>
            </a:r>
          </a:p>
          <a:p>
            <a:pPr lvl="2"/>
            <a:r>
              <a:rPr lang="en-US" dirty="0" smtClean="0">
                <a:solidFill>
                  <a:srgbClr val="FFFF00"/>
                </a:solidFill>
              </a:rPr>
              <a:t>Fabrics with a one-way design</a:t>
            </a:r>
          </a:p>
          <a:p>
            <a:pPr lvl="2"/>
            <a:r>
              <a:rPr lang="en-US" dirty="0" smtClean="0">
                <a:solidFill>
                  <a:srgbClr val="FFFF00"/>
                </a:solidFill>
              </a:rPr>
              <a:t>Pile fabrics</a:t>
            </a:r>
          </a:p>
          <a:p>
            <a:pPr lvl="2"/>
            <a:r>
              <a:rPr lang="en-US" dirty="0" smtClean="0">
                <a:solidFill>
                  <a:srgbClr val="FFFF00"/>
                </a:solidFill>
              </a:rPr>
              <a:t>Stripes and plaids</a:t>
            </a:r>
            <a:endParaRPr lang="en-US" dirty="0">
              <a:solidFill>
                <a:srgbClr val="FFFF00"/>
              </a:solidFill>
            </a:endParaRPr>
          </a:p>
        </p:txBody>
      </p:sp>
    </p:spTree>
    <p:extLst>
      <p:ext uri="{BB962C8B-B14F-4D97-AF65-F5344CB8AC3E}">
        <p14:creationId xmlns:p14="http://schemas.microsoft.com/office/powerpoint/2010/main" val="10683114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837</TotalTime>
  <Words>989</Words>
  <Application>Microsoft Office PowerPoint</Application>
  <PresentationFormat>On-screen Show (4:3)</PresentationFormat>
  <Paragraphs>159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Century Gothic</vt:lpstr>
      <vt:lpstr>Verdana</vt:lpstr>
      <vt:lpstr>Wingdings</vt:lpstr>
      <vt:lpstr>Wingdings 2</vt:lpstr>
      <vt:lpstr>Verve</vt:lpstr>
      <vt:lpstr>November 4</vt:lpstr>
      <vt:lpstr>Patterns, Fabric &amp; Notions</vt:lpstr>
      <vt:lpstr>Patterns </vt:lpstr>
      <vt:lpstr>PowerPoint Presentation</vt:lpstr>
      <vt:lpstr>Patterns: Selecting the Right Style</vt:lpstr>
      <vt:lpstr>PowerPoint Presentation</vt:lpstr>
      <vt:lpstr>Patterns: Selecting the Correct Size</vt:lpstr>
      <vt:lpstr>**Need to Know!</vt:lpstr>
      <vt:lpstr>Fabric</vt:lpstr>
      <vt:lpstr>PowerPoint Presentation</vt:lpstr>
      <vt:lpstr>Notions</vt:lpstr>
      <vt:lpstr>PowerPoint Presentation</vt:lpstr>
      <vt:lpstr>Putting it all together…</vt:lpstr>
      <vt:lpstr>Questions—For Review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Fabric &amp; Notions</dc:title>
  <dc:creator>00, 00</dc:creator>
  <cp:lastModifiedBy>Susan Stiker</cp:lastModifiedBy>
  <cp:revision>39</cp:revision>
  <cp:lastPrinted>2014-10-30T16:05:15Z</cp:lastPrinted>
  <dcterms:created xsi:type="dcterms:W3CDTF">2014-10-27T14:14:54Z</dcterms:created>
  <dcterms:modified xsi:type="dcterms:W3CDTF">2017-04-05T21:11:43Z</dcterms:modified>
</cp:coreProperties>
</file>