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60" r:id="rId4"/>
    <p:sldId id="261" r:id="rId5"/>
    <p:sldId id="265" r:id="rId6"/>
    <p:sldId id="263" r:id="rId7"/>
    <p:sldId id="267" r:id="rId8"/>
    <p:sldId id="264" r:id="rId9"/>
    <p:sldId id="266" r:id="rId10"/>
    <p:sldId id="262" r:id="rId11"/>
    <p:sldId id="268" r:id="rId12"/>
    <p:sldId id="270" r:id="rId13"/>
    <p:sldId id="272" r:id="rId14"/>
    <p:sldId id="273" r:id="rId15"/>
    <p:sldId id="274" r:id="rId16"/>
    <p:sldId id="275" r:id="rId17"/>
    <p:sldId id="269" r:id="rId18"/>
    <p:sldId id="279" r:id="rId19"/>
    <p:sldId id="280" r:id="rId20"/>
    <p:sldId id="281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62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847A4B-E618-4E4F-A5D0-A8C5F2C4D588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547C75-E91F-4CF2-8620-EB35D0C48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56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0A063-32CE-4CA7-81C2-8A0002A267C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A96B1-57B9-4487-8BEF-DE27F428B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23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kvIkerWT00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https://youtu.be/gkvIkerWT00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A96B1-57B9-4487-8BEF-DE27F428B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A96B1-57B9-4487-8BEF-DE27F428B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0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024A250-FD10-48A7-9846-19DCD49B241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01DDE96-FB82-4E40-9EE1-25427ECCA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A250-FD10-48A7-9846-19DCD49B241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DE96-FB82-4E40-9EE1-25427ECCA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A250-FD10-48A7-9846-19DCD49B241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DE96-FB82-4E40-9EE1-25427ECCA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A250-FD10-48A7-9846-19DCD49B241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DE96-FB82-4E40-9EE1-25427ECCA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A250-FD10-48A7-9846-19DCD49B241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DE96-FB82-4E40-9EE1-25427ECCA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A250-FD10-48A7-9846-19DCD49B241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DE96-FB82-4E40-9EE1-25427ECCA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4A250-FD10-48A7-9846-19DCD49B241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1DDE96-FB82-4E40-9EE1-25427ECCA1C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024A250-FD10-48A7-9846-19DCD49B241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01DDE96-FB82-4E40-9EE1-25427ECCA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A250-FD10-48A7-9846-19DCD49B241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DE96-FB82-4E40-9EE1-25427ECCA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A250-FD10-48A7-9846-19DCD49B241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DE96-FB82-4E40-9EE1-25427ECCA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A250-FD10-48A7-9846-19DCD49B241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DE96-FB82-4E40-9EE1-25427ECCA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024A250-FD10-48A7-9846-19DCD49B241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01DDE96-FB82-4E40-9EE1-25427ECCA1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Dairy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0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Lactose Intolerance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cannot produce enough lactase</a:t>
            </a:r>
          </a:p>
          <a:p>
            <a:pPr lvl="1"/>
            <a:r>
              <a:rPr lang="en-US" dirty="0" smtClean="0"/>
              <a:t>Lactase: the enzyme needed to digest lactose – the natural sugar in milk</a:t>
            </a:r>
          </a:p>
          <a:p>
            <a:r>
              <a:rPr lang="en-US" dirty="0" smtClean="0"/>
              <a:t>Experience gas, cramps, bloating, and diarrhea</a:t>
            </a:r>
          </a:p>
          <a:p>
            <a:r>
              <a:rPr lang="en-US" dirty="0" smtClean="0"/>
              <a:t>Lactose-reduced milk</a:t>
            </a:r>
          </a:p>
          <a:p>
            <a:pPr lvl="1"/>
            <a:r>
              <a:rPr lang="en-US" dirty="0" smtClean="0"/>
              <a:t>Has been treated with lactase to break down milk sugar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64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Nondairy Products (substitutes)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contain real cream</a:t>
            </a:r>
          </a:p>
          <a:p>
            <a:pPr lvl="1"/>
            <a:r>
              <a:rPr lang="en-US" dirty="0" smtClean="0"/>
              <a:t>Coffee whiteners</a:t>
            </a:r>
          </a:p>
          <a:p>
            <a:pPr lvl="1"/>
            <a:r>
              <a:rPr lang="en-US" dirty="0" smtClean="0"/>
              <a:t>Whipped toppings</a:t>
            </a:r>
          </a:p>
          <a:p>
            <a:pPr lvl="1"/>
            <a:r>
              <a:rPr lang="en-US" dirty="0" smtClean="0"/>
              <a:t>Imitation sour cream</a:t>
            </a:r>
          </a:p>
          <a:p>
            <a:pPr lvl="1"/>
            <a:r>
              <a:rPr lang="en-US" dirty="0" smtClean="0"/>
              <a:t>Margarine</a:t>
            </a:r>
          </a:p>
          <a:p>
            <a:pPr lvl="2"/>
            <a:r>
              <a:rPr lang="en-US" dirty="0" smtClean="0"/>
              <a:t>Contains vegetable oil, animal fat, or some of each rather than milkfat like butter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08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Storing Dairy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Highly perishable</a:t>
            </a:r>
          </a:p>
          <a:p>
            <a:r>
              <a:rPr lang="en-US" dirty="0" smtClean="0"/>
              <a:t>Cover and store them in the coldest part of the refrigerator</a:t>
            </a:r>
          </a:p>
          <a:p>
            <a:r>
              <a:rPr lang="en-US" dirty="0" smtClean="0"/>
              <a:t>Store away from light because it destroys riboflavin</a:t>
            </a:r>
          </a:p>
          <a:p>
            <a:r>
              <a:rPr lang="en-US" dirty="0" smtClean="0"/>
              <a:t>Store UHT milk products unrefrigerated for up to six months</a:t>
            </a:r>
          </a:p>
          <a:p>
            <a:pPr lvl="1"/>
            <a:r>
              <a:rPr lang="en-US" dirty="0" smtClean="0"/>
              <a:t>Once opened, refrigerate</a:t>
            </a:r>
          </a:p>
          <a:p>
            <a:r>
              <a:rPr lang="en-US" dirty="0" smtClean="0"/>
              <a:t>Cover ice cream and other frozen desserts tightly and store them in the coldest part of the freezer</a:t>
            </a:r>
          </a:p>
          <a:p>
            <a:pPr lvl="1"/>
            <a:r>
              <a:rPr lang="en-US" dirty="0" smtClean="0"/>
              <a:t>Use within a month</a:t>
            </a:r>
          </a:p>
          <a:p>
            <a:r>
              <a:rPr lang="en-US" dirty="0" smtClean="0"/>
              <a:t>Store dried and canned milk products in a cool, dry place</a:t>
            </a:r>
          </a:p>
          <a:p>
            <a:pPr lvl="1"/>
            <a:r>
              <a:rPr lang="en-US" dirty="0" smtClean="0"/>
              <a:t>Once opened, use within a few days</a:t>
            </a:r>
          </a:p>
          <a:p>
            <a:r>
              <a:rPr lang="en-US" dirty="0" smtClean="0"/>
              <a:t>Refrigerate all butter and margarine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39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Cooking with Milk and Cream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065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382000" cy="1450848"/>
          </a:xfrm>
        </p:spPr>
        <p:txBody>
          <a:bodyPr>
            <a:normAutofit/>
          </a:bodyPr>
          <a:lstStyle/>
          <a:p>
            <a:r>
              <a:rPr lang="en-US" dirty="0" smtClean="0"/>
              <a:t>Food Science Principles of Cooking with Milk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Scum Formation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Boiling Over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Scum</a:t>
            </a:r>
          </a:p>
          <a:p>
            <a:pPr lvl="1"/>
            <a:r>
              <a:rPr lang="en-US" dirty="0" smtClean="0"/>
              <a:t>A solid layer that often forms on the surface of milk during heating</a:t>
            </a:r>
          </a:p>
          <a:p>
            <a:pPr lvl="1"/>
            <a:r>
              <a:rPr lang="en-US" dirty="0" smtClean="0"/>
              <a:t>Should be removed</a:t>
            </a:r>
          </a:p>
          <a:p>
            <a:pPr lvl="1"/>
            <a:r>
              <a:rPr lang="en-US" dirty="0" smtClean="0"/>
              <a:t>Stirring the milk during heating, covering the pan, or beating the milk with a whisk or rotary beater will help prevent scum formation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Scum formation is the usual cause of milk boiling over</a:t>
            </a:r>
          </a:p>
          <a:p>
            <a:r>
              <a:rPr lang="en-US" dirty="0" smtClean="0"/>
              <a:t>Pressure builds up beneath the layer of scum</a:t>
            </a:r>
          </a:p>
          <a:p>
            <a:pPr lvl="1"/>
            <a:r>
              <a:rPr lang="en-US" dirty="0" smtClean="0"/>
              <a:t>Scum prevents the pressure from being released as steam</a:t>
            </a:r>
          </a:p>
          <a:p>
            <a:r>
              <a:rPr lang="en-US" dirty="0" smtClean="0"/>
              <a:t>Prevent boiling over by using low heat and one of the methods suggested for preventing a scum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48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382000" cy="1450848"/>
          </a:xfrm>
        </p:spPr>
        <p:txBody>
          <a:bodyPr>
            <a:normAutofit/>
          </a:bodyPr>
          <a:lstStyle/>
          <a:p>
            <a:r>
              <a:rPr lang="en-US" dirty="0" smtClean="0"/>
              <a:t>Food Science Principles of Cooking with Milk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Curdling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Scorching/ Scalding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Formation of curds (coagulated proteins) that can happen when milk is overheated or an acid food, such as tomato juice, is added to milk incorrectly</a:t>
            </a:r>
          </a:p>
          <a:p>
            <a:pPr lvl="1"/>
            <a:r>
              <a:rPr lang="en-US" dirty="0" smtClean="0"/>
              <a:t>Prevent by using low temperatures and fresh milk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Burning that results in a color change</a:t>
            </a:r>
          </a:p>
          <a:p>
            <a:pPr lvl="1"/>
            <a:r>
              <a:rPr lang="en-US" dirty="0" smtClean="0"/>
              <a:t>Scorched milk is brown in color and has an off taste</a:t>
            </a:r>
          </a:p>
          <a:p>
            <a:pPr lvl="1"/>
            <a:r>
              <a:rPr lang="en-US" dirty="0" smtClean="0"/>
              <a:t>Milk contains lactose</a:t>
            </a:r>
          </a:p>
          <a:p>
            <a:pPr lvl="2"/>
            <a:r>
              <a:rPr lang="en-US" dirty="0" smtClean="0"/>
              <a:t>Can caramelize</a:t>
            </a:r>
          </a:p>
          <a:p>
            <a:pPr lvl="1"/>
            <a:r>
              <a:rPr lang="en-US" dirty="0" smtClean="0"/>
              <a:t>Prevent by using low heat or using a double boiler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227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382000" cy="1450848"/>
          </a:xfrm>
        </p:spPr>
        <p:txBody>
          <a:bodyPr>
            <a:normAutofit/>
          </a:bodyPr>
          <a:lstStyle/>
          <a:p>
            <a:r>
              <a:rPr lang="en-US" dirty="0" smtClean="0"/>
              <a:t>Food Science Principles of Cooking with Milk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Microwaving Milk Products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Use lower settings</a:t>
            </a:r>
          </a:p>
          <a:p>
            <a:r>
              <a:rPr lang="en-US" dirty="0" smtClean="0"/>
              <a:t>Watch carefully, because it can boil over quickly</a:t>
            </a:r>
          </a:p>
          <a:p>
            <a:r>
              <a:rPr lang="en-US" dirty="0" smtClean="0"/>
              <a:t>Don’t fill container more than two-thirds full</a:t>
            </a:r>
          </a:p>
          <a:p>
            <a:r>
              <a:rPr lang="en-US" dirty="0" smtClean="0"/>
              <a:t>Stir during cooking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227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Dairy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 in cost depending on fat content, form, size of container, and place of purchase</a:t>
            </a:r>
          </a:p>
          <a:p>
            <a:r>
              <a:rPr lang="en-US" dirty="0" smtClean="0"/>
              <a:t>Whole milk costs more than fat free milk</a:t>
            </a:r>
          </a:p>
          <a:p>
            <a:r>
              <a:rPr lang="en-US" dirty="0" smtClean="0"/>
              <a:t>Fluid fat free milk costs more than nonfat dry milk</a:t>
            </a:r>
          </a:p>
          <a:p>
            <a:r>
              <a:rPr lang="en-US" dirty="0" smtClean="0"/>
              <a:t>Ounce for ounce, milk sold in small containers costs more than milk sold in large containers</a:t>
            </a:r>
          </a:p>
          <a:p>
            <a:r>
              <a:rPr lang="en-US" dirty="0" smtClean="0"/>
              <a:t>Home-delivered milk costs more than milk you buy at the 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340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Common Milk-Based  Foods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02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Sauce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/>
          </a:bodyPr>
          <a:lstStyle/>
          <a:p>
            <a:r>
              <a:rPr lang="en-US" dirty="0" smtClean="0"/>
              <a:t>A starch-thickened milk product</a:t>
            </a:r>
          </a:p>
          <a:p>
            <a:pPr lvl="1"/>
            <a:r>
              <a:rPr lang="en-US" dirty="0" smtClean="0"/>
              <a:t>The proportion of starch to milk determines the thickness of white sauce</a:t>
            </a:r>
          </a:p>
          <a:p>
            <a:r>
              <a:rPr lang="en-US" dirty="0" smtClean="0"/>
              <a:t>Preparing White Sauce</a:t>
            </a:r>
          </a:p>
          <a:p>
            <a:pPr lvl="1"/>
            <a:r>
              <a:rPr lang="en-US" dirty="0" smtClean="0"/>
              <a:t>Roux</a:t>
            </a:r>
          </a:p>
          <a:p>
            <a:pPr lvl="2"/>
            <a:r>
              <a:rPr lang="en-US" dirty="0" smtClean="0"/>
              <a:t>A cooked paste of fat and flour</a:t>
            </a:r>
          </a:p>
          <a:p>
            <a:pPr lvl="3"/>
            <a:r>
              <a:rPr lang="en-US" dirty="0" smtClean="0"/>
              <a:t>Melt the fat over low heat, then you stir in flour and seasonings to form a paste</a:t>
            </a:r>
          </a:p>
          <a:p>
            <a:pPr lvl="1"/>
            <a:r>
              <a:rPr lang="en-US" dirty="0" smtClean="0"/>
              <a:t>Stir milk into the roux</a:t>
            </a:r>
          </a:p>
          <a:p>
            <a:pPr lvl="2"/>
            <a:r>
              <a:rPr lang="en-US" dirty="0" smtClean="0"/>
              <a:t>Stir constantly as you cook the mixture over medium heat until it thickens into a smooth sauce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833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and Storing Dairy Products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710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Sauce,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686800" cy="4608576"/>
          </a:xfrm>
        </p:spPr>
        <p:txBody>
          <a:bodyPr>
            <a:normAutofit/>
          </a:bodyPr>
          <a:lstStyle/>
          <a:p>
            <a:r>
              <a:rPr lang="en-US" dirty="0" smtClean="0"/>
              <a:t>Preparing White Sauce</a:t>
            </a:r>
          </a:p>
          <a:p>
            <a:pPr lvl="1"/>
            <a:r>
              <a:rPr lang="en-US" dirty="0" smtClean="0"/>
              <a:t>Slurry</a:t>
            </a:r>
          </a:p>
          <a:p>
            <a:pPr lvl="2"/>
            <a:r>
              <a:rPr lang="en-US" dirty="0" smtClean="0"/>
              <a:t>A liquid mixture of milk and flour blended together until smooth</a:t>
            </a:r>
          </a:p>
          <a:p>
            <a:pPr lvl="3"/>
            <a:r>
              <a:rPr lang="en-US" dirty="0" smtClean="0"/>
              <a:t>Combine fat free milk,  flour, and seasonings in a blender until thoroughly mixed</a:t>
            </a:r>
          </a:p>
          <a:p>
            <a:pPr lvl="3"/>
            <a:r>
              <a:rPr lang="en-US" dirty="0" smtClean="0"/>
              <a:t>Cook in a heavy saucepan over medium heat, stirring gently, until it reaches a boil, then cook for one minute longer until the sauce is smooth and thickened</a:t>
            </a:r>
          </a:p>
          <a:p>
            <a:pPr lvl="1"/>
            <a:r>
              <a:rPr lang="en-US" dirty="0" smtClean="0"/>
              <a:t>To prevent scorching and lumping</a:t>
            </a:r>
          </a:p>
          <a:p>
            <a:pPr lvl="2"/>
            <a:r>
              <a:rPr lang="en-US" dirty="0" smtClean="0"/>
              <a:t>Use moderate heat and cold milk</a:t>
            </a:r>
          </a:p>
        </p:txBody>
      </p:sp>
    </p:spTree>
    <p:extLst>
      <p:ext uri="{BB962C8B-B14F-4D97-AF65-F5344CB8AC3E}">
        <p14:creationId xmlns:p14="http://schemas.microsoft.com/office/powerpoint/2010/main" val="4291733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Milk Processing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49424"/>
            <a:ext cx="8686800" cy="460857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Pasteurization</a:t>
            </a:r>
          </a:p>
          <a:p>
            <a:pPr lvl="1"/>
            <a:r>
              <a:rPr lang="en-US" dirty="0" smtClean="0"/>
              <a:t>Process by which milk and milk products are heated to destroy harmful bacteria</a:t>
            </a:r>
          </a:p>
          <a:p>
            <a:r>
              <a:rPr lang="en-US" dirty="0" smtClean="0"/>
              <a:t>Ultra-high temperature (UHT) processing</a:t>
            </a:r>
          </a:p>
          <a:p>
            <a:pPr lvl="1"/>
            <a:r>
              <a:rPr lang="en-US" dirty="0" smtClean="0"/>
              <a:t>A preservation method that uses higher temperatures than regular pasteurization to increase the shelf life of foods like milk</a:t>
            </a:r>
          </a:p>
          <a:p>
            <a:r>
              <a:rPr lang="en-US" dirty="0" smtClean="0"/>
              <a:t>Homogenization</a:t>
            </a:r>
          </a:p>
          <a:p>
            <a:pPr lvl="1"/>
            <a:r>
              <a:rPr lang="en-US" dirty="0" smtClean="0"/>
              <a:t>Mechanical process by which milkfat globules are broken into tiny particles and spread throughout milk or cream to keep the cream from rising to the surface of the milk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74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Milk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Whole milk</a:t>
            </a:r>
          </a:p>
          <a:p>
            <a:pPr lvl="1"/>
            <a:r>
              <a:rPr lang="en-US" dirty="0" smtClean="0"/>
              <a:t>Contains at least 3.25% milkfat and 8.25&amp; milk solids</a:t>
            </a:r>
          </a:p>
          <a:p>
            <a:pPr lvl="2"/>
            <a:r>
              <a:rPr lang="en-US" dirty="0" smtClean="0"/>
              <a:t>Milkfat: the fat portion of milk</a:t>
            </a:r>
          </a:p>
          <a:p>
            <a:pPr lvl="2"/>
            <a:r>
              <a:rPr lang="en-US" dirty="0" smtClean="0"/>
              <a:t>Milk solids: nonfat portion of milk, which contains most of the vitamins, minerals, proteins, and sugar found in milk</a:t>
            </a:r>
          </a:p>
          <a:p>
            <a:r>
              <a:rPr lang="en-US" dirty="0" smtClean="0"/>
              <a:t>Reduced fat milk</a:t>
            </a:r>
          </a:p>
          <a:p>
            <a:pPr lvl="1"/>
            <a:r>
              <a:rPr lang="en-US" dirty="0" smtClean="0"/>
              <a:t>Has some of the fat removed</a:t>
            </a:r>
          </a:p>
          <a:p>
            <a:r>
              <a:rPr lang="en-US" dirty="0" smtClean="0"/>
              <a:t>Fat free milk</a:t>
            </a:r>
          </a:p>
          <a:p>
            <a:pPr lvl="1"/>
            <a:r>
              <a:rPr lang="en-US" dirty="0" smtClean="0"/>
              <a:t>Has nearly all of the fat removed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62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Concentrated Milk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Evaporated milk</a:t>
            </a:r>
          </a:p>
          <a:p>
            <a:pPr lvl="1"/>
            <a:r>
              <a:rPr lang="en-US" dirty="0" smtClean="0"/>
              <a:t>Sterilized, homogenized whole, reduced fat, or fat free milk than has had some of the water removed</a:t>
            </a:r>
          </a:p>
          <a:p>
            <a:r>
              <a:rPr lang="en-US" dirty="0" smtClean="0"/>
              <a:t>Sweetened condensed milk</a:t>
            </a:r>
          </a:p>
          <a:p>
            <a:pPr lvl="1"/>
            <a:r>
              <a:rPr lang="en-US" dirty="0" smtClean="0"/>
              <a:t>Whole or fat free milk with some of the water removed and a sweetener added</a:t>
            </a:r>
          </a:p>
          <a:p>
            <a:r>
              <a:rPr lang="en-US" dirty="0" smtClean="0"/>
              <a:t>Nonfat dry milk</a:t>
            </a:r>
          </a:p>
          <a:p>
            <a:pPr lvl="1"/>
            <a:r>
              <a:rPr lang="en-US" dirty="0" smtClean="0"/>
              <a:t>Removing most of the water and fat from whole milk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24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Sour cream</a:t>
            </a:r>
          </a:p>
          <a:p>
            <a:pPr lvl="1"/>
            <a:r>
              <a:rPr lang="en-US" dirty="0"/>
              <a:t>Made from light </a:t>
            </a:r>
            <a:r>
              <a:rPr lang="en-US" dirty="0" smtClean="0"/>
              <a:t>cream</a:t>
            </a:r>
          </a:p>
          <a:p>
            <a:pPr lvl="1"/>
            <a:r>
              <a:rPr lang="en-US" dirty="0" smtClean="0"/>
              <a:t>Rich, tangy flavor</a:t>
            </a:r>
          </a:p>
          <a:p>
            <a:pPr lvl="1"/>
            <a:r>
              <a:rPr lang="en-US" dirty="0" smtClean="0"/>
              <a:t>Made by adding lactic acid &amp; bacteria to light cream</a:t>
            </a:r>
          </a:p>
          <a:p>
            <a:pPr lvl="1"/>
            <a:r>
              <a:rPr lang="en-US" dirty="0" smtClean="0"/>
              <a:t>18% </a:t>
            </a:r>
            <a:r>
              <a:rPr lang="en-US" dirty="0" err="1" smtClean="0"/>
              <a:t>milkfat</a:t>
            </a:r>
            <a:endParaRPr lang="en-US" dirty="0" smtClean="0"/>
          </a:p>
          <a:p>
            <a:r>
              <a:rPr lang="en-US" dirty="0" smtClean="0"/>
              <a:t>Heavy whipping cream</a:t>
            </a:r>
          </a:p>
          <a:p>
            <a:pPr lvl="1"/>
            <a:r>
              <a:rPr lang="en-US" dirty="0" smtClean="0"/>
              <a:t>Has the most fat</a:t>
            </a:r>
          </a:p>
          <a:p>
            <a:pPr lvl="1"/>
            <a:r>
              <a:rPr lang="en-US" dirty="0" smtClean="0"/>
              <a:t>Holds air when whipped</a:t>
            </a:r>
          </a:p>
          <a:p>
            <a:pPr lvl="1"/>
            <a:r>
              <a:rPr lang="en-US" dirty="0" smtClean="0"/>
              <a:t>Used in desserts</a:t>
            </a:r>
          </a:p>
          <a:p>
            <a:pPr lvl="1"/>
            <a:r>
              <a:rPr lang="en-US" dirty="0" smtClean="0"/>
              <a:t>36% </a:t>
            </a:r>
            <a:r>
              <a:rPr lang="en-US" dirty="0" err="1" smtClean="0"/>
              <a:t>milkfat</a:t>
            </a:r>
            <a:endParaRPr lang="en-US" dirty="0" smtClean="0"/>
          </a:p>
          <a:p>
            <a:r>
              <a:rPr lang="en-US" dirty="0" smtClean="0"/>
              <a:t>Light whipping cream</a:t>
            </a:r>
          </a:p>
          <a:p>
            <a:pPr lvl="1"/>
            <a:r>
              <a:rPr lang="en-US" dirty="0" smtClean="0"/>
              <a:t>Holds air when whipped</a:t>
            </a:r>
          </a:p>
          <a:p>
            <a:pPr lvl="1"/>
            <a:r>
              <a:rPr lang="en-US" dirty="0" smtClean="0"/>
              <a:t>Used in desserts</a:t>
            </a:r>
          </a:p>
          <a:p>
            <a:pPr lvl="1"/>
            <a:r>
              <a:rPr lang="en-US" dirty="0" smtClean="0"/>
              <a:t>30-36% </a:t>
            </a:r>
            <a:r>
              <a:rPr lang="en-US" dirty="0" err="1" smtClean="0"/>
              <a:t>milkfat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Light cream or coffee cream</a:t>
            </a:r>
          </a:p>
          <a:p>
            <a:pPr lvl="1"/>
            <a:r>
              <a:rPr lang="en-US" dirty="0"/>
              <a:t>Has less fat than light whipping cream</a:t>
            </a:r>
          </a:p>
          <a:p>
            <a:pPr lvl="1"/>
            <a:r>
              <a:rPr lang="en-US" dirty="0"/>
              <a:t>Use it as a table cream and in </a:t>
            </a:r>
            <a:r>
              <a:rPr lang="en-US" dirty="0" smtClean="0"/>
              <a:t>cooking</a:t>
            </a:r>
          </a:p>
          <a:p>
            <a:pPr lvl="1"/>
            <a:r>
              <a:rPr lang="en-US" dirty="0" smtClean="0"/>
              <a:t>18-30% </a:t>
            </a:r>
            <a:r>
              <a:rPr lang="en-US" dirty="0" err="1" smtClean="0"/>
              <a:t>milkfat</a:t>
            </a:r>
            <a:endParaRPr lang="en-US" dirty="0"/>
          </a:p>
          <a:p>
            <a:r>
              <a:rPr lang="en-US" dirty="0"/>
              <a:t>Half-and-half</a:t>
            </a:r>
          </a:p>
          <a:p>
            <a:pPr lvl="1"/>
            <a:r>
              <a:rPr lang="en-US" dirty="0"/>
              <a:t>Made from half milk and half cream</a:t>
            </a:r>
          </a:p>
          <a:p>
            <a:pPr lvl="1"/>
            <a:r>
              <a:rPr lang="en-US" dirty="0"/>
              <a:t>Has the least amount of </a:t>
            </a:r>
            <a:r>
              <a:rPr lang="en-US" dirty="0" smtClean="0"/>
              <a:t>fat</a:t>
            </a:r>
          </a:p>
          <a:p>
            <a:pPr lvl="1"/>
            <a:r>
              <a:rPr lang="en-US" dirty="0" smtClean="0"/>
              <a:t>10.5 -18% </a:t>
            </a:r>
            <a:r>
              <a:rPr lang="en-US" dirty="0" err="1" smtClean="0"/>
              <a:t>milkfat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00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u="sng" dirty="0" smtClean="0"/>
              <a:t>Grade B butter</a:t>
            </a:r>
          </a:p>
          <a:p>
            <a:r>
              <a:rPr lang="en-US" dirty="0" smtClean="0"/>
              <a:t>Made from sour cream</a:t>
            </a:r>
          </a:p>
          <a:p>
            <a:r>
              <a:rPr lang="en-US" dirty="0" smtClean="0"/>
              <a:t>Pleasing flavor</a:t>
            </a:r>
          </a:p>
          <a:p>
            <a:pPr marL="109728" indent="0">
              <a:buNone/>
            </a:pPr>
            <a:r>
              <a:rPr lang="en-US" u="sng" dirty="0" smtClean="0"/>
              <a:t>Grade A butter</a:t>
            </a:r>
          </a:p>
          <a:p>
            <a:r>
              <a:rPr lang="en-US" dirty="0" smtClean="0"/>
              <a:t>Good quality</a:t>
            </a:r>
          </a:p>
          <a:p>
            <a:r>
              <a:rPr lang="en-US" dirty="0" smtClean="0"/>
              <a:t>Pleasing flavor with smooth texture</a:t>
            </a:r>
          </a:p>
          <a:p>
            <a:pPr marL="109728" indent="0">
              <a:buNone/>
            </a:pPr>
            <a:r>
              <a:rPr lang="en-US" u="sng" dirty="0" smtClean="0"/>
              <a:t>Grade AA butter</a:t>
            </a:r>
          </a:p>
          <a:p>
            <a:r>
              <a:rPr lang="en-US" dirty="0" smtClean="0"/>
              <a:t>Superior quality</a:t>
            </a:r>
            <a:endParaRPr lang="en-US" dirty="0"/>
          </a:p>
          <a:p>
            <a:r>
              <a:rPr lang="en-US" dirty="0" smtClean="0"/>
              <a:t>Delicate, sweet flavor, smooth texture </a:t>
            </a:r>
          </a:p>
          <a:p>
            <a:pPr lvl="1"/>
            <a:r>
              <a:rPr lang="en-US" dirty="0" smtClean="0"/>
              <a:t>Made without salt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Butter can be made with  or without salt</a:t>
            </a:r>
          </a:p>
          <a:p>
            <a:pPr lvl="1"/>
            <a:r>
              <a:rPr lang="en-US" dirty="0" smtClean="0"/>
              <a:t>With salt adds flavor and acts as a preservative</a:t>
            </a:r>
          </a:p>
          <a:p>
            <a:r>
              <a:rPr lang="en-US" dirty="0" smtClean="0"/>
              <a:t>Whipped </a:t>
            </a:r>
            <a:r>
              <a:rPr lang="en-US" dirty="0"/>
              <a:t>butter</a:t>
            </a:r>
          </a:p>
          <a:p>
            <a:pPr lvl="1"/>
            <a:r>
              <a:rPr lang="en-US" dirty="0"/>
              <a:t>Butter than has air whipped into it</a:t>
            </a:r>
          </a:p>
          <a:p>
            <a:pPr lvl="1"/>
            <a:r>
              <a:rPr lang="en-US" dirty="0"/>
              <a:t>Too creamy for baking, the change in density of the butter will affect the outcome of the baked good</a:t>
            </a:r>
          </a:p>
          <a:p>
            <a:r>
              <a:rPr lang="en-US" dirty="0" smtClean="0"/>
              <a:t>Stick butter </a:t>
            </a:r>
          </a:p>
          <a:p>
            <a:pPr lvl="1"/>
            <a:r>
              <a:rPr lang="en-US" dirty="0" smtClean="0"/>
              <a:t>Sold by the pound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678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Yogurt and Other Cultured Dairy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6868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Made from milk to which helpful bacteria have been added</a:t>
            </a:r>
          </a:p>
          <a:p>
            <a:pPr lvl="1"/>
            <a:r>
              <a:rPr lang="en-US" dirty="0" smtClean="0"/>
              <a:t>Cultured: specially grown for this purpose</a:t>
            </a:r>
          </a:p>
          <a:p>
            <a:pPr lvl="2"/>
            <a:r>
              <a:rPr lang="en-US" dirty="0" smtClean="0"/>
              <a:t>Cultured dairy products</a:t>
            </a:r>
          </a:p>
          <a:p>
            <a:pPr lvl="1"/>
            <a:r>
              <a:rPr lang="en-US" dirty="0" smtClean="0"/>
              <a:t>The bacteria produce lactic acid, which gives these products a thick texture and tangy flavor</a:t>
            </a:r>
          </a:p>
          <a:p>
            <a:r>
              <a:rPr lang="en-US" dirty="0" smtClean="0"/>
              <a:t>Yogurt</a:t>
            </a:r>
          </a:p>
          <a:p>
            <a:pPr lvl="1"/>
            <a:r>
              <a:rPr lang="en-US" dirty="0" smtClean="0"/>
              <a:t>A cultured dairy product made by adding special harmless bacteria to milk</a:t>
            </a:r>
          </a:p>
          <a:p>
            <a:pPr lvl="1"/>
            <a:r>
              <a:rPr lang="en-US" dirty="0" smtClean="0"/>
              <a:t>Thick, creamy product that is like custard but has a tangy flavor</a:t>
            </a:r>
          </a:p>
          <a:p>
            <a:r>
              <a:rPr lang="en-US" dirty="0" smtClean="0"/>
              <a:t>Cultured buttermilk</a:t>
            </a:r>
          </a:p>
          <a:p>
            <a:pPr lvl="1"/>
            <a:r>
              <a:rPr lang="en-US" dirty="0" smtClean="0"/>
              <a:t>Used for cooking and baking </a:t>
            </a:r>
            <a:endParaRPr lang="en-US" dirty="0"/>
          </a:p>
          <a:p>
            <a:pPr lvl="1"/>
            <a:r>
              <a:rPr lang="en-US" dirty="0" smtClean="0"/>
              <a:t>Made from the milk left after making butter or by adding butter flavor to nonfat milk</a:t>
            </a:r>
          </a:p>
        </p:txBody>
      </p:sp>
    </p:spTree>
    <p:extLst>
      <p:ext uri="{BB962C8B-B14F-4D97-AF65-F5344CB8AC3E}">
        <p14:creationId xmlns:p14="http://schemas.microsoft.com/office/powerpoint/2010/main" val="158491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Frozen Dairy Desserts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Ice cream, frozen yogurt, and sherbet</a:t>
            </a:r>
          </a:p>
          <a:p>
            <a:r>
              <a:rPr lang="en-US" dirty="0" smtClean="0"/>
              <a:t>Reduced fat products</a:t>
            </a:r>
          </a:p>
          <a:p>
            <a:pPr lvl="1"/>
            <a:r>
              <a:rPr lang="en-US" dirty="0" smtClean="0"/>
              <a:t>Must show at least a 25% reduction in fat over regular products</a:t>
            </a:r>
          </a:p>
          <a:p>
            <a:r>
              <a:rPr lang="en-US" dirty="0" err="1" smtClean="0"/>
              <a:t>Lowfat</a:t>
            </a:r>
            <a:r>
              <a:rPr lang="en-US" dirty="0" smtClean="0"/>
              <a:t> products</a:t>
            </a:r>
          </a:p>
          <a:p>
            <a:pPr lvl="1"/>
            <a:r>
              <a:rPr lang="en-US" dirty="0" smtClean="0"/>
              <a:t>Must not contain more than 3 grams of fat per serving</a:t>
            </a:r>
          </a:p>
          <a:p>
            <a:r>
              <a:rPr lang="en-US" dirty="0" smtClean="0"/>
              <a:t>Nonfat products</a:t>
            </a:r>
          </a:p>
          <a:p>
            <a:pPr lvl="1"/>
            <a:r>
              <a:rPr lang="en-US" dirty="0" smtClean="0"/>
              <a:t>Must contain less than 0.5 grams of fat per serving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04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3248</TotalTime>
  <Words>1131</Words>
  <Application>Microsoft Office PowerPoint</Application>
  <PresentationFormat>On-screen Show (4:3)</PresentationFormat>
  <Paragraphs>166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Georgia</vt:lpstr>
      <vt:lpstr>Times New Roman</vt:lpstr>
      <vt:lpstr>Trebuchet MS</vt:lpstr>
      <vt:lpstr>Wingdings 2</vt:lpstr>
      <vt:lpstr>Urban</vt:lpstr>
      <vt:lpstr>Chapter 17</vt:lpstr>
      <vt:lpstr>Selecting and Storing Dairy Products</vt:lpstr>
      <vt:lpstr>Milk Processing</vt:lpstr>
      <vt:lpstr>Types of Milk</vt:lpstr>
      <vt:lpstr>Concentrated Milk Products</vt:lpstr>
      <vt:lpstr>Cream</vt:lpstr>
      <vt:lpstr>Butter</vt:lpstr>
      <vt:lpstr>Yogurt and Other Cultured Dairy Products</vt:lpstr>
      <vt:lpstr>Frozen Dairy Desserts</vt:lpstr>
      <vt:lpstr>Lactose Intolerance</vt:lpstr>
      <vt:lpstr>Nondairy Products (substitutes)</vt:lpstr>
      <vt:lpstr>Storing Dairy Products</vt:lpstr>
      <vt:lpstr>Cooking with Milk and Cream</vt:lpstr>
      <vt:lpstr>Food Science Principles of Cooking with Milk</vt:lpstr>
      <vt:lpstr>Food Science Principles of Cooking with Milk</vt:lpstr>
      <vt:lpstr>Food Science Principles of Cooking with Milk</vt:lpstr>
      <vt:lpstr>Cost of Dairy Products</vt:lpstr>
      <vt:lpstr>Preparing Common Milk-Based  Foods</vt:lpstr>
      <vt:lpstr>White Sauce</vt:lpstr>
      <vt:lpstr>White Sauce, cont.</vt:lpstr>
    </vt:vector>
  </TitlesOfParts>
  <Company>La Salle-Peru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</dc:title>
  <dc:creator>Windows User</dc:creator>
  <cp:lastModifiedBy>Susan Stiker</cp:lastModifiedBy>
  <cp:revision>29</cp:revision>
  <cp:lastPrinted>2016-10-24T18:16:14Z</cp:lastPrinted>
  <dcterms:created xsi:type="dcterms:W3CDTF">2013-05-15T12:44:51Z</dcterms:created>
  <dcterms:modified xsi:type="dcterms:W3CDTF">2016-10-25T20:51:36Z</dcterms:modified>
</cp:coreProperties>
</file>