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2">
                <a:lumMod val="75000"/>
                <a:alpha val="92000"/>
              </a:schemeClr>
            </a:gs>
            <a:gs pos="50000">
              <a:schemeClr val="accent3">
                <a:lumMod val="75000"/>
              </a:schemeClr>
            </a:gs>
            <a:gs pos="50000">
              <a:schemeClr val="accent4">
                <a:lumMod val="75000"/>
              </a:schemeClr>
            </a:gs>
            <a:gs pos="8400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523512"/>
            <a:ext cx="5734833" cy="1470025"/>
          </a:xfrm>
        </p:spPr>
        <p:txBody>
          <a:bodyPr>
            <a:normAutofit/>
          </a:bodyPr>
          <a:lstStyle>
            <a:lvl1pPr algn="r">
              <a:defRPr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399" y="1991460"/>
            <a:ext cx="5001633" cy="436489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6237963" cy="6858000"/>
          </a:xfrm>
          <a:prstGeom prst="rect">
            <a:avLst/>
          </a:prstGeom>
          <a:blipFill dpi="0" rotWithShape="1">
            <a:blip r:embed="rId2" cstate="print">
              <a:alphaModFix amt="31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46000" contras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cean Spra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38378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413802">
            <a:off x="1269868" y="778495"/>
            <a:ext cx="2049859" cy="3536399"/>
          </a:xfrm>
          <a:prstGeom prst="rect">
            <a:avLst/>
          </a:prstGeom>
          <a:blipFill dpi="0" rotWithShape="1">
            <a:blip r:embed="rId4" cstate="print">
              <a:alphaModFix amt="65000"/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2000" contrast="7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722329" y="201730"/>
            <a:ext cx="2135688" cy="3684470"/>
          </a:xfrm>
          <a:prstGeom prst="rect">
            <a:avLst/>
          </a:prstGeom>
          <a:blipFill dpi="0" rotWithShape="1">
            <a:blip r:embed="rId5" cstate="print">
              <a:alphaModFix amt="68000"/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6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12942" y="2867760"/>
            <a:ext cx="3644458" cy="1384044"/>
          </a:xfrm>
          <a:prstGeom prst="rect">
            <a:avLst/>
          </a:prstGeom>
          <a:blipFill dpi="0" rotWithShape="1">
            <a:blip r:embed="rId6" cstate="print">
              <a:alphaModFix amt="53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21139935">
            <a:off x="1645153" y="3181611"/>
            <a:ext cx="2175286" cy="1026434"/>
          </a:xfrm>
          <a:prstGeom prst="rect">
            <a:avLst/>
          </a:prstGeom>
          <a:blipFill dpi="0" rotWithShape="1">
            <a:blip r:embed="rId7" cstate="print">
              <a:alphaModFix amt="57000"/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5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20689414">
            <a:off x="557408" y="3804448"/>
            <a:ext cx="3400817" cy="1349711"/>
          </a:xfrm>
          <a:prstGeom prst="rect">
            <a:avLst/>
          </a:prstGeom>
          <a:blipFill dpi="0" rotWithShape="1">
            <a:blip r:embed="rId8" cstate="print">
              <a:alphaModFix amt="69000"/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21119682">
            <a:off x="860420" y="4075078"/>
            <a:ext cx="3106454" cy="1473952"/>
          </a:xfrm>
          <a:prstGeom prst="rect">
            <a:avLst/>
          </a:prstGeom>
          <a:blipFill dpi="0" rotWithShape="1">
            <a:blip r:embed="rId9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6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14" y="274638"/>
            <a:ext cx="7485285" cy="1143000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166"/>
            <a:ext cx="8229600" cy="4460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ean Spr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0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 rot="20413802">
            <a:off x="435627" y="295493"/>
            <a:ext cx="563821" cy="972698"/>
          </a:xfrm>
          <a:prstGeom prst="rect">
            <a:avLst/>
          </a:prstGeom>
          <a:blipFill dpi="0" rotWithShape="1">
            <a:blip r:embed="rId4" cstate="print">
              <a:alphaModFix amt="65000"/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2000" contrast="7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60078" y="136852"/>
            <a:ext cx="587428" cy="1013426"/>
          </a:xfrm>
          <a:prstGeom prst="rect">
            <a:avLst/>
          </a:prstGeom>
          <a:blipFill dpi="0" rotWithShape="1">
            <a:blip r:embed="rId5" cstate="print">
              <a:alphaModFix amt="68000"/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6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44916" y="870152"/>
            <a:ext cx="1002420" cy="380686"/>
          </a:xfrm>
          <a:prstGeom prst="rect">
            <a:avLst/>
          </a:prstGeom>
          <a:blipFill dpi="0" rotWithShape="1">
            <a:blip r:embed="rId6" cstate="print">
              <a:alphaModFix amt="53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21139935">
            <a:off x="538850" y="956478"/>
            <a:ext cx="598319" cy="282324"/>
          </a:xfrm>
          <a:prstGeom prst="rect">
            <a:avLst/>
          </a:prstGeom>
          <a:blipFill dpi="0" rotWithShape="1">
            <a:blip r:embed="rId7" cstate="print">
              <a:alphaModFix amt="57000"/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5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20689414">
            <a:off x="239663" y="1127791"/>
            <a:ext cx="935406" cy="371242"/>
          </a:xfrm>
          <a:prstGeom prst="rect">
            <a:avLst/>
          </a:prstGeom>
          <a:blipFill dpi="0" rotWithShape="1">
            <a:blip r:embed="rId8" cstate="print">
              <a:alphaModFix amt="69000"/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21119682">
            <a:off x="323007" y="1202229"/>
            <a:ext cx="854440" cy="405415"/>
          </a:xfrm>
          <a:prstGeom prst="rect">
            <a:avLst/>
          </a:prstGeom>
          <a:blipFill dpi="0" rotWithShape="1">
            <a:blip r:embed="rId9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6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3">
                <a:lumMod val="75000"/>
              </a:schemeClr>
            </a:gs>
            <a:gs pos="50000">
              <a:schemeClr val="accent4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395D-1862-49A2-A6B9-3F74BF6274C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168" y="523512"/>
            <a:ext cx="6085866" cy="1470025"/>
          </a:xfrm>
        </p:spPr>
        <p:txBody>
          <a:bodyPr/>
          <a:lstStyle/>
          <a:p>
            <a:r>
              <a:rPr lang="en-US" dirty="0" smtClean="0"/>
              <a:t>Nutrients Have Classes Too!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399" y="1624084"/>
            <a:ext cx="5001633" cy="758898"/>
          </a:xfrm>
        </p:spPr>
        <p:txBody>
          <a:bodyPr/>
          <a:lstStyle/>
          <a:p>
            <a:r>
              <a:rPr lang="en-US" dirty="0" err="1" smtClean="0"/>
              <a:t>JustFACS</a:t>
            </a:r>
            <a:endParaRPr lang="en-US" dirty="0"/>
          </a:p>
        </p:txBody>
      </p:sp>
      <p:pic>
        <p:nvPicPr>
          <p:cNvPr id="1037" name="Picture 13" descr="C:\Documents and Settings\Mrs. Jefferson\Local Settings\Temporary Internet Files\Content.IE5\NUZQ1Q0G\MC9000603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151" y="2578150"/>
            <a:ext cx="3421159" cy="3186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Fat-Soluble Vitamins</a:t>
            </a:r>
            <a:endParaRPr lang="en-US" dirty="0"/>
          </a:p>
        </p:txBody>
      </p:sp>
      <p:pic>
        <p:nvPicPr>
          <p:cNvPr id="6" name="Content Placeholder 5" descr="fat soluble vitam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910" y="1417638"/>
            <a:ext cx="8659090" cy="5143730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Water-Soluble Vitamins</a:t>
            </a:r>
            <a:endParaRPr lang="en-US" dirty="0"/>
          </a:p>
        </p:txBody>
      </p:sp>
      <p:pic>
        <p:nvPicPr>
          <p:cNvPr id="4" name="Content Placeholder 3" descr="water soluble vitam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686800" cy="54403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can also be divided into two categories: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Macrominerals</a:t>
            </a:r>
            <a:r>
              <a:rPr lang="en-US" dirty="0" smtClean="0"/>
              <a:t> are needed in amounts of 100 mg or more per day.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Trace elements</a:t>
            </a:r>
            <a:r>
              <a:rPr lang="en-US" dirty="0" smtClean="0"/>
              <a:t> are needed in amounts less than 100 mg per day.</a:t>
            </a:r>
          </a:p>
          <a:p>
            <a:pPr lvl="1"/>
            <a:endParaRPr lang="en-US" dirty="0" smtClean="0"/>
          </a:p>
        </p:txBody>
      </p:sp>
      <p:pic>
        <p:nvPicPr>
          <p:cNvPr id="22531" name="Picture 3" descr="C:\Documents and Settings\Mrs. Jefferson\Local Settings\Temporary Internet Files\Content.IE5\2L18M6PY\MC9000902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963" y="4240407"/>
            <a:ext cx="2396836" cy="2443618"/>
          </a:xfrm>
          <a:prstGeom prst="rect">
            <a:avLst/>
          </a:prstGeom>
          <a:noFill/>
        </p:spPr>
      </p:pic>
      <p:pic>
        <p:nvPicPr>
          <p:cNvPr id="22533" name="Picture 5" descr="C:\Documents and Settings\Mrs. Jefferson\Local Settings\Temporary Internet Files\Content.IE5\2L18M6PY\MC9001861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649" y="274638"/>
            <a:ext cx="2181150" cy="231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Macrominerals</a:t>
            </a:r>
            <a:endParaRPr lang="en-US" dirty="0"/>
          </a:p>
        </p:txBody>
      </p:sp>
      <p:pic>
        <p:nvPicPr>
          <p:cNvPr id="4" name="Content Placeholder 3" descr="macrominer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782" y="1417638"/>
            <a:ext cx="8538267" cy="52463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Minerals</a:t>
            </a:r>
            <a:endParaRPr lang="en-US" dirty="0"/>
          </a:p>
        </p:txBody>
      </p:sp>
      <p:pic>
        <p:nvPicPr>
          <p:cNvPr id="4" name="Content Placeholder 3" descr="trace miner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345" y="1417639"/>
            <a:ext cx="8480546" cy="52602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Aids digestion and cell growth and maintenance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Facilitates chemical reactions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Lubricates joints and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Regulates body temperature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Overall well-being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Fruits and Vegetables</a:t>
            </a:r>
          </a:p>
          <a:p>
            <a:pPr lvl="1"/>
            <a:r>
              <a:rPr lang="en-US" dirty="0" smtClean="0"/>
              <a:t>Other Liquids</a:t>
            </a:r>
          </a:p>
          <a:p>
            <a:pPr lvl="1"/>
            <a:r>
              <a:rPr lang="en-US" dirty="0" smtClean="0"/>
              <a:t>Some Foods</a:t>
            </a:r>
            <a:endParaRPr lang="en-US" dirty="0"/>
          </a:p>
        </p:txBody>
      </p:sp>
      <p:pic>
        <p:nvPicPr>
          <p:cNvPr id="23554" name="Picture 2" descr="C:\Documents and Settings\Mrs. Jefferson\Local Settings\Temporary Internet Files\Content.IE5\NUZQ1Q0G\MC9004417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638"/>
            <a:ext cx="2743200" cy="2743200"/>
          </a:xfrm>
          <a:prstGeom prst="rect">
            <a:avLst/>
          </a:prstGeom>
          <a:noFill/>
        </p:spPr>
      </p:pic>
      <p:pic>
        <p:nvPicPr>
          <p:cNvPr id="23556" name="Picture 4" descr="C:\Documents and Settings\Mrs. Jefferson\Local Settings\Temporary Internet Files\Content.IE5\NUZQ1Q0G\MC9004417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108" y="3948545"/>
            <a:ext cx="2909455" cy="290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0"/>
            <a:ext cx="8091055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 Deficiencies</a:t>
            </a:r>
            <a:br>
              <a:rPr lang="en-US" dirty="0" smtClean="0"/>
            </a:br>
            <a:r>
              <a:rPr lang="en-US" sz="22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ccord Light SF" pitchFamily="2" charset="0"/>
              </a:rPr>
              <a:t>Not getting enough nutrients can lead to deficiency diseases</a:t>
            </a:r>
            <a:r>
              <a:rPr lang="en-US" dirty="0" smtClean="0">
                <a:latin typeface="Accord Light SF" pitchFamily="2" charset="0"/>
              </a:rPr>
              <a:t>.</a:t>
            </a:r>
            <a:endParaRPr lang="en-US" dirty="0">
              <a:latin typeface="Accord Light SF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273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Protein-energy 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Kwashiorkor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Edema, irritability, anorexia, enlarged liver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D and 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Osteoporosis/Rickets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Brittle bones and bow legs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Swelling of the thyroid gland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Fatigue, weakness, poor appetite, constipation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Beriberi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Affects</a:t>
                      </a:r>
                      <a:r>
                        <a:rPr lang="en-US" baseline="0" dirty="0" smtClean="0"/>
                        <a:t> nervous system, pain, vomiting, difficulty walking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Niacin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Pellagra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Diarrhea, dermatitis, dementia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Scurvy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Spongy,</a:t>
                      </a:r>
                      <a:r>
                        <a:rPr lang="en-US" baseline="0" dirty="0" smtClean="0"/>
                        <a:t> bleeding gums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 blindness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 or inability</a:t>
                      </a:r>
                      <a:r>
                        <a:rPr lang="en-US" baseline="0" dirty="0" smtClean="0"/>
                        <a:t> to see in low light or darkness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with everything, too much of any one thing is not good for you and the same thing goes for nutrients.</a:t>
            </a:r>
          </a:p>
          <a:p>
            <a:r>
              <a:rPr lang="en-US" dirty="0" smtClean="0"/>
              <a:t>Excess energy nutrients-carbohydrates, fats, and proteins-can lead to unhealthy weight gain</a:t>
            </a:r>
          </a:p>
          <a:p>
            <a:r>
              <a:rPr lang="en-US" dirty="0" smtClean="0"/>
              <a:t>Excesses of some vitamins and minerals can lead to toxicity (poisoning) and other complications</a:t>
            </a:r>
          </a:p>
        </p:txBody>
      </p:sp>
      <p:pic>
        <p:nvPicPr>
          <p:cNvPr id="24578" name="Picture 2" descr="C:\Documents and Settings\Mrs. Jefferson\Local Settings\Temporary Internet Files\Content.IE5\J5ZRT8SC\MC900351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898" y="4935784"/>
            <a:ext cx="1791077" cy="1724685"/>
          </a:xfrm>
          <a:prstGeom prst="rect">
            <a:avLst/>
          </a:prstGeom>
          <a:noFill/>
        </p:spPr>
      </p:pic>
      <p:pic>
        <p:nvPicPr>
          <p:cNvPr id="24579" name="Picture 3" descr="C:\Documents and Settings\Mrs. Jefferson\Local Settings\Temporary Internet Files\Content.IE5\NZGCH9IN\MC9002174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898" y="0"/>
            <a:ext cx="1765706" cy="1695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everything that you ate and drank yesterday.</a:t>
            </a:r>
          </a:p>
          <a:p>
            <a:pPr lvl="1"/>
            <a:r>
              <a:rPr lang="en-US" dirty="0" smtClean="0"/>
              <a:t>For each food you ate, list the nutrients that would be in it.</a:t>
            </a:r>
            <a:endParaRPr lang="en-US" dirty="0"/>
          </a:p>
        </p:txBody>
      </p:sp>
      <p:pic>
        <p:nvPicPr>
          <p:cNvPr id="25602" name="Picture 2" descr="C:\Documents and Settings\Mrs. Jefferson\Local Settings\Temporary Internet Files\Content.IE5\J5ZRT8SC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777" y="313182"/>
            <a:ext cx="2713022" cy="1351984"/>
          </a:xfrm>
          <a:prstGeom prst="rect">
            <a:avLst/>
          </a:prstGeom>
          <a:noFill/>
        </p:spPr>
      </p:pic>
      <p:pic>
        <p:nvPicPr>
          <p:cNvPr id="25603" name="Picture 3" descr="C:\Documents and Settings\Mrs. Jefferson\Local Settings\Temporary Internet Files\Content.IE5\2L18M6PY\MC9000571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9887" y="3362198"/>
            <a:ext cx="3060793" cy="349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nutrition?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166"/>
            <a:ext cx="4281055" cy="44609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study of how your body uses the food you eat.</a:t>
            </a:r>
            <a:endParaRPr lang="en-US" sz="4000" dirty="0"/>
          </a:p>
        </p:txBody>
      </p:sp>
      <p:pic>
        <p:nvPicPr>
          <p:cNvPr id="2050" name="Picture 2" descr="C:\Documents and Settings\Mrs. Jefferson\Local Settings\Temporary Internet Files\Content.IE5\2L18M6PY\MC9001560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55" y="1665166"/>
            <a:ext cx="4099855" cy="4683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nutrient?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nutrient is a chemical substance in the body that helps maintain the body.</a:t>
            </a:r>
            <a:endParaRPr lang="en-US" dirty="0"/>
          </a:p>
        </p:txBody>
      </p:sp>
      <p:pic>
        <p:nvPicPr>
          <p:cNvPr id="15364" name="Picture 4" descr="C:\Documents and Settings\Mrs. Jefferson\Local Settings\Temporary Internet Files\Content.IE5\J5ZRT8SC\MC9004387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983" y="2784763"/>
            <a:ext cx="7827816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Classes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body needs over 50 different nutrients which can be divided into 6 classes: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16389" name="Picture 5" descr="C:\Documents and Settings\Mrs. Jefferson\Local Settings\Temporary Internet Files\Content.IE5\J5ZRT8SC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722" y="2594073"/>
            <a:ext cx="4279392" cy="401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Provides body main source of energy</a:t>
            </a:r>
          </a:p>
          <a:p>
            <a:pPr lvl="1"/>
            <a:r>
              <a:rPr lang="en-US" dirty="0" smtClean="0"/>
              <a:t>Provide bulk</a:t>
            </a:r>
          </a:p>
          <a:p>
            <a:pPr lvl="1"/>
            <a:r>
              <a:rPr lang="en-US" dirty="0" smtClean="0"/>
              <a:t>Helps the body digest fats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Simple –Sugars</a:t>
            </a:r>
          </a:p>
          <a:p>
            <a:pPr lvl="1"/>
            <a:r>
              <a:rPr lang="en-US" dirty="0" smtClean="0"/>
              <a:t>Complex	</a:t>
            </a:r>
          </a:p>
          <a:p>
            <a:pPr lvl="2"/>
            <a:r>
              <a:rPr lang="en-US" dirty="0" smtClean="0"/>
              <a:t>Starches and Fiber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Sugars—honey, jam</a:t>
            </a:r>
          </a:p>
          <a:p>
            <a:pPr lvl="1"/>
            <a:r>
              <a:rPr lang="en-US" dirty="0" smtClean="0"/>
              <a:t>Fiber sources—fruits, vegetables, whole grains</a:t>
            </a:r>
          </a:p>
          <a:p>
            <a:pPr lvl="1"/>
            <a:r>
              <a:rPr lang="en-US" dirty="0" smtClean="0"/>
              <a:t>Starch sources—breads, cereals, pasta</a:t>
            </a:r>
          </a:p>
          <a:p>
            <a:endParaRPr lang="en-US" dirty="0" smtClean="0"/>
          </a:p>
        </p:txBody>
      </p:sp>
      <p:pic>
        <p:nvPicPr>
          <p:cNvPr id="17411" name="Picture 3" descr="C:\Documents and Settings\Mrs. Jefferson\Local Settings\Temporary Internet Files\Content.IE5\J5ZRT8SC\MC90044177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27" y="4786746"/>
            <a:ext cx="2071254" cy="2071254"/>
          </a:xfrm>
          <a:prstGeom prst="rect">
            <a:avLst/>
          </a:prstGeom>
          <a:noFill/>
        </p:spPr>
      </p:pic>
      <p:pic>
        <p:nvPicPr>
          <p:cNvPr id="17412" name="Picture 4" descr="C:\Documents and Settings\Mrs. Jefferson\Local Settings\Temporary Internet Files\Content.IE5\J5ZRT8SC\MC9003488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908" y="4786746"/>
            <a:ext cx="1839773" cy="1818742"/>
          </a:xfrm>
          <a:prstGeom prst="rect">
            <a:avLst/>
          </a:prstGeom>
          <a:noFill/>
        </p:spPr>
      </p:pic>
      <p:pic>
        <p:nvPicPr>
          <p:cNvPr id="17414" name="Picture 6" descr="C:\Documents and Settings\Mrs. Jefferson\Local Settings\Temporary Internet Files\Content.IE5\NZGCH9IN\MC9002643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693" y="4786746"/>
            <a:ext cx="1383107" cy="197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Provides energy</a:t>
            </a:r>
          </a:p>
          <a:p>
            <a:pPr lvl="1"/>
            <a:r>
              <a:rPr lang="en-US" dirty="0" smtClean="0"/>
              <a:t>Carries fat-soluble vitamins</a:t>
            </a:r>
          </a:p>
          <a:p>
            <a:pPr lvl="1"/>
            <a:r>
              <a:rPr lang="en-US" dirty="0" smtClean="0"/>
              <a:t>Protects vital organs and provides insulation</a:t>
            </a:r>
          </a:p>
          <a:p>
            <a:pPr lvl="1"/>
            <a:r>
              <a:rPr lang="en-US" dirty="0" smtClean="0"/>
              <a:t>Provides essential fatty acids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Fatty Acids</a:t>
            </a:r>
          </a:p>
          <a:p>
            <a:pPr lvl="1"/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Fatty Acids</a:t>
            </a:r>
          </a:p>
          <a:p>
            <a:pPr lvl="2"/>
            <a:r>
              <a:rPr lang="en-US" dirty="0" smtClean="0"/>
              <a:t>Saturated –raises LDL</a:t>
            </a:r>
          </a:p>
          <a:p>
            <a:pPr lvl="2"/>
            <a:r>
              <a:rPr lang="en-US" dirty="0" smtClean="0"/>
              <a:t>Polyunsaturated-decreases LDL</a:t>
            </a:r>
          </a:p>
          <a:p>
            <a:pPr lvl="2"/>
            <a:r>
              <a:rPr lang="en-US" dirty="0" smtClean="0"/>
              <a:t>Monounsaturated-decreases LDL and increases HDL</a:t>
            </a:r>
          </a:p>
          <a:p>
            <a:pPr lvl="1"/>
            <a:r>
              <a:rPr lang="en-US" dirty="0" smtClean="0"/>
              <a:t>Cholesterol</a:t>
            </a:r>
          </a:p>
          <a:p>
            <a:pPr lvl="2"/>
            <a:r>
              <a:rPr lang="en-US" dirty="0" smtClean="0"/>
              <a:t>LDL-”bad cholesterol”</a:t>
            </a:r>
          </a:p>
          <a:p>
            <a:pPr lvl="2"/>
            <a:r>
              <a:rPr lang="en-US" dirty="0" smtClean="0"/>
              <a:t>HDL-”good cholesterol”</a:t>
            </a:r>
          </a:p>
        </p:txBody>
      </p:sp>
      <p:pic>
        <p:nvPicPr>
          <p:cNvPr id="18435" name="Picture 3" descr="C:\Documents and Settings\Mrs. Jefferson\Local Settings\Temporary Internet Files\Content.IE5\2L18M6PY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52" y="4019949"/>
            <a:ext cx="2168647" cy="251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Documents and Settings\Mrs. Jefferson\Local Settings\Temporary Internet Files\Content.IE5\NUZQ1Q0G\MC9000860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551" y="1739914"/>
            <a:ext cx="3984485" cy="3665314"/>
          </a:xfrm>
          <a:prstGeom prst="rect">
            <a:avLst/>
          </a:prstGeom>
          <a:noFill/>
        </p:spPr>
      </p:pic>
      <p:pic>
        <p:nvPicPr>
          <p:cNvPr id="19461" name="Picture 5" descr="C:\Documents and Settings\Mrs. Jefferson\Local Settings\Temporary Internet Files\Content.IE5\2L18M6PY\MC9002643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15" y="3811244"/>
            <a:ext cx="1954830" cy="18233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</a:p>
          <a:p>
            <a:r>
              <a:rPr lang="en-US" dirty="0" smtClean="0"/>
              <a:t>Butter</a:t>
            </a:r>
          </a:p>
          <a:p>
            <a:r>
              <a:rPr lang="en-US" dirty="0" smtClean="0"/>
              <a:t>Nuts</a:t>
            </a:r>
          </a:p>
          <a:p>
            <a:r>
              <a:rPr lang="en-US" dirty="0" smtClean="0"/>
              <a:t>Meats</a:t>
            </a:r>
          </a:p>
          <a:p>
            <a:r>
              <a:rPr lang="en-US" dirty="0" smtClean="0"/>
              <a:t>Dressings</a:t>
            </a:r>
          </a:p>
          <a:p>
            <a:r>
              <a:rPr lang="en-US" dirty="0" smtClean="0"/>
              <a:t>Chocolate</a:t>
            </a:r>
            <a:endParaRPr lang="en-US" dirty="0"/>
          </a:p>
        </p:txBody>
      </p:sp>
      <p:pic>
        <p:nvPicPr>
          <p:cNvPr id="19458" name="Picture 2" descr="C:\Documents and Settings\Mrs. Jefferson\Local Settings\Temporary Internet Files\Content.IE5\NZGCH9IN\MC9000237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636" y="4722919"/>
            <a:ext cx="1911928" cy="1733010"/>
          </a:xfrm>
          <a:prstGeom prst="rect">
            <a:avLst/>
          </a:prstGeom>
          <a:noFill/>
        </p:spPr>
      </p:pic>
      <p:pic>
        <p:nvPicPr>
          <p:cNvPr id="19459" name="Picture 3" descr="C:\Documents and Settings\Mrs. Jefferson\Local Settings\Temporary Internet Files\Content.IE5\J5ZRT8SC\MC9000012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9362" y="4381069"/>
            <a:ext cx="2502366" cy="2476931"/>
          </a:xfrm>
          <a:prstGeom prst="rect">
            <a:avLst/>
          </a:prstGeom>
          <a:noFill/>
        </p:spPr>
      </p:pic>
      <p:pic>
        <p:nvPicPr>
          <p:cNvPr id="19460" name="Picture 4" descr="C:\Documents and Settings\Mrs. Jefferson\Local Settings\Temporary Internet Files\Content.IE5\NUZQ1Q0G\MC9004361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3525" y="4530468"/>
            <a:ext cx="1980475" cy="192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Build and repair tissues</a:t>
            </a:r>
          </a:p>
          <a:p>
            <a:pPr lvl="1"/>
            <a:r>
              <a:rPr lang="en-US" dirty="0" smtClean="0"/>
              <a:t>Help body make important substances</a:t>
            </a:r>
          </a:p>
          <a:p>
            <a:pPr lvl="1"/>
            <a:r>
              <a:rPr lang="en-US" dirty="0" smtClean="0"/>
              <a:t>Regulate body processes</a:t>
            </a:r>
          </a:p>
          <a:p>
            <a:pPr lvl="1"/>
            <a:r>
              <a:rPr lang="en-US" dirty="0" smtClean="0"/>
              <a:t>Supply energy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Complete:  contains adequate amounts of all essential amino acids</a:t>
            </a:r>
          </a:p>
          <a:p>
            <a:pPr lvl="1"/>
            <a:r>
              <a:rPr lang="en-US" dirty="0" smtClean="0"/>
              <a:t>Incomplete:  Lacks some amino acids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Meat-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Milk-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Eggs-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Fish-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Nuts-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Incomplete</a:t>
            </a:r>
          </a:p>
          <a:p>
            <a:pPr lvl="1"/>
            <a:r>
              <a:rPr lang="en-US" dirty="0" smtClean="0"/>
              <a:t>Legumes-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Incomplete</a:t>
            </a:r>
          </a:p>
          <a:p>
            <a:pPr lvl="1"/>
            <a:endParaRPr lang="en-US" dirty="0"/>
          </a:p>
        </p:txBody>
      </p:sp>
      <p:pic>
        <p:nvPicPr>
          <p:cNvPr id="20484" name="Picture 4" descr="C:\Documents and Settings\Mrs. Jefferson\Local Settings\Temporary Internet Files\Content.IE5\2L18M6PY\MC900232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458" y="5441872"/>
            <a:ext cx="2243750" cy="1368582"/>
          </a:xfrm>
          <a:prstGeom prst="rect">
            <a:avLst/>
          </a:prstGeom>
          <a:noFill/>
        </p:spPr>
      </p:pic>
      <p:pic>
        <p:nvPicPr>
          <p:cNvPr id="20482" name="Picture 2" descr="C:\Documents and Settings\Mrs. Jefferson\Local Settings\Temporary Internet Files\Content.IE5\NUZQ1Q0G\MC9002153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33" y="4705636"/>
            <a:ext cx="1566787" cy="1127127"/>
          </a:xfrm>
          <a:prstGeom prst="rect">
            <a:avLst/>
          </a:prstGeom>
          <a:noFill/>
        </p:spPr>
      </p:pic>
      <p:pic>
        <p:nvPicPr>
          <p:cNvPr id="20485" name="Picture 5" descr="C:\Documents and Settings\Mrs. Jefferson\Local Settings\Temporary Internet Files\Content.IE5\J5ZRT8SC\MC9002272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390" y="4458146"/>
            <a:ext cx="2518685" cy="2352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Can be divided into two main categories</a:t>
            </a:r>
          </a:p>
          <a:p>
            <a:r>
              <a:rPr lang="en-US" b="1" i="1" dirty="0" smtClean="0"/>
              <a:t>Fat-soluble vitamins</a:t>
            </a:r>
          </a:p>
          <a:p>
            <a:pPr lvl="1"/>
            <a:r>
              <a:rPr lang="en-US" dirty="0" smtClean="0"/>
              <a:t>dissolve in fats</a:t>
            </a:r>
          </a:p>
          <a:p>
            <a:pPr lvl="1"/>
            <a:r>
              <a:rPr lang="en-US" dirty="0" smtClean="0"/>
              <a:t>can be stored in fatty tissues of the body</a:t>
            </a:r>
          </a:p>
          <a:p>
            <a:r>
              <a:rPr lang="en-US" b="1" i="1" dirty="0" smtClean="0"/>
              <a:t>Water-soluble vitamins</a:t>
            </a:r>
          </a:p>
          <a:p>
            <a:pPr lvl="1"/>
            <a:r>
              <a:rPr lang="en-US" dirty="0" smtClean="0"/>
              <a:t>dissolve in water</a:t>
            </a:r>
          </a:p>
          <a:p>
            <a:pPr lvl="1"/>
            <a:r>
              <a:rPr lang="en-US" dirty="0" smtClean="0"/>
              <a:t>are not stored in the body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1506" name="Picture 2" descr="C:\Documents and Settings\Mrs. Jefferson\Local Settings\Temporary Internet Files\Content.IE5\J5ZRT8SC\MC9002868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82" y="3999783"/>
            <a:ext cx="3103417" cy="264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03000699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A5F327-9E9E-4B1C-9233-AE6A60ACDE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A86528-A2C4-43C3-A4F5-06444AC72257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389181C2-37C3-4FA0-9387-8B2FDDD95D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TP030006998</Template>
  <TotalTime>3732</TotalTime>
  <Words>471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Accord Light SF</vt:lpstr>
      <vt:lpstr>Arial</vt:lpstr>
      <vt:lpstr>Calibri</vt:lpstr>
      <vt:lpstr>TP030006998</vt:lpstr>
      <vt:lpstr>Nutrients Have Classes Too!</vt:lpstr>
      <vt:lpstr>What is nutrition?</vt:lpstr>
      <vt:lpstr>What is a nutrient?</vt:lpstr>
      <vt:lpstr>The Six Classes of Nutrients</vt:lpstr>
      <vt:lpstr>Carbohydrates</vt:lpstr>
      <vt:lpstr>Fats</vt:lpstr>
      <vt:lpstr>Sources of Fats</vt:lpstr>
      <vt:lpstr>Proteins</vt:lpstr>
      <vt:lpstr>Vitamins</vt:lpstr>
      <vt:lpstr>Fat-Soluble Vitamins</vt:lpstr>
      <vt:lpstr>Water-Soluble Vitamins</vt:lpstr>
      <vt:lpstr>Minerals</vt:lpstr>
      <vt:lpstr>Macrominerals</vt:lpstr>
      <vt:lpstr>Trace Minerals</vt:lpstr>
      <vt:lpstr>Water</vt:lpstr>
      <vt:lpstr>Nutrient Deficiencies Not getting enough nutrients can lead to deficiency diseases.</vt:lpstr>
      <vt:lpstr>Excess Nutrients</vt:lpstr>
      <vt:lpstr>Activity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 Have Class Too!</dc:title>
  <dc:subject/>
  <dc:creator>tjefferson</dc:creator>
  <cp:keywords/>
  <dc:description/>
  <cp:lastModifiedBy>Susan Stiker</cp:lastModifiedBy>
  <cp:revision>4</cp:revision>
  <dcterms:created xsi:type="dcterms:W3CDTF">2015-01-12T17:30:08Z</dcterms:created>
  <dcterms:modified xsi:type="dcterms:W3CDTF">2016-10-03T21:47:07Z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TC300069989990</vt:lpwstr>
  </property>
</Properties>
</file>