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embeddedFontLst>
    <p:embeddedFont>
      <p:font typeface="Questrial" panose="020B0604020202020204" charset="0"/>
      <p:regular r:id="rId17"/>
    </p:embeddedFont>
    <p:embeddedFont>
      <p:font typeface="Covered By Your Grace" panose="020B0604020202020204" charset="0"/>
      <p:regular r:id="rId18"/>
    </p:embeddedFont>
    <p:embeddedFont>
      <p:font typeface="Corben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Black" panose="020B0A0402010202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EEF2F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ts val="17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 rot="5400000">
            <a:off x="2426494" y="-213518"/>
            <a:ext cx="4525963" cy="81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hape 126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Shape 127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199" y="1447800"/>
            <a:ext cx="8242419" cy="727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95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287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24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6256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34620" algn="l" rtl="0">
              <a:spcBef>
                <a:spcPts val="320"/>
              </a:spcBef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29539" algn="l" rtl="0">
              <a:spcBef>
                <a:spcPts val="320"/>
              </a:spcBef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37160" algn="l" rtl="0">
              <a:spcBef>
                <a:spcPts val="320"/>
              </a:spcBef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32079" algn="l" rtl="0">
              <a:spcBef>
                <a:spcPts val="320"/>
              </a:spcBef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95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287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24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6256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34620" algn="l" rtl="0">
              <a:spcBef>
                <a:spcPts val="320"/>
              </a:spcBef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29539" algn="l" rtl="0">
              <a:spcBef>
                <a:spcPts val="320"/>
              </a:spcBef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37160" algn="l" rtl="0">
              <a:spcBef>
                <a:spcPts val="320"/>
              </a:spcBef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32079" algn="l" rtl="0">
              <a:spcBef>
                <a:spcPts val="320"/>
              </a:spcBef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aris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hape 134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199" y="1447800"/>
            <a:ext cx="8242419" cy="727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95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287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24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6256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34620" algn="l" rtl="0">
              <a:spcBef>
                <a:spcPts val="320"/>
              </a:spcBef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29539" algn="l" rtl="0">
              <a:spcBef>
                <a:spcPts val="320"/>
              </a:spcBef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37160" algn="l" rtl="0">
              <a:spcBef>
                <a:spcPts val="320"/>
              </a:spcBef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32079" algn="l" rtl="0">
              <a:spcBef>
                <a:spcPts val="320"/>
              </a:spcBef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95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287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24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6256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34620" algn="l" rtl="0">
              <a:spcBef>
                <a:spcPts val="320"/>
              </a:spcBef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29539" algn="l" rtl="0">
              <a:spcBef>
                <a:spcPts val="320"/>
              </a:spcBef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37160" algn="l" rtl="0">
              <a:spcBef>
                <a:spcPts val="320"/>
              </a:spcBef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32079" algn="l" rtl="0">
              <a:spcBef>
                <a:spcPts val="320"/>
              </a:spcBef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000" b="1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1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Shape 142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8229600" cy="7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588" marR="0" lvl="0" indent="-15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hape 43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8229600" cy="7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588" marR="0" lvl="0" indent="-15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EEF2F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6365875"/>
            <a:ext cx="1295400" cy="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471050" y="229775"/>
            <a:ext cx="5486400" cy="290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Noto Sans Symbols"/>
              <a:buNone/>
            </a:pPr>
            <a:endParaRPr sz="4800" b="0" i="0" u="none" strike="noStrike" cap="none">
              <a:solidFill>
                <a:srgbClr val="D0AF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rgbClr val="FF6600"/>
              </a:buClr>
              <a:buFont typeface="Noto Sans Symbols"/>
              <a:buNone/>
            </a:pPr>
            <a:r>
              <a:rPr lang="en-US" sz="7200" i="0" u="none" strike="noStrike" cap="none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Sandwiches</a:t>
            </a: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rgbClr val="FF6600"/>
              </a:buClr>
              <a:buFont typeface="Noto Sans Symbols"/>
              <a:buNone/>
            </a:pPr>
            <a:r>
              <a:rPr lang="en-US" sz="44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Section </a:t>
            </a:r>
            <a:r>
              <a:rPr lang="en-US" sz="4400" i="0" u="none" strike="noStrike" cap="none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1.3</a:t>
            </a:r>
          </a:p>
        </p:txBody>
      </p:sp>
      <p:pic>
        <p:nvPicPr>
          <p:cNvPr id="153" name="Shape 153" descr="images (57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234675">
            <a:off x="5625169" y="1702653"/>
            <a:ext cx="3219521" cy="228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2667000" y="6248400"/>
            <a:ext cx="44958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1: Breakfast Foods &amp; Sandwiches</a:t>
            </a:r>
          </a:p>
        </p:txBody>
      </p:sp>
      <p:pic>
        <p:nvPicPr>
          <p:cNvPr id="155" name="Shape 155" descr="cuba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050" y="3443825"/>
            <a:ext cx="2466900" cy="18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wrap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05200" y="3505200"/>
            <a:ext cx="2105025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4267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Primary Sandwich Components: Spread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19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3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spread</a:t>
            </a: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serves three main purposes: </a:t>
            </a:r>
          </a:p>
          <a:p>
            <a:pPr marL="777875" marR="0" lvl="1" indent="-46037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Quest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 prevent the bread from soaking up the filling</a:t>
            </a:r>
          </a:p>
          <a:p>
            <a:pPr marL="777875" marR="0" lvl="1" indent="-46037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Quest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 add flavor</a:t>
            </a:r>
          </a:p>
          <a:p>
            <a:pPr marL="777875" marR="0" lvl="1" indent="-46037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Quest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 add moisture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Noto Sans Symbols"/>
              <a:buNone/>
            </a:pPr>
            <a:endParaRPr sz="185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Noto Sans Symbols"/>
              <a:buNone/>
            </a:pPr>
            <a:endParaRPr sz="185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715" marR="0" lvl="1" indent="-323215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Butter 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mayonnaise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640715" marR="0" lvl="1" indent="-323215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are the most common spreads.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90"/>
              <a:buFont typeface="Noto Sans Symbols"/>
              <a:buNone/>
            </a:pPr>
            <a:endParaRPr sz="215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Primary Sandwich Components: Filling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19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purpose of the </a:t>
            </a:r>
            <a:r>
              <a:rPr lang="en-US" sz="3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filling</a:t>
            </a: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is to provide the primary flavor to the sandwich. 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Fillings can vary from </a:t>
            </a:r>
            <a:r>
              <a:rPr lang="en-US" sz="3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sliced or grilled meat </a:t>
            </a: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and </a:t>
            </a:r>
            <a:r>
              <a:rPr lang="en-US" sz="3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cheeses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to </a:t>
            </a:r>
            <a:r>
              <a:rPr lang="en-US" sz="3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salad mixtures such as egg or tuna</a:t>
            </a: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90"/>
              <a:buFont typeface="Noto Sans Symbols"/>
              <a:buNone/>
            </a:pPr>
            <a:endParaRPr sz="215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Additional Sandwich Component: Accompaniments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19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9052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Sandwiches are often served with </a:t>
            </a: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accompaniments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such as:</a:t>
            </a:r>
          </a:p>
          <a:p>
            <a:pPr marL="640715" marR="0" lvl="1" indent="-39338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Ketchup</a:t>
            </a:r>
          </a:p>
          <a:p>
            <a:pPr marL="640715" marR="0" lvl="1" indent="-39338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Mustard</a:t>
            </a:r>
          </a:p>
          <a:p>
            <a:pPr marL="640715" marR="0" lvl="1" indent="-39338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Horseradish sauce</a:t>
            </a:r>
          </a:p>
          <a:p>
            <a:pPr marL="640715" marR="0" lvl="1" indent="-39338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Lettuce</a:t>
            </a:r>
          </a:p>
          <a:p>
            <a:pPr marL="640715" marR="0" lvl="1" indent="-39338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Onion</a:t>
            </a:r>
          </a:p>
          <a:p>
            <a:pPr marL="640715" marR="0" lvl="1" indent="-39338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Tomato</a:t>
            </a:r>
          </a:p>
          <a:p>
            <a:pPr marL="640715" marR="0" lvl="1" indent="-39338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Sweet or dill pickles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90"/>
              <a:buFont typeface="Noto Sans Symbols"/>
              <a:buNone/>
            </a:pPr>
            <a:endParaRPr sz="215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1.3</a:t>
            </a:r>
          </a:p>
        </p:txBody>
      </p:sp>
      <p:pic>
        <p:nvPicPr>
          <p:cNvPr id="259" name="Shape 259" descr="C:\Users\Schwartz Family\Documents\GSPS\EL_NRA\Shutterstock Downloads_Year 2\shutterstock_4282157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4050" y="38100"/>
            <a:ext cx="2105025" cy="1398588"/>
          </a:xfrm>
          <a:prstGeom prst="rect">
            <a:avLst/>
          </a:prstGeom>
          <a:noFill/>
          <a:ln w="38100" cap="sq" cmpd="sng">
            <a:solidFill>
              <a:srgbClr val="0000FF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Assignment: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19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0" y="1516075"/>
            <a:ext cx="8915400" cy="479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48"/>
              <a:buFont typeface="Noto Sans Symbols"/>
              <a:buChar char="◻"/>
            </a:pPr>
            <a:r>
              <a:rPr lang="en-US" sz="2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person will pick randomly from the chef hat 1-2 sandwiches.  Once picked, you will </a:t>
            </a:r>
            <a:r>
              <a:rPr lang="en-US" sz="22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adopt the name of that certain sandwich to research its description.  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48"/>
              <a:buFont typeface="Noto Sans Symbols"/>
              <a:buNone/>
            </a:pPr>
            <a:endParaRPr sz="2247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1"/>
              <a:buFont typeface="Noto Sans Symbols"/>
              <a:buChar char="◻"/>
            </a:pPr>
            <a:r>
              <a:rPr lang="en-US" sz="240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ChatterPix, you will bring your sandwich to life for the rest of the class.  </a:t>
            </a:r>
          </a:p>
          <a:p>
            <a:pPr marL="320040" marR="0" lvl="0" indent="-320040" algn="ctr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402" b="0" i="0" u="none" strike="noStrike" cap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 “Hello! My name is (</a:t>
            </a:r>
            <a:r>
              <a:rPr lang="en-US" sz="2402" b="0" i="0" u="sng" strike="noStrike" cap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name of sandwich</a:t>
            </a:r>
            <a:r>
              <a:rPr lang="en-US" sz="2402" b="0" i="0" u="none" strike="noStrike" cap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) </a:t>
            </a:r>
          </a:p>
          <a:p>
            <a:pPr marL="320040" marR="0" lvl="0" indent="-320040" algn="ctr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402" b="0" i="0" u="none" strike="noStrike" cap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and I am a (</a:t>
            </a:r>
            <a:r>
              <a:rPr lang="en-US" sz="2402" b="0" i="0" u="sng" strike="noStrike" cap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description</a:t>
            </a:r>
            <a:r>
              <a:rPr lang="en-US" sz="2402" b="0" i="0" u="none" strike="noStrike" cap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).”</a:t>
            </a:r>
          </a:p>
          <a:p>
            <a:pPr marL="320040" marR="0" lvl="0" indent="-320040" algn="ctr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1550" b="0" i="0" u="none" strike="noStrike" cap="none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320040" marR="0" lvl="0" indent="-320040" algn="ctr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1550" b="0" i="0" u="none" strike="noStrike" cap="none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1550" b="0" i="0" u="none" strike="noStrike" cap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During PLT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48"/>
              <a:buFont typeface="Noto Sans Symbols"/>
              <a:buChar char="◻"/>
            </a:pPr>
            <a:r>
              <a:rPr lang="en-US" sz="22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pg. 59-65.  </a:t>
            </a:r>
            <a:r>
              <a:rPr lang="en-US" sz="2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prepared to answer questions in class regarding </a:t>
            </a:r>
            <a:r>
              <a:rPr lang="en-US" sz="22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sandwich stations</a:t>
            </a:r>
            <a:r>
              <a:rPr lang="en-US" sz="22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247" b="0" i="0" u="none" strike="noStrike" cap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   </a:t>
            </a:r>
          </a:p>
        </p:txBody>
      </p:sp>
      <p:pic>
        <p:nvPicPr>
          <p:cNvPr id="267" name="Shape 267" descr="C:\Users\lamoehr\AppData\Local\Microsoft\Windows\Temporary Internet Files\Content.IE5\F7W0IQDI\MC90038993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4600" y="0"/>
            <a:ext cx="1549400" cy="144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 descr="C:\Users\lamoehr\Downloads\images (5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949900"/>
            <a:ext cx="1600200" cy="8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Basic Kinds of Sandwiches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19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◻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making sandwiches, consider:</a:t>
            </a:r>
          </a:p>
          <a:p>
            <a:pPr marL="639763" marR="0" lvl="1" indent="-2841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combinations of flavors and textures created by different breads</a:t>
            </a:r>
          </a:p>
          <a:p>
            <a:pPr marL="639763" marR="0" lvl="1" indent="-2841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Condiments</a:t>
            </a:r>
          </a:p>
          <a:p>
            <a:pPr marL="639763" marR="0" lvl="1" indent="-2841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Meat and vegetable additions.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table, come up with as many different kinds of sandwiches within the next 90 seconds.  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 your list into 2 categories</a:t>
            </a:r>
          </a:p>
          <a:p>
            <a:pPr marL="639763" marR="0" lvl="1" indent="-2841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1.3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295400" y="6453188"/>
            <a:ext cx="6019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Chapter 1</a:t>
            </a:r>
            <a:r>
              <a:rPr lang="en-US" sz="12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| Breakfast Food and Sandwiches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25400"/>
            <a:ext cx="2044700" cy="1422400"/>
          </a:xfrm>
          <a:prstGeom prst="rect">
            <a:avLst/>
          </a:prstGeom>
          <a:noFill/>
          <a:ln w="38100" cap="sq" cmpd="sng">
            <a:solidFill>
              <a:srgbClr val="0000FF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TWO Categories of Sandwiches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376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20"/>
              <a:buFont typeface="Covered By Your Grace"/>
              <a:buChar char="◻"/>
            </a:pPr>
            <a:r>
              <a:rPr lang="en-US" sz="7200">
                <a:latin typeface="Covered By Your Grace"/>
                <a:ea typeface="Covered By Your Grace"/>
                <a:cs typeface="Covered By Your Grace"/>
                <a:sym typeface="Covered By Your Grace"/>
              </a:rPr>
              <a:t> </a:t>
            </a:r>
            <a:r>
              <a:rPr lang="en-US" sz="9600" b="0" i="0" u="none" strike="noStrike" cap="none">
                <a:solidFill>
                  <a:schemeClr val="dk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HOT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760"/>
              <a:buFont typeface="Covered By Your Grace"/>
              <a:buChar char="◻"/>
            </a:pPr>
            <a:r>
              <a:rPr lang="en-US" sz="9600" b="0" i="0" u="none" strike="noStrike" cap="none">
                <a:solidFill>
                  <a:schemeClr val="dk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COLD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190" b="1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Shape 175" descr="http://mobile-cuisine.com/wp-content/uploads/2012/08/sandwich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4025" y="1828800"/>
            <a:ext cx="4056000" cy="33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HOT SANDWICHES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19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35050" y="1600200"/>
            <a:ext cx="86310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7" marR="0" lvl="0" indent="-387667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simple hot sandwich consists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hot fillings between two slices of bread or two halves of a roll. </a:t>
            </a:r>
          </a:p>
          <a:p>
            <a:pPr marL="914400" marR="0" lvl="2" indent="-27146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served open-faced on one slice of bread, rolled up in a piece of bread, or even on a flat crust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Grilled cheese, grilled ham and cheese, and tuna melt are popular varieties of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grilled sandwiches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550"/>
              </a:spcBef>
              <a:spcAft>
                <a:spcPts val="0"/>
              </a:spcAft>
              <a:buNone/>
            </a:pPr>
            <a:endParaRPr sz="2400"/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HOT SANDWICHES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19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35050" y="1600200"/>
            <a:ext cx="86310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39762" marR="0" lvl="1" indent="-2841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9762" marR="0" lvl="1" indent="-35655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panini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sandwiches by grilling sandwiches on a panini press.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9762" marR="0" lvl="1" indent="-2841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735"/>
              <a:buFont typeface="Noto Sans Symbols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9762" marR="0" lvl="1" indent="-35655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deep-fried sandwiches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dipping the sandwich in beaten egg and then deep-frying it.</a:t>
            </a:r>
          </a:p>
          <a:p>
            <a:pPr marL="639762" marR="0" lvl="1" indent="-2841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735"/>
              <a:buFont typeface="Noto Sans Symbols"/>
              <a:buNone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050">
                <a:latin typeface="Arial"/>
                <a:ea typeface="Arial"/>
                <a:cs typeface="Arial"/>
                <a:sym typeface="Arial"/>
              </a:rPr>
            </a:br>
            <a:endParaRPr lang="en-US" sz="1050">
              <a:latin typeface="Arial"/>
              <a:ea typeface="Arial"/>
              <a:cs typeface="Arial"/>
              <a:sym typeface="Arial"/>
            </a:endParaRPr>
          </a:p>
          <a:p>
            <a:pPr marL="639762" marR="0" lvl="1" indent="-35655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⬜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Pizza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while not a typical sandwich, is a hot, open-faced Italian pie with a crisp, yeast-dough bottom. </a:t>
            </a:r>
          </a:p>
          <a:p>
            <a:pPr marL="319087" marR="0" lvl="0" indent="-319087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5617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4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COLD Sandwiches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19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525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simple cold sandwich consists of two slices of bread or two halves of a roll, a spread, and a filling:</a:t>
            </a:r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166"/>
              <a:buFont typeface="Noto Sans Symbols"/>
              <a:buChar char="⬜"/>
            </a:pP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6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submarine sandwich</a:t>
            </a: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cold sandwich usually served on </a:t>
            </a:r>
            <a:r>
              <a:rPr lang="en-US" sz="16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long, sliced roll</a:t>
            </a: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several types of cheese, meat, lettuce, tomato, onion, and various other toppings. </a:t>
            </a:r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166"/>
              <a:buFont typeface="Noto Sans Symbols"/>
              <a:buNone/>
            </a:pPr>
            <a:endParaRPr sz="166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166"/>
              <a:buFont typeface="Noto Sans Symbols"/>
              <a:buChar char="⬜"/>
            </a:pP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6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 sandwich</a:t>
            </a: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made on any type of </a:t>
            </a:r>
            <a:r>
              <a:rPr lang="en-US" sz="16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flat bread </a:t>
            </a: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spread with a hot or cold sandwich filling. It is then </a:t>
            </a:r>
            <a:r>
              <a:rPr lang="en-US" sz="16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rolled up.</a:t>
            </a:r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166"/>
              <a:buFont typeface="Noto Sans Symbols"/>
              <a:buNone/>
            </a:pPr>
            <a:endParaRPr sz="166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166"/>
              <a:buFont typeface="Noto Sans Symbols"/>
              <a:buChar char="⬜"/>
            </a:pP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6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multi-decker sandwich</a:t>
            </a: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</a:t>
            </a:r>
            <a:r>
              <a:rPr lang="en-US" sz="16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two slices of bread </a:t>
            </a: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several ingredients in the filling.</a:t>
            </a:r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166"/>
              <a:buFont typeface="Noto Sans Symbols"/>
              <a:buNone/>
            </a:pPr>
            <a:endParaRPr sz="166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166"/>
              <a:buFont typeface="Noto Sans Symbols"/>
              <a:buChar char="⬜"/>
            </a:pP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6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club sandwich</a:t>
            </a: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three slices of </a:t>
            </a:r>
            <a:r>
              <a:rPr lang="en-US" sz="1665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toasted</a:t>
            </a:r>
            <a:r>
              <a:rPr lang="en-US" sz="16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bread </a:t>
            </a:r>
            <a:r>
              <a:rPr lang="en-US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spread with mayonnaise and filled with an assortment of sliced chicken and/or turkey, ham, bacon, cheese, lettuce, and tomato. Serve club sandwiches </a:t>
            </a:r>
            <a:r>
              <a:rPr lang="en-US" sz="166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 into four triangles. 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5167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4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COLD Sandwiches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19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Cold Sandwiches as Appetizers</a:t>
            </a: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 sandwiches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small cold sandwiches usually served on bread or toast, trimmed of crusts, and cut into shapes.</a:t>
            </a: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canapé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version of a open-faced cold sandwich, served as hors d’oeuvres. </a:t>
            </a: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1.3</a:t>
            </a:r>
          </a:p>
        </p:txBody>
      </p:sp>
      <p:pic>
        <p:nvPicPr>
          <p:cNvPr id="208" name="Shape 208" descr="can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4038600"/>
            <a:ext cx="2209800" cy="147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 descr="ca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5486400"/>
            <a:ext cx="2209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 descr="teas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8800" y="5486400"/>
            <a:ext cx="206114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 descr="tea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8800" y="3962400"/>
            <a:ext cx="2057400" cy="1541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Primary Sandwich Components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19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Three Main Parts:</a:t>
            </a:r>
          </a:p>
          <a:p>
            <a:pPr marL="457200" marR="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AutoNum type="arabicPeriod"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Bread</a:t>
            </a:r>
          </a:p>
          <a:p>
            <a:pPr marL="457200" marR="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AutoNum type="arabicPeriod"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Spread</a:t>
            </a:r>
          </a:p>
          <a:p>
            <a:pPr marL="457200" marR="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AutoNum type="arabicPeriod"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Filling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1.3</a:t>
            </a:r>
          </a:p>
        </p:txBody>
      </p:sp>
      <p:pic>
        <p:nvPicPr>
          <p:cNvPr id="221" name="Shape 221" descr="C:\Users\Schwartz Family\Documents\GSPS\EL_NRA\Shutterstock Downloads_Year 2\shutterstock_4282157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4050" y="38100"/>
            <a:ext cx="2105025" cy="1398588"/>
          </a:xfrm>
          <a:prstGeom prst="rect">
            <a:avLst/>
          </a:prstGeom>
          <a:noFill/>
          <a:ln w="38100" cap="sq" cmpd="sng">
            <a:solidFill>
              <a:srgbClr val="0000FF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Primary Sandwich Components: Bread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19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90"/>
              <a:buFont typeface="Noto Sans Symbols"/>
              <a:buChar char="◻"/>
            </a:pPr>
            <a:r>
              <a:rPr lang="en-US" sz="21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Sliced bread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90"/>
              <a:buFont typeface="Noto Sans Symbols"/>
              <a:buChar char="◻"/>
            </a:pPr>
            <a:r>
              <a:rPr lang="en-US" sz="21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Hard rolls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90"/>
              <a:buFont typeface="Noto Sans Symbols"/>
              <a:buChar char="◻"/>
            </a:pPr>
            <a:r>
              <a:rPr lang="en-US" sz="21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Pita bread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90"/>
              <a:buFont typeface="Noto Sans Symbols"/>
              <a:buChar char="◻"/>
            </a:pPr>
            <a:r>
              <a:rPr lang="en-US" sz="21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French bread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90"/>
              <a:buFont typeface="Noto Sans Symbols"/>
              <a:buChar char="◻"/>
            </a:pPr>
            <a:r>
              <a:rPr lang="en-US" sz="21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Tortillas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90"/>
              <a:buFont typeface="Noto Sans Symbols"/>
              <a:buChar char="◻"/>
            </a:pPr>
            <a:r>
              <a:rPr lang="en-US" sz="21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Flatbreads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90"/>
              <a:buFont typeface="Noto Sans Symbols"/>
              <a:buChar char="◻"/>
            </a:pPr>
            <a:r>
              <a:rPr lang="en-US" sz="21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Multigrain bread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90"/>
              <a:buFont typeface="Noto Sans Symbols"/>
              <a:buChar char="◻"/>
            </a:pPr>
            <a:r>
              <a:rPr lang="en-US" sz="21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Cinnamon and/or raisin bread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90"/>
              <a:buFont typeface="Noto Sans Symbols"/>
              <a:buNone/>
            </a:pPr>
            <a:endParaRPr sz="215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1.3</a:t>
            </a:r>
          </a:p>
        </p:txBody>
      </p:sp>
      <p:pic>
        <p:nvPicPr>
          <p:cNvPr id="231" name="Shape 231" descr="sh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752600"/>
            <a:ext cx="32512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On-screen Show (4:3)</PresentationFormat>
  <Paragraphs>119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Questrial</vt:lpstr>
      <vt:lpstr>Covered By Your Grace</vt:lpstr>
      <vt:lpstr>Corben</vt:lpstr>
      <vt:lpstr>Noto Sans Symbols</vt:lpstr>
      <vt:lpstr>Calibri</vt:lpstr>
      <vt:lpstr>Arial Black</vt:lpstr>
      <vt:lpstr>Median</vt:lpstr>
      <vt:lpstr>Median</vt:lpstr>
      <vt:lpstr>PowerPoint Presentation</vt:lpstr>
      <vt:lpstr>Basic Kinds of Sandwiches</vt:lpstr>
      <vt:lpstr>TWO Categories of Sandwiches</vt:lpstr>
      <vt:lpstr>HOT SANDWICHES</vt:lpstr>
      <vt:lpstr>HOT SANDWICHES</vt:lpstr>
      <vt:lpstr>COLD Sandwiches</vt:lpstr>
      <vt:lpstr>COLD Sandwiches</vt:lpstr>
      <vt:lpstr>Primary Sandwich Components</vt:lpstr>
      <vt:lpstr>Primary Sandwich Components: Bread</vt:lpstr>
      <vt:lpstr>Primary Sandwich Components: Spread</vt:lpstr>
      <vt:lpstr>Primary Sandwich Components: Filling</vt:lpstr>
      <vt:lpstr>Additional Sandwich Component: Accompaniments</vt:lpstr>
      <vt:lpstr>Assignment: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Stiker</dc:creator>
  <cp:lastModifiedBy>Susan Stiker</cp:lastModifiedBy>
  <cp:revision>1</cp:revision>
  <dcterms:modified xsi:type="dcterms:W3CDTF">2017-12-14T18:41:01Z</dcterms:modified>
</cp:coreProperties>
</file>