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7010400" cy="9296400"/>
  <p:embeddedFontLst>
    <p:embeddedFont>
      <p:font typeface="Questrial" panose="020B0604020202020204" charset="0"/>
      <p:regular r:id="rId36"/>
    </p:embeddedFont>
    <p:embeddedFont>
      <p:font typeface="Covered By Your Grace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Arial Black" panose="020B0A04020102020204" pitchFamily="3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EEF2F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ts val="17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 rot="5400000">
            <a:off x="2426494" y="-213518"/>
            <a:ext cx="4525963" cy="81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hape 126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Shape 127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199" y="1447800"/>
            <a:ext cx="8242419" cy="727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95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287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24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6256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34620" algn="l" rtl="0">
              <a:spcBef>
                <a:spcPts val="320"/>
              </a:spcBef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29539" algn="l" rtl="0">
              <a:spcBef>
                <a:spcPts val="320"/>
              </a:spcBef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37160" algn="l" rtl="0">
              <a:spcBef>
                <a:spcPts val="320"/>
              </a:spcBef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32079" algn="l" rtl="0">
              <a:spcBef>
                <a:spcPts val="320"/>
              </a:spcBef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95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287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24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6256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34620" algn="l" rtl="0">
              <a:spcBef>
                <a:spcPts val="320"/>
              </a:spcBef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29539" algn="l" rtl="0">
              <a:spcBef>
                <a:spcPts val="320"/>
              </a:spcBef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37160" algn="l" rtl="0">
              <a:spcBef>
                <a:spcPts val="320"/>
              </a:spcBef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32079" algn="l" rtl="0">
              <a:spcBef>
                <a:spcPts val="320"/>
              </a:spcBef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aris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hape 134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199" y="1447800"/>
            <a:ext cx="8242419" cy="727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95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287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24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6256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34620" algn="l" rtl="0">
              <a:spcBef>
                <a:spcPts val="320"/>
              </a:spcBef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29539" algn="l" rtl="0">
              <a:spcBef>
                <a:spcPts val="320"/>
              </a:spcBef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37160" algn="l" rtl="0">
              <a:spcBef>
                <a:spcPts val="320"/>
              </a:spcBef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32079" algn="l" rtl="0">
              <a:spcBef>
                <a:spcPts val="320"/>
              </a:spcBef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95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287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24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6256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34620" algn="l" rtl="0">
              <a:spcBef>
                <a:spcPts val="320"/>
              </a:spcBef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29539" algn="l" rtl="0">
              <a:spcBef>
                <a:spcPts val="320"/>
              </a:spcBef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37160" algn="l" rtl="0">
              <a:spcBef>
                <a:spcPts val="320"/>
              </a:spcBef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32079" algn="l" rtl="0">
              <a:spcBef>
                <a:spcPts val="320"/>
              </a:spcBef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000" b="1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1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Shape 142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8229600" cy="7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588" marR="0" lvl="0" indent="-15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hape 46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hape 47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8229600" cy="7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588" marR="0" lvl="0" indent="-15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dk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EEF2F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ulaskischools.instructure.com/login/ldap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cs.google.com/a/pulaskischools.org/document/d/1QyANT3OMMPOLt-YaP67aADYarpFMV39lR0iPAwT7GZ0/edit" TargetMode="External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225100" y="304800"/>
            <a:ext cx="5627700" cy="168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Noto Sans Symbols"/>
              <a:buNone/>
            </a:pPr>
            <a:r>
              <a:rPr lang="en-US" sz="6000" b="1" i="0" u="none" strike="noStrike" cap="none">
                <a:solidFill>
                  <a:srgbClr val="D0AF7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Dairy &amp; Eggs</a:t>
            </a:r>
            <a:r>
              <a:rPr lang="en-US" sz="6000">
                <a:latin typeface="Covered By Your Grace"/>
                <a:ea typeface="Covered By Your Grace"/>
                <a:cs typeface="Covered By Your Grace"/>
                <a:sym typeface="Covered By Your Grace"/>
              </a:rPr>
              <a:t/>
            </a:r>
            <a:br>
              <a:rPr lang="en-US" sz="6000">
                <a:latin typeface="Covered By Your Grace"/>
                <a:ea typeface="Covered By Your Grace"/>
                <a:cs typeface="Covered By Your Grace"/>
                <a:sym typeface="Covered By Your Grace"/>
              </a:rPr>
            </a:br>
            <a:r>
              <a:rPr lang="en-US" sz="6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Section 1.1</a:t>
            </a:r>
          </a:p>
        </p:txBody>
      </p:sp>
      <p:pic>
        <p:nvPicPr>
          <p:cNvPr id="152" name="Shape 152" descr="download (5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100" y="1729025"/>
            <a:ext cx="3582900" cy="23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2590800" y="6172200"/>
            <a:ext cx="61722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0CAA2"/>
                </a:solidFill>
                <a:latin typeface="Questrial"/>
                <a:ea typeface="Questrial"/>
                <a:cs typeface="Questrial"/>
                <a:sym typeface="Questrial"/>
              </a:rPr>
              <a:t>Chapter 1: Breakfast Foods and Sandwiches</a:t>
            </a:r>
          </a:p>
        </p:txBody>
      </p:sp>
      <p:pic>
        <p:nvPicPr>
          <p:cNvPr id="154" name="Shape 154" descr="https://lh4.googleusercontent.com/-AOwUtMOrzMc/UJMi8jAyguI/AAAAAAABEOw/xWHMHEz3aGA/w500/phot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975" y="2146275"/>
            <a:ext cx="4467300" cy="31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Smoke Points of Common Fats</a:t>
            </a:r>
          </a:p>
        </p:txBody>
      </p:sp>
      <p:pic>
        <p:nvPicPr>
          <p:cNvPr id="219" name="Shape 219" descr="fats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73942" y="1600200"/>
            <a:ext cx="5831065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Cheese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cheeses have three basic parts: 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◻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◻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◻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Dairies make cheese by separating a milk’s solids from its liquid in a process called 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curdling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1.1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9100" y="71438"/>
            <a:ext cx="1036638" cy="142875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Cheese Categories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Unripened: 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Fresh cheeses, typically not aged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Ripened: 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 either added or part of cheese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Processed: 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Grinding, blending, and forming one or more natural cheeses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Emulsifiers added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Pasteurized to keep from aging</a:t>
            </a:r>
          </a:p>
          <a:p>
            <a:pPr marL="915352" marR="0" lvl="2" indent="-33115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75"/>
              <a:buFont typeface="Noto Sans Symbols"/>
              <a:buChar char="◻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American Cheese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Cheese Categories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Unripened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Fresh cheeses: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◻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Cream cheese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◻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Cottage cheese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◻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Ricotta cheese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1" name="Shape 241" descr="ru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41148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 descr="c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213360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Cheese Categories: Ripened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Bleu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Gorgonzola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Roquefort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41994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Cheddar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Gruyere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Asiago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Parmigiano-Reggian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Ripened by injecting mold into cheese to spread during aging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Bacteria cultures/Enzymes added</a:t>
            </a:r>
          </a:p>
        </p:txBody>
      </p:sp>
      <p:pic>
        <p:nvPicPr>
          <p:cNvPr id="252" name="Shape 252" descr="download (60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426720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 descr="download (6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600" y="2819400"/>
            <a:ext cx="1752600" cy="1151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Storing Cheese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Wrap in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waxed 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parchment paper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11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Optimal temperature: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35-45°F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at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high humidity 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Best at near the bottom of the refrigerator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1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Double wrap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pungent cheeses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Bleu cheese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1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not freeze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11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Discard dry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slimy,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or cheeses with a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strong odor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Lactose Allergy vs Intolerance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◻"/>
            </a:pPr>
            <a:r>
              <a:rPr lang="en-US" sz="2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Lactose allergy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 </a:t>
            </a: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allergic reactions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such as hives, swelling, etc.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◻"/>
            </a:pPr>
            <a:r>
              <a:rPr lang="en-US" sz="2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Lactose intolerance</a:t>
            </a: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common </a:t>
            </a: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digestive condition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is a reaction to many cultured dairy products, not just milk. 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2"/>
          </p:nvPr>
        </p:nvSpPr>
        <p:spPr>
          <a:xfrm>
            <a:off x="4844900" y="1589567"/>
            <a:ext cx="4299099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40080" marR="0" lvl="1" indent="-2844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Dairy alternatives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14717" marR="0" lvl="2" indent="-27971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Soy milk</a:t>
            </a:r>
          </a:p>
          <a:p>
            <a:pPr marL="914717" marR="0" lvl="2" indent="-27971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Rice milk</a:t>
            </a:r>
          </a:p>
          <a:p>
            <a:pPr marL="914717" marR="0" lvl="2" indent="-27971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Almond milk</a:t>
            </a:r>
          </a:p>
          <a:p>
            <a:pPr marL="914717" marR="0" lvl="2" indent="-27971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Coconut milk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Ripened cheeses 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are usually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well tolerated 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because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curdling separates the solids 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from the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lactose portion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Eggs</a:t>
            </a:r>
          </a:p>
        </p:txBody>
      </p:sp>
      <p:pic>
        <p:nvPicPr>
          <p:cNvPr id="273" name="Shape 273" descr="C:\Users\Schwartz Family\Documents\GSPS\EL_NRA\Shutterstock Downloads_Year 2\shutterstock_425543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2895600"/>
            <a:ext cx="3196880" cy="21336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Eggs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◻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egg is composed of the outer shell, the white, and the yolk:</a:t>
            </a: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Noto Sans Symbols"/>
              <a:buChar char="⬜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white (albumen) consists of protein and water.</a:t>
            </a: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Noto Sans Symbols"/>
              <a:buChar char="⬜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yolk contains protein, fat, and lecithin, a natural emulsifier (thickener).</a:t>
            </a: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Noto Sans Symbols"/>
              <a:buChar char="⬜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membranes that hold the egg yolk in place are called chalazae.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1.1</a:t>
            </a:r>
          </a:p>
        </p:txBody>
      </p:sp>
      <p:pic>
        <p:nvPicPr>
          <p:cNvPr id="282" name="Shape 282" descr="images (6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3810000"/>
            <a:ext cx="3276600" cy="2892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Egg Grades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USDA grades for shell</a:t>
            </a: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⬜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USDA Grade AA:</a:t>
            </a:r>
          </a:p>
          <a:p>
            <a:pPr marL="914717" marR="0" lvl="2" indent="-27971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⬜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Yolk is high and the white will not spread much when the shell is broken.</a:t>
            </a: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⬜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USDA Grade A:</a:t>
            </a:r>
          </a:p>
          <a:p>
            <a:pPr marL="914717" marR="0" lvl="2" indent="-27971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⬜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Yolk is fairly high and the white will still not spread too much when the shell is broken.</a:t>
            </a: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⬜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 B:</a:t>
            </a:r>
          </a:p>
          <a:p>
            <a:pPr marL="914717" marR="0" lvl="2" indent="-27971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⬜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for use in menu items that will hide their appearance, such as baked items. 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717" marR="0" lvl="2" indent="-27971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717" marR="0" lvl="2" indent="-27971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1.1</a:t>
            </a:r>
          </a:p>
        </p:txBody>
      </p:sp>
      <p:pic>
        <p:nvPicPr>
          <p:cNvPr id="291" name="Shape 291" descr="C:\Users\Schwartz Family\Documents\GSPS\EL_NRA\Shutterstock Downloads_Year 2\shutterstock_425543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39688"/>
            <a:ext cx="2162175" cy="1443037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Dairy Products</a:t>
            </a:r>
          </a:p>
        </p:txBody>
      </p:sp>
      <p:pic>
        <p:nvPicPr>
          <p:cNvPr id="161" name="Shape 161" descr="C:\Users\lamoehr\AppData\Local\Microsoft\Windows\Temporary Internet Files\Content.IE5\NO8S0P8A\MP900400574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27466">
            <a:off x="5113985" y="1032913"/>
            <a:ext cx="3611383" cy="451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Egg Sizes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717" marR="0" lvl="2" indent="-27971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717" marR="0" lvl="2" indent="-27971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1.1</a:t>
            </a:r>
          </a:p>
        </p:txBody>
      </p:sp>
      <p:pic>
        <p:nvPicPr>
          <p:cNvPr id="300" name="Shape 300" descr="eg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209800"/>
            <a:ext cx="7603153" cy="27024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Shape 301"/>
          <p:cNvCxnSpPr/>
          <p:nvPr/>
        </p:nvCxnSpPr>
        <p:spPr>
          <a:xfrm>
            <a:off x="4343400" y="4876800"/>
            <a:ext cx="1524000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Egg Products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762000" y="3429000"/>
            <a:ext cx="4800600" cy="2819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Liquid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Frozen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Dehydrated</a:t>
            </a:r>
          </a:p>
        </p:txBody>
      </p:sp>
      <p:sp>
        <p:nvSpPr>
          <p:cNvPr id="309" name="Shape 309"/>
          <p:cNvSpPr/>
          <p:nvPr/>
        </p:nvSpPr>
        <p:spPr>
          <a:xfrm>
            <a:off x="762000" y="1752600"/>
            <a:ext cx="4800600" cy="1219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Shell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5715000" y="1981200"/>
            <a:ext cx="3429000" cy="21852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odor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and unbroken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Stored at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45°F or lower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for fresh products/immediate service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5715000" y="3886200"/>
            <a:ext cx="3200400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USDA inspected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be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pasteurized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law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packages for damage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according to package directions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EGG COOKING TECHNIQUES</a:t>
            </a:r>
          </a:p>
        </p:txBody>
      </p:sp>
      <p:pic>
        <p:nvPicPr>
          <p:cNvPr id="318" name="Shape 318" descr="C:\Users\lamoehr\AppData\Local\Microsoft\Windows\Temporary Internet Files\Content.IE5\M84017IS\MC900348973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2286000"/>
            <a:ext cx="3200400" cy="3841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Cooking with Eggs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pasteurized shell eggs or egg products 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when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prepping egg dishes 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that need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little to no cooking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Ex. Caesar salad dressing, tiramisu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Cook eggs for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immediate service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to              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145°F for 15 seconds.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Cook eggs that will be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hot-held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to</a:t>
            </a:r>
            <a:r>
              <a:rPr lang="en-US"/>
              <a:t>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155°F for 15 seconds.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Cooking Eggs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hard-cooked eggs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simmering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then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shocking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eggs.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750"/>
              <a:buFont typeface="Noto Sans Symbols"/>
              <a:buChar char="◻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eggs to saucepan or stock pot completely immersed in </a:t>
            </a: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cold water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750"/>
              <a:buFont typeface="Noto Sans Symbols"/>
              <a:buChar char="◻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medium heat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bring water up to a </a:t>
            </a: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boil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750"/>
              <a:buFont typeface="Noto Sans Symbols"/>
              <a:buChar char="◻"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off heat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 pan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 sit for 10 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minutes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750"/>
              <a:buFont typeface="Noto Sans Symbols"/>
              <a:buChar char="◻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Shock under </a:t>
            </a: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cold water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1.1</a:t>
            </a:r>
          </a:p>
        </p:txBody>
      </p:sp>
      <p:pic>
        <p:nvPicPr>
          <p:cNvPr id="333" name="Shape 333" descr="C:\Users\Schwartz Family\Documents\GSPS\EL_NRA\Shutterstock Downloads_Year 2\shutterstock_4258069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0863" y="38100"/>
            <a:ext cx="2220912" cy="1481138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Cooking Eggs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533400" y="14478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bake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eggs, place the shelled eggs into individual </a:t>
            </a: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ramekins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1.1</a:t>
            </a:r>
          </a:p>
        </p:txBody>
      </p:sp>
      <p:pic>
        <p:nvPicPr>
          <p:cNvPr id="342" name="Shape 342" descr="baked eggs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3200400"/>
            <a:ext cx="3431822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 descr="bakd egg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3200400"/>
            <a:ext cx="325539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Cooking Eggs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Shirred eggs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variety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baked egg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cooked with other ingredients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such as cheese, vegetables, meats, and sauces.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1.1</a:t>
            </a:r>
          </a:p>
        </p:txBody>
      </p:sp>
      <p:pic>
        <p:nvPicPr>
          <p:cNvPr id="352" name="Shape 352" descr="sh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4419600"/>
            <a:ext cx="287311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 descr="shirre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0" y="41910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 descr="shi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44958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Cooking Eggs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poach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eggs, shell them and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simmer the eggs in water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1.1</a:t>
            </a:r>
          </a:p>
        </p:txBody>
      </p:sp>
      <p:pic>
        <p:nvPicPr>
          <p:cNvPr id="363" name="Shape 363" descr="po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3124200"/>
            <a:ext cx="2057400" cy="3091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 descr="po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31242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 descr="p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" y="312420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Cooking Eggs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◻"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Scrambled eggs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have 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texture, creamy consistency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delicate flavor. 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70"/>
              <a:buFont typeface="Noto Sans Symbols"/>
              <a:buChar char="◻"/>
            </a:pPr>
            <a:r>
              <a:rPr lang="en-US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Stir continuously </a:t>
            </a: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cooking process.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Noto Sans Symbols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</a:t>
            </a: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omelets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slightly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beating eggs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cooking them in 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skillet with a filling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such as cheese, mushrooms, onions, or ham.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Shape 373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1.1</a:t>
            </a:r>
          </a:p>
        </p:txBody>
      </p:sp>
      <p:pic>
        <p:nvPicPr>
          <p:cNvPr id="374" name="Shape 374" descr="s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495800"/>
            <a:ext cx="2438400" cy="163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 descr="om f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4114800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 descr="ome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2800" y="4419600"/>
            <a:ext cx="25336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Cooking Eggs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Fried Eggs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Eggs 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fried up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fried only on the bottom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(sunny-side up)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endParaRPr sz="2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Eggs fried 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easy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fried on the bottom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turned over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fried lightly on their top sides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1.1</a:t>
            </a:r>
          </a:p>
        </p:txBody>
      </p:sp>
      <p:pic>
        <p:nvPicPr>
          <p:cNvPr id="385" name="Shape 385" descr="su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4800600"/>
            <a:ext cx="333811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 descr="ov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4724400"/>
            <a:ext cx="2895600" cy="1926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Milk and Milk Products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57465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40080" marR="0" lvl="1" indent="-2844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⬜"/>
            </a:pPr>
            <a:r>
              <a:rPr lang="en-US" sz="3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Pasteurization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914717" marR="0" lvl="2" indent="-27971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Milk is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heated to kill microorganisms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cause spoilage and disease without affecting its nutritional value.</a:t>
            </a: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⬜"/>
            </a:pPr>
            <a:r>
              <a:rPr lang="en-US" sz="3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Homogenization: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914717" marR="0" lvl="2" indent="-27971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95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Milk is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strained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through very fine holes to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 down fat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then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blended into one fluid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6127500" y="2374550"/>
            <a:ext cx="2867100" cy="26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588" marR="0" lvl="0" indent="-158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milk is available in raw form, but most milk products are processed to remove harmful bacteria that could make people sick.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57200" y="6446838"/>
            <a:ext cx="6858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Cooking Eggs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Quiche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savory egg custard baked in a crust.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Soufflés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made of eggs and can be both savory and sweet.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1.1</a:t>
            </a:r>
          </a:p>
        </p:txBody>
      </p:sp>
      <p:pic>
        <p:nvPicPr>
          <p:cNvPr id="395" name="Shape 395" descr="so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4648200"/>
            <a:ext cx="24574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 descr="qu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4648200"/>
            <a:ext cx="19145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Section 1.1 Summary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24"/>
              <a:buFont typeface="Noto Sans Symbols"/>
              <a:buChar char="◻"/>
            </a:pPr>
            <a:r>
              <a:rPr lang="en-US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There are many types of milk; the type of milk you use is often based on the nutritional value you want.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24"/>
              <a:buFont typeface="Noto Sans Symbols"/>
              <a:buChar char="◻"/>
            </a:pPr>
            <a:r>
              <a:rPr lang="en-US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Cream must have at least 18 percent fat content to be considered light cream. Heavy whipping cream can be 40 percent fat or higher. 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24"/>
              <a:buFont typeface="Noto Sans Symbols"/>
              <a:buChar char="◻"/>
            </a:pPr>
            <a:r>
              <a:rPr lang="en-US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Butter is made by mixing heavy cream at a very high speed.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24"/>
              <a:buFont typeface="Noto Sans Symbols"/>
              <a:buChar char="◻"/>
            </a:pPr>
            <a:r>
              <a:rPr lang="en-US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pasteurization process is what kills bacteria in milk that could make people sick. 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24"/>
              <a:buFont typeface="Noto Sans Symbols"/>
              <a:buChar char="◻"/>
            </a:pPr>
            <a:r>
              <a:rPr lang="en-US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All cheese has three basic parts: water, fat, and protein. The amounts vary depending on the type of cheese.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24"/>
              <a:buFont typeface="Noto Sans Symbols"/>
              <a:buChar char="◻"/>
            </a:pPr>
            <a:r>
              <a:rPr lang="en-US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Eggs are chosen by their grade (AA, A, or B) and size (ranging from peewee, the smallest, to jumbo, the largest).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24"/>
              <a:buFont typeface="Noto Sans Symbols"/>
              <a:buChar char="◻"/>
            </a:pPr>
            <a:r>
              <a:rPr lang="en-US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Eggs can be cooked using many different methods, including simmering, frying, poaching, and baking.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4" name="Shape 404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1.1</a:t>
            </a:r>
          </a:p>
        </p:txBody>
      </p:sp>
      <p:pic>
        <p:nvPicPr>
          <p:cNvPr id="405" name="Shape 405" descr="C:\Users\Schwartz Family\Documents\GSPS\EL_NRA\Shutterstock Downloads_Year 2\shutterstock_406661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8013" y="42863"/>
            <a:ext cx="2146300" cy="1431925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Assignments	</a:t>
            </a:r>
          </a:p>
        </p:txBody>
      </p:sp>
      <p:pic>
        <p:nvPicPr>
          <p:cNvPr id="411" name="Shape 411" descr="C:\Users\lamoehr\Desktop\download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750" y="1752375"/>
            <a:ext cx="1564200" cy="8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12650" y="1811300"/>
            <a:ext cx="8153400" cy="42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Egg Webquest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On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660"/>
              <a:buFont typeface="Noto Sans Symbols"/>
              <a:buNone/>
            </a:pPr>
            <a:endParaRPr sz="11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7" marR="0" lvl="0" indent="-319087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Upcoming Labs:</a:t>
            </a:r>
          </a:p>
          <a:p>
            <a:pPr marL="639762" marR="0" lvl="1" indent="-2841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b="1"/>
              <a:t>Egg Technique Practice</a:t>
            </a:r>
          </a:p>
          <a:p>
            <a:pPr marL="914400" marR="0" lvl="2" indent="-23463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■"/>
            </a:pPr>
            <a:r>
              <a:rPr lang="en-US" sz="2600" b="1"/>
              <a:t>Hard Boiled</a:t>
            </a:r>
          </a:p>
          <a:p>
            <a:pPr marL="914400" marR="0" lvl="2" indent="-23463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■"/>
            </a:pPr>
            <a:r>
              <a:rPr lang="en-US" sz="2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Fried Eggs</a:t>
            </a:r>
            <a:r>
              <a:rPr lang="en-US"/>
              <a:t>: </a:t>
            </a:r>
            <a:r>
              <a:rPr lang="en-US" sz="1800" b="1"/>
              <a:t>Sunny-side up &amp; Over-easy</a:t>
            </a:r>
          </a:p>
          <a:p>
            <a:pPr marL="914400" marR="0" lvl="2" indent="-2841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■"/>
            </a:pPr>
            <a:r>
              <a:rPr lang="en-US" sz="2600" b="1"/>
              <a:t>Poached 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Eggs Benedict </a:t>
            </a:r>
          </a:p>
          <a:p>
            <a: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Techniques: </a:t>
            </a:r>
            <a:r>
              <a:rPr lang="en-US"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Clarifying Butter, Poaching Eggs &amp; Hollandaise Sauce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Milk Receiving &amp; Storage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Milk products should be received and stored at 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41°F or lower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 use the 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FIFO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(First In, First Out) method of stock rotation for milk.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milk/milk products should be labeled </a:t>
            </a:r>
            <a:r>
              <a:rPr lang="en-US"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“Grade A”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Milk Receiving &amp; Storage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Milk should be 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rejected if it is too sweet 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if it has a 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sour, bitter, or moldy taste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milk that has passed its 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use-by or expiration date 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be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thrown away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Cream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Cream 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far 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fat 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milk. </a:t>
            </a:r>
          </a:p>
          <a:p>
            <a:pPr marL="594677" marR="0" lvl="2" indent="-327976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Char char="◻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Chefs use it based mainly on its fat content, which provides </a:t>
            </a:r>
            <a:r>
              <a:rPr lang="en-US"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richness</a:t>
            </a: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 and Half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◻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½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cream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½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milk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◻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Substitute: </a:t>
            </a:r>
          </a:p>
          <a:p>
            <a:pPr marL="915352" marR="0" lvl="2" indent="-33115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◻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heavy cream but need half and half, use half the amount of heavy cream and add milk for the remainder amount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609600" y="-152400"/>
            <a:ext cx="6705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Butter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Butter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made by mixing 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cream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containing between 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30-45% milk fat 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a 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speed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commercially-sold butter is lightly salted.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◻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acts as a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preservative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sometimes to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 flavor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1.1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31750"/>
            <a:ext cx="1811338" cy="1401763"/>
          </a:xfrm>
          <a:prstGeom prst="rect">
            <a:avLst/>
          </a:prstGeom>
          <a:noFill/>
          <a:ln w="38100" cap="sq" cmpd="sng">
            <a:solidFill>
              <a:srgbClr val="0000FF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609600" y="-15240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Butter and Butter Substitutes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Clarified</a:t>
            </a:r>
            <a:r>
              <a:rPr lang="en-US" sz="26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butter has been heated, and the milk solids and water have been removed.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68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682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butter substitute</a:t>
            </a:r>
            <a:r>
              <a:rPr lang="en-US" sz="26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any alternative used to replace butter in a recipe, such as margarine, olive oils, and soy-based oils.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68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Margarine</a:t>
            </a:r>
            <a:r>
              <a:rPr lang="en-US" sz="26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manufactured food product that </a:t>
            </a:r>
            <a:r>
              <a:rPr lang="en-US" sz="2682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 contains no milk products. </a:t>
            </a:r>
          </a:p>
          <a:p>
            <a:pPr marL="640715" marR="0" lvl="1" indent="-32321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3"/>
              <a:buFont typeface="Noto Sans Symbols"/>
              <a:buChar char="◻"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contain</a:t>
            </a:r>
            <a:r>
              <a:rPr lang="en-US" sz="240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80% of calories coming from fat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None/>
            </a:pPr>
            <a:endParaRPr sz="268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Cooking with Butter &amp; Fats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◻"/>
            </a:pPr>
            <a:r>
              <a:rPr lang="en-US" sz="3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Smoke Point: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⬜"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point at which an oil or fat begins to burn 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⬜"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Clarified butter (</a:t>
            </a:r>
            <a:r>
              <a:rPr lang="en-US" sz="32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ghee</a:t>
            </a: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 has a higher smoke point</a:t>
            </a:r>
          </a:p>
          <a:p>
            <a: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Less likely to burn when heated</a:t>
            </a:r>
          </a:p>
          <a:p>
            <a: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</Words>
  <Application>Microsoft Office PowerPoint</Application>
  <PresentationFormat>On-screen Show (4:3)</PresentationFormat>
  <Paragraphs>229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Questrial</vt:lpstr>
      <vt:lpstr>Covered By Your Grace</vt:lpstr>
      <vt:lpstr>Noto Sans Symbols</vt:lpstr>
      <vt:lpstr>Calibri</vt:lpstr>
      <vt:lpstr>Arial Black</vt:lpstr>
      <vt:lpstr>Median</vt:lpstr>
      <vt:lpstr>Median</vt:lpstr>
      <vt:lpstr>PowerPoint Presentation</vt:lpstr>
      <vt:lpstr>Dairy Products</vt:lpstr>
      <vt:lpstr>Milk and Milk Products</vt:lpstr>
      <vt:lpstr>Milk Receiving &amp; Storage</vt:lpstr>
      <vt:lpstr>Milk Receiving &amp; Storage</vt:lpstr>
      <vt:lpstr>Cream</vt:lpstr>
      <vt:lpstr>Butter</vt:lpstr>
      <vt:lpstr>Butter and Butter Substitutes</vt:lpstr>
      <vt:lpstr>Cooking with Butter &amp; Fats</vt:lpstr>
      <vt:lpstr>Smoke Points of Common Fats</vt:lpstr>
      <vt:lpstr>Cheese</vt:lpstr>
      <vt:lpstr>Cheese Categories</vt:lpstr>
      <vt:lpstr>Cheese Categories</vt:lpstr>
      <vt:lpstr>Cheese Categories: Ripened</vt:lpstr>
      <vt:lpstr>Storing Cheese</vt:lpstr>
      <vt:lpstr>Lactose Allergy vs Intolerance</vt:lpstr>
      <vt:lpstr>Eggs</vt:lpstr>
      <vt:lpstr>Eggs</vt:lpstr>
      <vt:lpstr>Egg Grades</vt:lpstr>
      <vt:lpstr>Egg Sizes</vt:lpstr>
      <vt:lpstr>Egg Products</vt:lpstr>
      <vt:lpstr>EGG COOKING TECHNIQUES</vt:lpstr>
      <vt:lpstr>Cooking with Eggs</vt:lpstr>
      <vt:lpstr>Cooking Eggs</vt:lpstr>
      <vt:lpstr>Cooking Eggs</vt:lpstr>
      <vt:lpstr>Cooking Eggs</vt:lpstr>
      <vt:lpstr>Cooking Eggs</vt:lpstr>
      <vt:lpstr>Cooking Eggs</vt:lpstr>
      <vt:lpstr>Cooking Eggs</vt:lpstr>
      <vt:lpstr>Cooking Eggs</vt:lpstr>
      <vt:lpstr>Section 1.1 Summary</vt:lpstr>
      <vt:lpstr>Assignments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Stiker</dc:creator>
  <cp:lastModifiedBy>Susan Stiker</cp:lastModifiedBy>
  <cp:revision>1</cp:revision>
  <dcterms:modified xsi:type="dcterms:W3CDTF">2017-12-14T18:37:07Z</dcterms:modified>
</cp:coreProperties>
</file>