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8000"/>
    <a:srgbClr val="33CC33"/>
    <a:srgbClr val="FFCC00"/>
    <a:srgbClr val="FF0000"/>
    <a:srgbClr val="FF6699"/>
    <a:srgbClr val="FF66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62"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157703992"/>
        <c:axId val="1"/>
        <c:axId val="0"/>
      </c:bar3DChart>
      <c:catAx>
        <c:axId val="157703992"/>
        <c:scaling>
          <c:orientation val="minMax"/>
        </c:scaling>
        <c:delete val="0"/>
        <c:axPos val="b"/>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
        <c:crosses val="autoZero"/>
        <c:auto val="1"/>
        <c:lblAlgn val="ctr"/>
        <c:lblOffset val="100"/>
        <c:tickMarkSkip val="1"/>
        <c:noMultiLvlLbl val="0"/>
      </c:catAx>
      <c:valAx>
        <c:axId val="1"/>
        <c:scaling>
          <c:orientation val="minMax"/>
        </c:scaling>
        <c:delete val="0"/>
        <c:axPos val="l"/>
        <c:majorGridlines>
          <c:spPr>
            <a:ln w="3175">
              <a:solidFill>
                <a:schemeClr val="tx1"/>
              </a:solidFill>
              <a:prstDash val="solid"/>
            </a:ln>
          </c:spPr>
        </c:majorGridlines>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57703992"/>
        <c:crosses val="autoZero"/>
        <c:crossBetween val="between"/>
      </c:valAx>
      <c:spPr>
        <a:noFill/>
        <a:ln w="25400">
          <a:noFill/>
        </a:ln>
      </c:spPr>
    </c:plotArea>
    <c:legend>
      <c:legendPos val="r"/>
      <c:layout>
        <c:manualLayout>
          <c:xMode val="edge"/>
          <c:yMode val="edge"/>
          <c:x val="0.79710144927536231"/>
          <c:y val="0.40860215053763443"/>
          <c:w val="0.19323671497584541"/>
          <c:h val="0.18279569892473119"/>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8FB33299-91FF-403A-8092-8E0B072775EB}" type="datetimeFigureOut">
              <a:rPr lang="en-US"/>
              <a:pPr>
                <a:defRPr/>
              </a:pPr>
              <a:t>9/20/2016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72B3DFA3-CF81-4D79-BD1C-AE95BD83E5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BBAAAF-FF4F-446A-8F2C-1A48BCA9E077}" type="slidenum">
              <a:rPr lang="en-US" altLang="en-US"/>
              <a:pPr/>
              <a:t>63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43370F-529C-4147-8CB8-B3AF478BA93A}" type="slidenum">
              <a:rPr lang="en-US" altLang="en-US"/>
              <a:pPr>
                <a:defRPr/>
              </a:pPr>
              <a:t>‹#›</a:t>
            </a:fld>
            <a:endParaRPr lang="en-US" altLang="en-US"/>
          </a:p>
        </p:txBody>
      </p:sp>
    </p:spTree>
    <p:extLst>
      <p:ext uri="{BB962C8B-B14F-4D97-AF65-F5344CB8AC3E}">
        <p14:creationId xmlns:p14="http://schemas.microsoft.com/office/powerpoint/2010/main" val="130133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4901D8-B7F9-4EE7-8879-C52FAA86C0D4}" type="slidenum">
              <a:rPr lang="en-US" altLang="en-US"/>
              <a:pPr>
                <a:defRPr/>
              </a:pPr>
              <a:t>‹#›</a:t>
            </a:fld>
            <a:endParaRPr lang="en-US" altLang="en-US"/>
          </a:p>
        </p:txBody>
      </p:sp>
    </p:spTree>
    <p:extLst>
      <p:ext uri="{BB962C8B-B14F-4D97-AF65-F5344CB8AC3E}">
        <p14:creationId xmlns:p14="http://schemas.microsoft.com/office/powerpoint/2010/main" val="409867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3EA8B9E-8D7C-4146-ABEA-7598A227AA0B}" type="slidenum">
              <a:rPr lang="en-US" altLang="en-US"/>
              <a:pPr>
                <a:defRPr/>
              </a:pPr>
              <a:t>‹#›</a:t>
            </a:fld>
            <a:endParaRPr lang="en-US" altLang="en-US"/>
          </a:p>
        </p:txBody>
      </p:sp>
    </p:spTree>
    <p:extLst>
      <p:ext uri="{BB962C8B-B14F-4D97-AF65-F5344CB8AC3E}">
        <p14:creationId xmlns:p14="http://schemas.microsoft.com/office/powerpoint/2010/main" val="2628577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26C86D-CA2F-4DB6-9980-18CBD592ED2D}" type="slidenum">
              <a:rPr lang="en-US" altLang="en-US"/>
              <a:pPr>
                <a:defRPr/>
              </a:pPr>
              <a:t>‹#›</a:t>
            </a:fld>
            <a:endParaRPr lang="en-US" altLang="en-US"/>
          </a:p>
        </p:txBody>
      </p:sp>
    </p:spTree>
    <p:extLst>
      <p:ext uri="{BB962C8B-B14F-4D97-AF65-F5344CB8AC3E}">
        <p14:creationId xmlns:p14="http://schemas.microsoft.com/office/powerpoint/2010/main" val="251126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22F8B5A-9E84-43B6-81B3-CC61B1E933BE}" type="slidenum">
              <a:rPr lang="en-US" altLang="en-US"/>
              <a:pPr>
                <a:defRPr/>
              </a:pPr>
              <a:t>‹#›</a:t>
            </a:fld>
            <a:endParaRPr lang="en-US" altLang="en-US"/>
          </a:p>
        </p:txBody>
      </p:sp>
    </p:spTree>
    <p:extLst>
      <p:ext uri="{BB962C8B-B14F-4D97-AF65-F5344CB8AC3E}">
        <p14:creationId xmlns:p14="http://schemas.microsoft.com/office/powerpoint/2010/main" val="13446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87DE1F-76EF-4ECF-A0ED-164887FD3201}" type="slidenum">
              <a:rPr lang="en-US" altLang="en-US"/>
              <a:pPr>
                <a:defRPr/>
              </a:pPr>
              <a:t>‹#›</a:t>
            </a:fld>
            <a:endParaRPr lang="en-US" altLang="en-US"/>
          </a:p>
        </p:txBody>
      </p:sp>
    </p:spTree>
    <p:extLst>
      <p:ext uri="{BB962C8B-B14F-4D97-AF65-F5344CB8AC3E}">
        <p14:creationId xmlns:p14="http://schemas.microsoft.com/office/powerpoint/2010/main" val="242280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D3696B-0BF5-4849-BC93-D00C15C8DF7F}" type="slidenum">
              <a:rPr lang="en-US" altLang="en-US"/>
              <a:pPr>
                <a:defRPr/>
              </a:pPr>
              <a:t>‹#›</a:t>
            </a:fld>
            <a:endParaRPr lang="en-US" altLang="en-US"/>
          </a:p>
        </p:txBody>
      </p:sp>
    </p:spTree>
    <p:extLst>
      <p:ext uri="{BB962C8B-B14F-4D97-AF65-F5344CB8AC3E}">
        <p14:creationId xmlns:p14="http://schemas.microsoft.com/office/powerpoint/2010/main" val="2496635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0F8542-8591-4723-9F51-E9CA334C929D}" type="slidenum">
              <a:rPr lang="en-US" altLang="en-US"/>
              <a:pPr>
                <a:defRPr/>
              </a:pPr>
              <a:t>‹#›</a:t>
            </a:fld>
            <a:endParaRPr lang="en-US" altLang="en-US"/>
          </a:p>
        </p:txBody>
      </p:sp>
    </p:spTree>
    <p:extLst>
      <p:ext uri="{BB962C8B-B14F-4D97-AF65-F5344CB8AC3E}">
        <p14:creationId xmlns:p14="http://schemas.microsoft.com/office/powerpoint/2010/main" val="12938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BAAF0D-1126-4E42-A32F-B2989537513C}" type="slidenum">
              <a:rPr lang="en-US" altLang="en-US"/>
              <a:pPr>
                <a:defRPr/>
              </a:pPr>
              <a:t>‹#›</a:t>
            </a:fld>
            <a:endParaRPr lang="en-US" altLang="en-US"/>
          </a:p>
        </p:txBody>
      </p:sp>
    </p:spTree>
    <p:extLst>
      <p:ext uri="{BB962C8B-B14F-4D97-AF65-F5344CB8AC3E}">
        <p14:creationId xmlns:p14="http://schemas.microsoft.com/office/powerpoint/2010/main" val="153170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162B3C-5730-4E89-9892-80E5302AD0FC}" type="slidenum">
              <a:rPr lang="en-US" altLang="en-US"/>
              <a:pPr>
                <a:defRPr/>
              </a:pPr>
              <a:t>‹#›</a:t>
            </a:fld>
            <a:endParaRPr lang="en-US" altLang="en-US"/>
          </a:p>
        </p:txBody>
      </p:sp>
    </p:spTree>
    <p:extLst>
      <p:ext uri="{BB962C8B-B14F-4D97-AF65-F5344CB8AC3E}">
        <p14:creationId xmlns:p14="http://schemas.microsoft.com/office/powerpoint/2010/main" val="418527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C03888-4B9F-4AB5-AE51-944D3BC24200}" type="slidenum">
              <a:rPr lang="en-US" altLang="en-US"/>
              <a:pPr>
                <a:defRPr/>
              </a:pPr>
              <a:t>‹#›</a:t>
            </a:fld>
            <a:endParaRPr lang="en-US" altLang="en-US"/>
          </a:p>
        </p:txBody>
      </p:sp>
    </p:spTree>
    <p:extLst>
      <p:ext uri="{BB962C8B-B14F-4D97-AF65-F5344CB8AC3E}">
        <p14:creationId xmlns:p14="http://schemas.microsoft.com/office/powerpoint/2010/main" val="293718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B358DE2-D5F2-4C9F-9472-01CC3B2308D9}" type="slidenum">
              <a:rPr lang="en-US" altLang="en-US"/>
              <a:pPr>
                <a:defRPr/>
              </a:pPr>
              <a:t>‹#›</a:t>
            </a:fld>
            <a:endParaRPr lang="en-US" altLang="en-US"/>
          </a:p>
        </p:txBody>
      </p:sp>
    </p:spTree>
    <p:extLst>
      <p:ext uri="{BB962C8B-B14F-4D97-AF65-F5344CB8AC3E}">
        <p14:creationId xmlns:p14="http://schemas.microsoft.com/office/powerpoint/2010/main" val="28526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A95AA53-17D6-4030-9229-D345EE8CD890}" type="slidenum">
              <a:rPr lang="en-US" altLang="en-US"/>
              <a:pPr>
                <a:defRPr/>
              </a:pPr>
              <a:t>‹#›</a:t>
            </a:fld>
            <a:endParaRPr lang="en-US" altLang="en-US"/>
          </a:p>
        </p:txBody>
      </p:sp>
    </p:spTree>
    <p:extLst>
      <p:ext uri="{BB962C8B-B14F-4D97-AF65-F5344CB8AC3E}">
        <p14:creationId xmlns:p14="http://schemas.microsoft.com/office/powerpoint/2010/main" val="312855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22E636-7D2D-48E3-902E-EDBF64B5EA1B}" type="slidenum">
              <a:rPr lang="en-US" altLang="en-US"/>
              <a:pPr>
                <a:defRPr/>
              </a:pPr>
              <a:t>‹#›</a:t>
            </a:fld>
            <a:endParaRPr lang="en-US" altLang="en-US"/>
          </a:p>
        </p:txBody>
      </p:sp>
    </p:spTree>
    <p:extLst>
      <p:ext uri="{BB962C8B-B14F-4D97-AF65-F5344CB8AC3E}">
        <p14:creationId xmlns:p14="http://schemas.microsoft.com/office/powerpoint/2010/main" val="68553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1590A31-4AEA-413C-AD0C-B9DB72BAA848}" type="slidenum">
              <a:rPr lang="en-US" altLang="en-US"/>
              <a:pPr>
                <a:defRPr/>
              </a:pPr>
              <a:t>‹#›</a:t>
            </a:fld>
            <a:endParaRPr lang="en-US" altLang="en-US"/>
          </a:p>
        </p:txBody>
      </p:sp>
    </p:spTree>
    <p:extLst>
      <p:ext uri="{BB962C8B-B14F-4D97-AF65-F5344CB8AC3E}">
        <p14:creationId xmlns:p14="http://schemas.microsoft.com/office/powerpoint/2010/main" val="194783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D752D4-23A5-433D-A234-7754D71693E5}" type="slidenum">
              <a:rPr lang="en-US" altLang="en-US"/>
              <a:pPr>
                <a:defRPr/>
              </a:pPr>
              <a:t>‹#›</a:t>
            </a:fld>
            <a:endParaRPr lang="en-US" altLang="en-US"/>
          </a:p>
        </p:txBody>
      </p:sp>
    </p:spTree>
    <p:extLst>
      <p:ext uri="{BB962C8B-B14F-4D97-AF65-F5344CB8AC3E}">
        <p14:creationId xmlns:p14="http://schemas.microsoft.com/office/powerpoint/2010/main" val="352052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AA4F7FE-0B68-4CE2-BCC7-08A5A983FF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abestkitchen.com/store/media/egg-beater.jpg" TargetMode="External"/><Relationship Id="rId1" Type="http://schemas.openxmlformats.org/officeDocument/2006/relationships/slideLayout" Target="../slideLayouts/slideLayout13.xml"/><Relationship Id="rId6" Type="http://schemas.openxmlformats.org/officeDocument/2006/relationships/hyperlink" Target="http://images.google.com/imgres?imgurl=http://images.orgill.com/200x200/6492839.JPG&amp;imgrefurl=http://brands.hardwarestore.com/200-black-and-decker.aspx&amp;h=200&amp;w=200&amp;sz=5&amp;hl=en&amp;start=11&amp;tbnid=cfEHvUk6PdYBoM:&amp;tbnh=104&amp;tbnw=104&amp;prev=/images%3Fq%3Dhandheld%2Belectric%2Bmixer%26gbv%3D2%26svnum%3D10%26hl%3Den%26safe%3Dactive" TargetMode="External"/><Relationship Id="rId5" Type="http://schemas.openxmlformats.org/officeDocument/2006/relationships/image" Target="../media/image12.jpeg"/><Relationship Id="rId4" Type="http://schemas.openxmlformats.org/officeDocument/2006/relationships/hyperlink" Target="http://images.google.com/imgres?imgurl=http://charlestonsamplers.com/Rice_SpoonBa.jpg&amp;imgrefurl=http://charlestonsamplers.com/RiceSpoons.htm&amp;h=362&amp;w=500&amp;sz=13&amp;hl=en&amp;start=6&amp;tbnid=k5ce3q9FKFMJXM:&amp;tbnh=94&amp;tbnw=130&amp;prev=/images%3Fq%3Dspoon%26gbv%3D2%26svnum%3D10%26hl%3Den%26safe%3Dactiv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imgres?imgurl=http://www.mediabuilder.com/mb_content/tile_cartoon_clouds.jpg&amp;imgrefurl=http://mediabuilder.com/tile_cartoon_clouds.html&amp;h=300&amp;w=300&amp;sz=8&amp;hl=en&amp;start=7&amp;tbnid=qis84iVfuPEIZM:&amp;tbnh=116&amp;tbnw=116&amp;prev=/images%3Fq%3Dcartoon%2Bclouds%26gbv%3D2%26svnum%3D10%26hl%3Den%26safe%3Dactive"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com/imgres?imgurl=http://ec1.images-amazon.com/images/I/418KDM0PJML._AA280_.jpg&amp;imgrefurl=http://www.amazon.com/OXO-34581-Smooth-Potato-Masher/dp/B00004OCL9&amp;h=280&amp;w=280&amp;sz=9&amp;hl=en&amp;start=9&amp;tbnid=nIAWv0Jq--gwvM:&amp;tbnh=114&amp;tbnw=114&amp;prev=/images%3Fq%3Dpotato%2Bmasher%26gbv%3D2%26svnum%3D10%26hl%3Den%26safe%3Dactiv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imgres?imgurl=http://www.restaurantsource.com/products/rs-dex-rus/RUS15032.jpg&amp;imgrefurl=http://www.restaurantsource.com/landing.cfm/2510,-%2520Paring%2520Knives,XX&amp;h=338&amp;w=376&amp;sz=6&amp;hl=en&amp;start=6&amp;tbnid=MgByP9P9HpSOVM:&amp;tbnh=110&amp;tbnw=122&amp;prev=/images%3Fq%3Dparing%26gbv%3D2%26svnum%3D10%26hl%3Den%26safe%3Dactive"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images.google.com/url?q=http://www.countryfarmfoodsinc.com/img/pics/944chicken1.jpg&amp;usg=AFQjCNGycvWWJQZo17FFLTC3ByBV5SY9Zg" TargetMode="External"/><Relationship Id="rId1" Type="http://schemas.openxmlformats.org/officeDocument/2006/relationships/slideLayout" Target="../slideLayouts/slideLayout13.xml"/><Relationship Id="rId6" Type="http://schemas.openxmlformats.org/officeDocument/2006/relationships/hyperlink" Target="http://www.appliancist.com/cuisinart-food-processor-mp-14n.jpg" TargetMode="External"/><Relationship Id="rId5" Type="http://schemas.openxmlformats.org/officeDocument/2006/relationships/image" Target="../media/image3.jpeg"/><Relationship Id="rId4" Type="http://schemas.openxmlformats.org/officeDocument/2006/relationships/hyperlink" Target="http://images.google.com/imgres?imgurl=http://utxmart.com/images/gortonfishsticks.jpg&amp;imgrefurl=http://utxmart.com/index.php%3Fmain_page%3Dindex%26cPath%3D147_152&amp;h=400&amp;w=354&amp;sz=35&amp;hl=en&amp;start=5&amp;tbnid=LBPqgQcGr69tOM:&amp;tbnh=124&amp;tbnw=110&amp;prev=/images%3Fq%3Dfish%2Bsticks%26gbv%3D2%26svnum%3D10%26hl%3Den%26safe%3Dactiv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long-term.en.alibaba.com/product/50101385/50453354/cookwares/4pc_Covered_Steamer_Set/showimg.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images.google.com/imgres?imgurl=http://www.littleshamrocks.com/image-files/pie_crust.jpg&amp;imgrefurl=http://www.littleshamrocks.com/Irish-Pie-Recipes.html&amp;h=342&amp;w=500&amp;sz=20&amp;hl=en&amp;start=5&amp;tbnid=iA1KPu3HpFSIoM:&amp;tbnh=89&amp;tbnw=130&amp;prev=/images%3Fq%3Dpie%2Bcrust%26gbv%3D2%26svnum%3D10%26hl%3Den%26safe%3Dactive" TargetMode="External"/><Relationship Id="rId1" Type="http://schemas.openxmlformats.org/officeDocument/2006/relationships/slideLayout" Target="../slideLayouts/slideLayout15.xml"/><Relationship Id="rId6" Type="http://schemas.openxmlformats.org/officeDocument/2006/relationships/hyperlink" Target="http://images.google.com/imgres?imgurl=http://www.dkimages.com/discover/previews/995/657570.JPG&amp;imgrefurl=http://www.dkimages.com/discover/Home/Food-and-Drink/Cooking/Pastry/Unassigned/Unassigned-096.html&amp;h=347&amp;w=425&amp;sz=17&amp;hl=en&amp;start=2&amp;tbnid=Tfks_XPzMh4h-M:&amp;tbnh=103&amp;tbnw=126&amp;prev=/images%3Fq%3Dfluted%2Bpie%2Bcrust%26gbv%3D2%26svnum%3D10%26hl%3Den%26safe%3Dactive" TargetMode="External"/><Relationship Id="rId5" Type="http://schemas.openxmlformats.org/officeDocument/2006/relationships/image" Target="../media/image7.jpeg"/><Relationship Id="rId4" Type="http://schemas.openxmlformats.org/officeDocument/2006/relationships/hyperlink" Target="http://images.google.com/imgres?imgurl=http://images.jupiterimages.com/common/detail/83/87/23038783.jpg&amp;imgrefurl=http://www.jupiterimages.com/itemDetail.aspx%3FitemID%3D23038783&amp;h=250&amp;w=197&amp;sz=21&amp;hl=en&amp;start=1&amp;tbnid=ERoEYdpWoB9uIM:&amp;tbnh=111&amp;tbnw=87&amp;prev=/images%3Fq%3Dfluted%2Bpie%2Bcrust%26gbv%3D2%26svnum%3D10%26hl%3Den%26safe%3Dactiv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r>
              <a:rPr lang="en-US" altLang="en-US" sz="8800" smtClean="0">
                <a:solidFill>
                  <a:srgbClr val="FF0066"/>
                </a:solidFill>
                <a:latin typeface="Forte" panose="03060902040502070203" pitchFamily="66" charset="0"/>
              </a:rPr>
              <a:t>Cooking Terms</a:t>
            </a:r>
            <a:r>
              <a:rPr lang="en-US" altLang="en-US" sz="4000" smtClean="0"/>
              <a:t> </a:t>
            </a:r>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r>
              <a:rPr lang="en-US" altLang="en-US" sz="3600" smtClean="0">
                <a:solidFill>
                  <a:schemeClr val="folHlink"/>
                </a:solidFill>
                <a:latin typeface="Forte" panose="03060902040502070203" pitchFamily="66" charset="0"/>
              </a:rPr>
              <a:t>The Language of the Recipe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6600" smtClean="0">
                <a:solidFill>
                  <a:srgbClr val="009900"/>
                </a:solidFill>
                <a:latin typeface="Forte" panose="03060902040502070203" pitchFamily="66" charset="0"/>
              </a:rPr>
              <a:t>Sift</a:t>
            </a:r>
            <a:r>
              <a:rPr lang="en-US" altLang="en-US" sz="6600" smtClean="0">
                <a:solidFill>
                  <a:srgbClr val="CC00FF"/>
                </a:solidFill>
                <a:latin typeface="Forte" panose="03060902040502070203" pitchFamily="66" charset="0"/>
              </a:rPr>
              <a:t>	</a:t>
            </a:r>
          </a:p>
        </p:txBody>
      </p:sp>
      <p:sp>
        <p:nvSpPr>
          <p:cNvPr id="12291" name="Rectangle 3"/>
          <p:cNvSpPr>
            <a:spLocks noGrp="1" noChangeArrowheads="1"/>
          </p:cNvSpPr>
          <p:nvPr>
            <p:ph type="body" idx="1"/>
          </p:nvPr>
        </p:nvSpPr>
        <p:spPr/>
        <p:txBody>
          <a:bodyPr/>
          <a:lstStyle/>
          <a:p>
            <a:pPr eaLnBrk="1" hangingPunct="1">
              <a:lnSpc>
                <a:spcPct val="90000"/>
              </a:lnSpc>
            </a:pPr>
            <a:r>
              <a:rPr lang="en-US" altLang="en-US" sz="4800" smtClean="0">
                <a:solidFill>
                  <a:srgbClr val="CC0066"/>
                </a:solidFill>
                <a:latin typeface="Britannic Bold" panose="020B0903060703020204" pitchFamily="34" charset="0"/>
              </a:rPr>
              <a:t>To put dry ingredients through a sifter or a fine sieve to incorporate air. </a:t>
            </a:r>
          </a:p>
          <a:p>
            <a:pPr lvl="1" eaLnBrk="1" hangingPunct="1">
              <a:lnSpc>
                <a:spcPct val="90000"/>
              </a:lnSpc>
            </a:pPr>
            <a:r>
              <a:rPr lang="en-US" altLang="en-US" sz="4800" smtClean="0">
                <a:solidFill>
                  <a:srgbClr val="CC0066"/>
                </a:solidFill>
                <a:latin typeface="Britannic Bold" panose="020B0903060703020204" pitchFamily="34" charset="0"/>
              </a:rPr>
              <a:t>If you don’t have a sifter you can use a strainer or a wire whisk.</a:t>
            </a:r>
            <a:r>
              <a:rPr lang="en-US" altLang="en-US" sz="2400" smtClean="0">
                <a:solidFill>
                  <a:srgbClr val="CC0066"/>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6000" smtClean="0">
                <a:solidFill>
                  <a:srgbClr val="3366CC"/>
                </a:solidFill>
                <a:latin typeface="Forte" panose="03060902040502070203" pitchFamily="66" charset="0"/>
              </a:rPr>
              <a:t>Techniques of: Mixing</a:t>
            </a:r>
          </a:p>
        </p:txBody>
      </p:sp>
      <p:sp>
        <p:nvSpPr>
          <p:cNvPr id="13315" name="Rectangle 3"/>
          <p:cNvSpPr>
            <a:spLocks noGrp="1" noChangeArrowheads="1"/>
          </p:cNvSpPr>
          <p:nvPr>
            <p:ph type="body" idx="1"/>
          </p:nvPr>
        </p:nvSpPr>
        <p:spPr/>
        <p:txBody>
          <a:bodyPr/>
          <a:lstStyle/>
          <a:p>
            <a:pPr eaLnBrk="1" hangingPunct="1">
              <a:buFontTx/>
              <a:buNone/>
            </a:pPr>
            <a:r>
              <a:rPr lang="en-US" altLang="en-US" smtClean="0"/>
              <a:t>			   </a:t>
            </a:r>
            <a:r>
              <a:rPr lang="en-US" altLang="en-US" sz="4000" smtClean="0">
                <a:latin typeface="Britannic Bold" panose="020B0903060703020204" pitchFamily="34" charset="0"/>
              </a:rPr>
              <a:t>Beat		    Knead</a:t>
            </a:r>
          </a:p>
          <a:p>
            <a:pPr eaLnBrk="1" hangingPunct="1">
              <a:buFontTx/>
              <a:buNone/>
            </a:pPr>
            <a:r>
              <a:rPr lang="en-US" altLang="en-US" sz="4000" smtClean="0">
                <a:latin typeface="Britannic Bold" panose="020B0903060703020204" pitchFamily="34" charset="0"/>
              </a:rPr>
              <a:t>		Blend	            Mix</a:t>
            </a:r>
          </a:p>
          <a:p>
            <a:pPr eaLnBrk="1" hangingPunct="1">
              <a:buFontTx/>
              <a:buNone/>
            </a:pPr>
            <a:r>
              <a:rPr lang="en-US" altLang="en-US" sz="4000" smtClean="0">
                <a:latin typeface="Britannic Bold" panose="020B0903060703020204" pitchFamily="34" charset="0"/>
              </a:rPr>
              <a:t>			Combine	   		 Stir</a:t>
            </a:r>
          </a:p>
          <a:p>
            <a:pPr eaLnBrk="1" hangingPunct="1">
              <a:buFontTx/>
              <a:buNone/>
            </a:pPr>
            <a:r>
              <a:rPr lang="en-US" altLang="en-US" sz="4000" smtClean="0">
                <a:latin typeface="Britannic Bold" panose="020B0903060703020204" pitchFamily="34" charset="0"/>
              </a:rPr>
              <a:t>Cream			    Whip</a:t>
            </a:r>
          </a:p>
          <a:p>
            <a:pPr eaLnBrk="1" hangingPunct="1">
              <a:buFontTx/>
              <a:buNone/>
            </a:pPr>
            <a:r>
              <a:rPr lang="en-US" altLang="en-US" sz="4000" smtClean="0">
                <a:latin typeface="Britannic Bold" panose="020B0903060703020204" pitchFamily="34" charset="0"/>
              </a:rPr>
              <a:t>			Cut in	   		 Fold in</a:t>
            </a:r>
          </a:p>
          <a:p>
            <a:pPr eaLnBrk="1" hangingPunct="1">
              <a:buFontTx/>
              <a:buNone/>
            </a:pPr>
            <a:endParaRPr lang="en-US" altLang="en-US" sz="4000" smtClean="0">
              <a:latin typeface="Britannic Bold" panose="020B0903060703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6600" smtClean="0">
                <a:solidFill>
                  <a:srgbClr val="CC66FF"/>
                </a:solidFill>
                <a:latin typeface="Forte" panose="03060902040502070203" pitchFamily="66" charset="0"/>
              </a:rPr>
              <a:t>Beat</a:t>
            </a:r>
          </a:p>
        </p:txBody>
      </p:sp>
      <p:sp>
        <p:nvSpPr>
          <p:cNvPr id="14339" name="Rectangle 3"/>
          <p:cNvSpPr>
            <a:spLocks noGrp="1" noChangeArrowheads="1"/>
          </p:cNvSpPr>
          <p:nvPr>
            <p:ph type="body" sz="half" idx="1"/>
          </p:nvPr>
        </p:nvSpPr>
        <p:spPr/>
        <p:txBody>
          <a:bodyPr/>
          <a:lstStyle/>
          <a:p>
            <a:pPr eaLnBrk="1" hangingPunct="1"/>
            <a:r>
              <a:rPr lang="en-US" altLang="en-US" sz="4000" smtClean="0">
                <a:latin typeface="Britannic Bold" panose="020B0903060703020204" pitchFamily="34" charset="0"/>
              </a:rPr>
              <a:t>To mix with an over-and-over motion, using a spoon, rotary, or electric beater. </a:t>
            </a:r>
          </a:p>
        </p:txBody>
      </p:sp>
      <p:pic>
        <p:nvPicPr>
          <p:cNvPr id="14340" name="Picture 7" descr="egg-bea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52825"/>
            <a:ext cx="14478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descr="Rice_SpoonB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67200"/>
            <a:ext cx="1924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6492839">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505200"/>
            <a:ext cx="198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6600" smtClean="0">
                <a:solidFill>
                  <a:srgbClr val="33CC33"/>
                </a:solidFill>
                <a:latin typeface="Forte" panose="03060902040502070203" pitchFamily="66" charset="0"/>
              </a:rPr>
              <a:t>Blend</a:t>
            </a:r>
          </a:p>
        </p:txBody>
      </p:sp>
      <p:sp>
        <p:nvSpPr>
          <p:cNvPr id="15363" name="Rectangle 3"/>
          <p:cNvSpPr>
            <a:spLocks noGrp="1" noChangeArrowheads="1"/>
          </p:cNvSpPr>
          <p:nvPr>
            <p:ph type="body" sz="half" idx="1"/>
          </p:nvPr>
        </p:nvSpPr>
        <p:spPr/>
        <p:txBody>
          <a:bodyPr/>
          <a:lstStyle/>
          <a:p>
            <a:pPr eaLnBrk="1" hangingPunct="1"/>
            <a:r>
              <a:rPr lang="en-US" altLang="en-US" sz="4800" smtClean="0">
                <a:latin typeface="Britannic Bold" panose="020B0903060703020204" pitchFamily="34" charset="0"/>
              </a:rPr>
              <a:t>To combine thoroughly two or more ingredients.</a:t>
            </a:r>
            <a:r>
              <a:rPr lang="en-US" altLang="en-US" sz="2400" smtClean="0"/>
              <a:t> </a:t>
            </a:r>
          </a:p>
        </p:txBody>
      </p:sp>
      <p:pic>
        <p:nvPicPr>
          <p:cNvPr id="15364" name="Picture 6" descr="Electric Bl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6600" smtClean="0">
                <a:solidFill>
                  <a:srgbClr val="CC3300"/>
                </a:solidFill>
                <a:latin typeface="Forte" panose="03060902040502070203" pitchFamily="66" charset="0"/>
              </a:rPr>
              <a:t>Combine</a:t>
            </a:r>
          </a:p>
        </p:txBody>
      </p:sp>
      <p:sp>
        <p:nvSpPr>
          <p:cNvPr id="16387" name="Rectangle 3"/>
          <p:cNvSpPr>
            <a:spLocks noGrp="1" noChangeArrowheads="1"/>
          </p:cNvSpPr>
          <p:nvPr>
            <p:ph type="body" sz="half" idx="1"/>
          </p:nvPr>
        </p:nvSpPr>
        <p:spPr/>
        <p:txBody>
          <a:bodyPr/>
          <a:lstStyle/>
          <a:p>
            <a:pPr eaLnBrk="1" hangingPunct="1"/>
            <a:r>
              <a:rPr lang="en-US" altLang="en-US" sz="3600" smtClean="0">
                <a:latin typeface="Britannic Bold" panose="020B0903060703020204" pitchFamily="34" charset="0"/>
              </a:rPr>
              <a:t>To mix together, usually by stirring, two or more ingredients.</a:t>
            </a:r>
            <a:r>
              <a:rPr lang="en-US" altLang="en-US" sz="2800" smtClean="0"/>
              <a:t> </a:t>
            </a:r>
          </a:p>
        </p:txBody>
      </p:sp>
      <p:pic>
        <p:nvPicPr>
          <p:cNvPr id="16388" name="Picture 7" descr="Unassig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0005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6600" smtClean="0">
                <a:latin typeface="Forte" panose="03060902040502070203" pitchFamily="66" charset="0"/>
              </a:rPr>
              <a:t>Cream</a:t>
            </a:r>
          </a:p>
        </p:txBody>
      </p:sp>
      <p:graphicFrame>
        <p:nvGraphicFramePr>
          <p:cNvPr id="2" name="Object 8"/>
          <p:cNvGraphicFramePr>
            <a:graphicFrameLocks noGrp="1" noChangeAspect="1"/>
          </p:cNvGraphicFramePr>
          <p:nvPr>
            <p:ph sz="half" idx="1"/>
          </p:nvPr>
        </p:nvGraphicFramePr>
        <p:xfrm>
          <a:off x="508000" y="1651000"/>
          <a:ext cx="3937000" cy="4422775"/>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Rectangle 3"/>
          <p:cNvSpPr>
            <a:spLocks noGrp="1" noChangeArrowheads="1"/>
          </p:cNvSpPr>
          <p:nvPr>
            <p:ph type="body" sz="half" idx="2"/>
          </p:nvPr>
        </p:nvSpPr>
        <p:spPr/>
        <p:txBody>
          <a:bodyPr/>
          <a:lstStyle/>
          <a:p>
            <a:pPr eaLnBrk="1" hangingPunct="1"/>
            <a:r>
              <a:rPr lang="en-US" altLang="en-US" sz="4000" smtClean="0">
                <a:latin typeface="Britannic Bold" panose="020B0903060703020204" pitchFamily="34" charset="0"/>
              </a:rPr>
              <a:t>To soften and blend until smooth and light by mixing with a spoon or an electric mixer. </a:t>
            </a:r>
          </a:p>
        </p:txBody>
      </p:sp>
      <p:pic>
        <p:nvPicPr>
          <p:cNvPr id="17413" name="Picture 7" descr="cash_cow4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40481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6600" smtClean="0">
                <a:solidFill>
                  <a:srgbClr val="00CC99"/>
                </a:solidFill>
                <a:latin typeface="Forte" panose="03060902040502070203" pitchFamily="66" charset="0"/>
              </a:rPr>
              <a:t>Cut in</a:t>
            </a:r>
          </a:p>
        </p:txBody>
      </p:sp>
      <p:sp>
        <p:nvSpPr>
          <p:cNvPr id="18435" name="Rectangle 3"/>
          <p:cNvSpPr>
            <a:spLocks noGrp="1" noChangeArrowheads="1"/>
          </p:cNvSpPr>
          <p:nvPr>
            <p:ph type="body" sz="half" idx="1"/>
          </p:nvPr>
        </p:nvSpPr>
        <p:spPr/>
        <p:txBody>
          <a:bodyPr/>
          <a:lstStyle/>
          <a:p>
            <a:pPr eaLnBrk="1" hangingPunct="1"/>
            <a:r>
              <a:rPr lang="en-US" altLang="en-US" sz="2800" smtClean="0">
                <a:latin typeface="Britannic Bold" panose="020B0903060703020204" pitchFamily="34" charset="0"/>
              </a:rPr>
              <a:t>To mix solid shortening with flour by cutting the shortening into small pieces and mixing until it is completely covered with the flour mixture. Use a pastry blender, two knives, or a fork.  </a:t>
            </a:r>
          </a:p>
        </p:txBody>
      </p:sp>
      <p:pic>
        <p:nvPicPr>
          <p:cNvPr id="18436" name="Picture 5" descr="327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37909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6600" smtClean="0">
                <a:solidFill>
                  <a:srgbClr val="FF9966"/>
                </a:solidFill>
                <a:latin typeface="Forte" panose="03060902040502070203" pitchFamily="66" charset="0"/>
              </a:rPr>
              <a:t>Fold in</a:t>
            </a:r>
          </a:p>
        </p:txBody>
      </p:sp>
      <p:sp>
        <p:nvSpPr>
          <p:cNvPr id="19459" name="Rectangle 3"/>
          <p:cNvSpPr>
            <a:spLocks noGrp="1" noChangeArrowheads="1"/>
          </p:cNvSpPr>
          <p:nvPr>
            <p:ph type="body" idx="1"/>
          </p:nvPr>
        </p:nvSpPr>
        <p:spPr/>
        <p:txBody>
          <a:bodyPr/>
          <a:lstStyle/>
          <a:p>
            <a:pPr eaLnBrk="1" hangingPunct="1">
              <a:lnSpc>
                <a:spcPct val="90000"/>
              </a:lnSpc>
              <a:buFontTx/>
              <a:buNone/>
            </a:pPr>
            <a:r>
              <a:rPr lang="en-US" altLang="en-US" smtClean="0">
                <a:solidFill>
                  <a:srgbClr val="0066FF"/>
                </a:solidFill>
              </a:rPr>
              <a:t>	</a:t>
            </a:r>
            <a:r>
              <a:rPr lang="en-US" altLang="en-US" smtClean="0">
                <a:solidFill>
                  <a:srgbClr val="0066FF"/>
                </a:solidFill>
                <a:latin typeface="Britannic Bold" panose="020B0903060703020204" pitchFamily="34" charset="0"/>
              </a:rPr>
              <a:t>To combine a delicate mixture, such as beaten egg white or whipped cream, with a more solid material. Insert the edge of a spoon or rubber scraper vertically down through the middle of the mixture, slide it across the bottom of the bowl, bring it up with some of the mixture, and fold over on top of the rest. Continue slowly and gently, turning the bowl often, until all is evenly mixed.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6600" smtClean="0">
                <a:solidFill>
                  <a:srgbClr val="FF0066"/>
                </a:solidFill>
                <a:latin typeface="Forte" panose="03060902040502070203" pitchFamily="66" charset="0"/>
              </a:rPr>
              <a:t>Knead</a:t>
            </a:r>
            <a:r>
              <a:rPr lang="en-US" altLang="en-US" sz="6600" smtClean="0">
                <a:latin typeface="Forte" panose="03060902040502070203" pitchFamily="66" charset="0"/>
              </a:rPr>
              <a:t> </a:t>
            </a:r>
          </a:p>
        </p:txBody>
      </p:sp>
      <p:sp>
        <p:nvSpPr>
          <p:cNvPr id="20483" name="Rectangle 3"/>
          <p:cNvSpPr>
            <a:spLocks noGrp="1" noChangeArrowheads="1"/>
          </p:cNvSpPr>
          <p:nvPr>
            <p:ph type="body" idx="1"/>
          </p:nvPr>
        </p:nvSpPr>
        <p:spPr/>
        <p:txBody>
          <a:bodyPr/>
          <a:lstStyle/>
          <a:p>
            <a:pPr eaLnBrk="1" hangingPunct="1"/>
            <a:r>
              <a:rPr lang="en-US" altLang="en-US" smtClean="0">
                <a:solidFill>
                  <a:srgbClr val="CC66FF"/>
                </a:solidFill>
                <a:latin typeface="Britannic Bold" panose="020B0903060703020204" pitchFamily="34" charset="0"/>
              </a:rPr>
              <a:t>To work dough by folding, pressing, and turning, until it is smooth and elastic. Place dough on a floured board, fold it in half, and press firmly with the heels of your hands. Turn the dough about a quarter turn, and repeat the folding and pressing.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6600" smtClean="0">
                <a:latin typeface="Forte" panose="03060902040502070203" pitchFamily="66" charset="0"/>
              </a:rPr>
              <a:t>Mix</a:t>
            </a:r>
          </a:p>
        </p:txBody>
      </p:sp>
      <p:sp>
        <p:nvSpPr>
          <p:cNvPr id="21507"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combine two or more ingredients, usually by stirring.</a:t>
            </a:r>
            <a:r>
              <a:rPr lang="en-US" altLang="en-US" smtClean="0"/>
              <a:t> </a:t>
            </a:r>
          </a:p>
        </p:txBody>
      </p:sp>
      <p:pic>
        <p:nvPicPr>
          <p:cNvPr id="21508" name="Picture 5" descr="55069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3147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pPr eaLnBrk="1" hangingPunct="1"/>
            <a:r>
              <a:rPr lang="en-US" altLang="en-US" smtClean="0">
                <a:solidFill>
                  <a:srgbClr val="FF9900"/>
                </a:solidFill>
                <a:latin typeface="Forte" panose="03060902040502070203" pitchFamily="66" charset="0"/>
              </a:rPr>
              <a:t>The Language of the Recipe</a:t>
            </a:r>
          </a:p>
        </p:txBody>
      </p:sp>
      <p:sp>
        <p:nvSpPr>
          <p:cNvPr id="4099" name="Rectangle 8"/>
          <p:cNvSpPr>
            <a:spLocks noGrp="1" noChangeArrowheads="1"/>
          </p:cNvSpPr>
          <p:nvPr>
            <p:ph type="body" sz="half" idx="2"/>
          </p:nvPr>
        </p:nvSpPr>
        <p:spPr/>
        <p:txBody>
          <a:bodyPr/>
          <a:lstStyle/>
          <a:p>
            <a:pPr eaLnBrk="1" hangingPunct="1"/>
            <a:r>
              <a:rPr lang="en-US" altLang="en-US" smtClean="0">
                <a:latin typeface="Britannic Bold" panose="020B0903060703020204" pitchFamily="34" charset="0"/>
              </a:rPr>
              <a:t>Become familiar</a:t>
            </a:r>
          </a:p>
          <a:p>
            <a:pPr eaLnBrk="1" hangingPunct="1"/>
            <a:r>
              <a:rPr lang="en-US" altLang="en-US" smtClean="0">
                <a:latin typeface="Britannic Bold" panose="020B0903060703020204" pitchFamily="34" charset="0"/>
              </a:rPr>
              <a:t>Terms are important tools for the cook.</a:t>
            </a:r>
          </a:p>
          <a:p>
            <a:pPr eaLnBrk="1" hangingPunct="1"/>
            <a:r>
              <a:rPr lang="en-US" altLang="en-US" smtClean="0">
                <a:latin typeface="Britannic Bold" panose="020B0903060703020204" pitchFamily="34" charset="0"/>
              </a:rPr>
              <a:t>Each has its own meaning.</a:t>
            </a:r>
          </a:p>
          <a:p>
            <a:pPr eaLnBrk="1" hangingPunct="1"/>
            <a:r>
              <a:rPr lang="en-US" altLang="en-US" smtClean="0">
                <a:latin typeface="Britannic Bold" panose="020B0903060703020204" pitchFamily="34" charset="0"/>
              </a:rPr>
              <a:t>Achieve best results</a:t>
            </a:r>
            <a:r>
              <a:rPr lang="en-US" altLang="en-US" sz="2800" smtClean="0"/>
              <a:t>. </a:t>
            </a:r>
          </a:p>
        </p:txBody>
      </p:sp>
      <p:pic>
        <p:nvPicPr>
          <p:cNvPr id="4100" name="Picture 9" descr="MCj04136740000[1]"/>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73075" y="1524000"/>
            <a:ext cx="4005263" cy="406241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6600" smtClean="0">
                <a:solidFill>
                  <a:srgbClr val="6699FF"/>
                </a:solidFill>
                <a:latin typeface="Forte" panose="03060902040502070203" pitchFamily="66" charset="0"/>
              </a:rPr>
              <a:t>Stir</a:t>
            </a:r>
          </a:p>
        </p:txBody>
      </p:sp>
      <p:sp>
        <p:nvSpPr>
          <p:cNvPr id="22531"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mix with a circular motion of a spoon or other utensil. </a:t>
            </a:r>
          </a:p>
        </p:txBody>
      </p:sp>
      <p:pic>
        <p:nvPicPr>
          <p:cNvPr id="22532" name="Picture 5" descr="22142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281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6600" smtClean="0">
                <a:solidFill>
                  <a:srgbClr val="333399"/>
                </a:solidFill>
                <a:latin typeface="Forte" panose="03060902040502070203" pitchFamily="66" charset="0"/>
              </a:rPr>
              <a:t>Whip</a:t>
            </a:r>
          </a:p>
        </p:txBody>
      </p:sp>
      <p:sp>
        <p:nvSpPr>
          <p:cNvPr id="23555" name="Rectangle 3"/>
          <p:cNvSpPr>
            <a:spLocks noGrp="1" noChangeArrowheads="1"/>
          </p:cNvSpPr>
          <p:nvPr>
            <p:ph type="body" sz="half" idx="2"/>
          </p:nvPr>
        </p:nvSpPr>
        <p:spPr/>
        <p:txBody>
          <a:bodyPr/>
          <a:lstStyle/>
          <a:p>
            <a:pPr eaLnBrk="1" hangingPunct="1">
              <a:lnSpc>
                <a:spcPct val="90000"/>
              </a:lnSpc>
              <a:buFontTx/>
              <a:buNone/>
            </a:pPr>
            <a:r>
              <a:rPr lang="en-US" altLang="en-US" sz="2400" smtClean="0"/>
              <a:t>	</a:t>
            </a:r>
            <a:r>
              <a:rPr lang="en-US" altLang="en-US" sz="3600" smtClean="0">
                <a:solidFill>
                  <a:srgbClr val="333399"/>
                </a:solidFill>
                <a:latin typeface="Britannic Bold" panose="020B0903060703020204" pitchFamily="34" charset="0"/>
              </a:rPr>
              <a:t>To beat rapidly with a rotary beater, an electric mixer, or wire whisk; to incorporate air and make light and fluffy, as whipped cream or egg white </a:t>
            </a:r>
          </a:p>
        </p:txBody>
      </p:sp>
      <p:pic>
        <p:nvPicPr>
          <p:cNvPr id="23556" name="Picture 5" descr="tile_cartoon_clou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62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1143000"/>
          </a:xfrm>
        </p:spPr>
        <p:txBody>
          <a:bodyPr/>
          <a:lstStyle/>
          <a:p>
            <a:pPr eaLnBrk="1" hangingPunct="1"/>
            <a:r>
              <a:rPr lang="en-US" altLang="en-US" sz="5400" smtClean="0">
                <a:solidFill>
                  <a:srgbClr val="3399FF"/>
                </a:solidFill>
                <a:latin typeface="Forte" panose="03060902040502070203" pitchFamily="66" charset="0"/>
              </a:rPr>
              <a:t>Techniques of: Cutting</a:t>
            </a:r>
          </a:p>
        </p:txBody>
      </p:sp>
      <p:sp>
        <p:nvSpPr>
          <p:cNvPr id="24579" name="Rectangle 3"/>
          <p:cNvSpPr>
            <a:spLocks noGrp="1" noChangeArrowheads="1"/>
          </p:cNvSpPr>
          <p:nvPr>
            <p:ph type="body" idx="1"/>
          </p:nvPr>
        </p:nvSpPr>
        <p:spPr>
          <a:xfrm>
            <a:off x="457200" y="1371600"/>
            <a:ext cx="8229600" cy="4525963"/>
          </a:xfrm>
        </p:spPr>
        <p:txBody>
          <a:bodyPr/>
          <a:lstStyle/>
          <a:p>
            <a:pPr eaLnBrk="1" hangingPunct="1">
              <a:lnSpc>
                <a:spcPct val="90000"/>
              </a:lnSpc>
              <a:buFontTx/>
              <a:buNone/>
            </a:pPr>
            <a:r>
              <a:rPr lang="en-US" altLang="en-US" sz="2800" smtClean="0">
                <a:latin typeface="Britannic Bold" panose="020B0903060703020204" pitchFamily="34" charset="0"/>
              </a:rPr>
              <a:t>Chop			Grind</a:t>
            </a:r>
          </a:p>
          <a:p>
            <a:pPr eaLnBrk="1" hangingPunct="1">
              <a:lnSpc>
                <a:spcPct val="90000"/>
              </a:lnSpc>
              <a:buFontTx/>
              <a:buNone/>
            </a:pPr>
            <a:r>
              <a:rPr lang="en-US" altLang="en-US" sz="2800" smtClean="0">
                <a:latin typeface="Britannic Bold" panose="020B0903060703020204" pitchFamily="34" charset="0"/>
              </a:rPr>
              <a:t>		  Core			   Julienne</a:t>
            </a:r>
          </a:p>
          <a:p>
            <a:pPr eaLnBrk="1" hangingPunct="1">
              <a:lnSpc>
                <a:spcPct val="90000"/>
              </a:lnSpc>
              <a:buFontTx/>
              <a:buNone/>
            </a:pPr>
            <a:r>
              <a:rPr lang="en-US" altLang="en-US" sz="2800" smtClean="0">
                <a:latin typeface="Britannic Bold" panose="020B0903060703020204" pitchFamily="34" charset="0"/>
              </a:rPr>
              <a:t>				Cube			            Mash</a:t>
            </a:r>
          </a:p>
          <a:p>
            <a:pPr eaLnBrk="1" hangingPunct="1">
              <a:lnSpc>
                <a:spcPct val="90000"/>
              </a:lnSpc>
              <a:buFontTx/>
              <a:buNone/>
            </a:pPr>
            <a:r>
              <a:rPr lang="en-US" altLang="en-US" sz="2800" smtClean="0">
                <a:latin typeface="Britannic Bold" panose="020B0903060703020204" pitchFamily="34" charset="0"/>
              </a:rPr>
              <a:t>	Cut						Mince</a:t>
            </a:r>
          </a:p>
          <a:p>
            <a:pPr eaLnBrk="1" hangingPunct="1">
              <a:lnSpc>
                <a:spcPct val="90000"/>
              </a:lnSpc>
              <a:buFontTx/>
              <a:buNone/>
            </a:pPr>
            <a:r>
              <a:rPr lang="en-US" altLang="en-US" sz="2800" smtClean="0">
                <a:latin typeface="Britannic Bold" panose="020B0903060703020204" pitchFamily="34" charset="0"/>
              </a:rPr>
              <a:t>			Dice		Pare</a:t>
            </a:r>
          </a:p>
          <a:p>
            <a:pPr eaLnBrk="1" hangingPunct="1">
              <a:lnSpc>
                <a:spcPct val="90000"/>
              </a:lnSpc>
              <a:buFontTx/>
              <a:buNone/>
            </a:pPr>
            <a:r>
              <a:rPr lang="en-US" altLang="en-US" sz="2800" smtClean="0">
                <a:latin typeface="Britannic Bold" panose="020B0903060703020204" pitchFamily="34" charset="0"/>
              </a:rPr>
              <a:t>Grate							     Score</a:t>
            </a:r>
          </a:p>
          <a:p>
            <a:pPr eaLnBrk="1" hangingPunct="1">
              <a:lnSpc>
                <a:spcPct val="90000"/>
              </a:lnSpc>
              <a:buFontTx/>
              <a:buNone/>
            </a:pPr>
            <a:r>
              <a:rPr lang="en-US" altLang="en-US" sz="2800" smtClean="0">
                <a:latin typeface="Britannic Bold" panose="020B0903060703020204" pitchFamily="34" charset="0"/>
              </a:rPr>
              <a:t>			Scrape			Shred</a:t>
            </a:r>
          </a:p>
          <a:p>
            <a:pPr eaLnBrk="1" hangingPunct="1">
              <a:lnSpc>
                <a:spcPct val="90000"/>
              </a:lnSpc>
              <a:buFontTx/>
              <a:buNone/>
            </a:pPr>
            <a:r>
              <a:rPr lang="en-US" altLang="en-US" sz="2800" smtClean="0">
                <a:latin typeface="Britannic Bold" panose="020B0903060703020204" pitchFamily="34" charset="0"/>
              </a:rPr>
              <a:t>        Slice 			Sliver</a:t>
            </a:r>
          </a:p>
          <a:p>
            <a:pPr eaLnBrk="1" hangingPunct="1">
              <a:lnSpc>
                <a:spcPct val="90000"/>
              </a:lnSpc>
              <a:buFontTx/>
              <a:buNone/>
            </a:pPr>
            <a:r>
              <a:rPr lang="en-US" altLang="en-US" sz="2800" smtClean="0">
                <a:latin typeface="Britannic Bold" panose="020B0903060703020204" pitchFamily="34" charset="0"/>
              </a:rPr>
              <a:t>								Trim</a:t>
            </a:r>
          </a:p>
          <a:p>
            <a:pPr eaLnBrk="1" hangingPunct="1">
              <a:lnSpc>
                <a:spcPct val="90000"/>
              </a:lnSpc>
            </a:pPr>
            <a:endParaRPr lang="en-US" altLang="en-US" sz="2800" smtClean="0">
              <a:latin typeface="Britannic Bold" panose="020B0903060703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6600" smtClean="0">
                <a:solidFill>
                  <a:srgbClr val="008000"/>
                </a:solidFill>
                <a:latin typeface="Forte" panose="03060902040502070203" pitchFamily="66" charset="0"/>
              </a:rPr>
              <a:t>Chop</a:t>
            </a:r>
          </a:p>
        </p:txBody>
      </p:sp>
      <p:sp>
        <p:nvSpPr>
          <p:cNvPr id="25603" name="Rectangle 3"/>
          <p:cNvSpPr>
            <a:spLocks noGrp="1" noChangeArrowheads="1"/>
          </p:cNvSpPr>
          <p:nvPr>
            <p:ph type="body" idx="1"/>
          </p:nvPr>
        </p:nvSpPr>
        <p:spPr/>
        <p:txBody>
          <a:bodyPr/>
          <a:lstStyle/>
          <a:p>
            <a:pPr eaLnBrk="1" hangingPunct="1">
              <a:buFontTx/>
              <a:buNone/>
            </a:pPr>
            <a:r>
              <a:rPr lang="en-US" altLang="en-US" sz="4000" smtClean="0">
                <a:latin typeface="Britannic Bold" panose="020B0903060703020204" pitchFamily="34" charset="0"/>
              </a:rPr>
              <a:t>	       To cut into small pieces</a:t>
            </a:r>
            <a:r>
              <a:rPr lang="en-US" altLang="en-US" smtClean="0"/>
              <a:t> </a:t>
            </a:r>
          </a:p>
        </p:txBody>
      </p:sp>
      <p:pic>
        <p:nvPicPr>
          <p:cNvPr id="25604" name="Picture 5" descr="Gazpacho%20makings%20May%20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71800"/>
            <a:ext cx="44958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6600" smtClean="0">
                <a:solidFill>
                  <a:schemeClr val="folHlink"/>
                </a:solidFill>
                <a:latin typeface="Forte" panose="03060902040502070203" pitchFamily="66" charset="0"/>
              </a:rPr>
              <a:t> Core</a:t>
            </a:r>
            <a:r>
              <a:rPr lang="en-US" altLang="en-US" smtClean="0">
                <a:solidFill>
                  <a:schemeClr val="folHlink"/>
                </a:solidFill>
              </a:rPr>
              <a:t> </a:t>
            </a:r>
            <a:r>
              <a:rPr lang="en-US" altLang="en-US" smtClean="0"/>
              <a:t>  	</a:t>
            </a:r>
          </a:p>
        </p:txBody>
      </p:sp>
      <p:sp>
        <p:nvSpPr>
          <p:cNvPr id="26627" name="Rectangle 3"/>
          <p:cNvSpPr>
            <a:spLocks noGrp="1" noChangeArrowheads="1"/>
          </p:cNvSpPr>
          <p:nvPr>
            <p:ph type="body" idx="1"/>
          </p:nvPr>
        </p:nvSpPr>
        <p:spPr/>
        <p:txBody>
          <a:bodyPr/>
          <a:lstStyle/>
          <a:p>
            <a:pPr eaLnBrk="1" hangingPunct="1">
              <a:buFontTx/>
              <a:buNone/>
            </a:pPr>
            <a:r>
              <a:rPr lang="en-US" altLang="en-US" smtClean="0"/>
              <a:t>	To remove the core of a fruit with a corer or paring knife</a:t>
            </a:r>
          </a:p>
        </p:txBody>
      </p:sp>
      <p:pic>
        <p:nvPicPr>
          <p:cNvPr id="26628" name="Picture 5" descr="p1294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5486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6600" smtClean="0">
                <a:solidFill>
                  <a:srgbClr val="FF0000"/>
                </a:solidFill>
                <a:latin typeface="Forte" panose="03060902040502070203" pitchFamily="66" charset="0"/>
              </a:rPr>
              <a:t>Cube</a:t>
            </a:r>
            <a:r>
              <a:rPr lang="en-US" altLang="en-US" smtClean="0">
                <a:solidFill>
                  <a:srgbClr val="FF0000"/>
                </a:solidFill>
              </a:rPr>
              <a:t>	</a:t>
            </a:r>
          </a:p>
        </p:txBody>
      </p:sp>
      <p:sp>
        <p:nvSpPr>
          <p:cNvPr id="27651" name="Rectangle 3"/>
          <p:cNvSpPr>
            <a:spLocks noGrp="1" noChangeArrowheads="1"/>
          </p:cNvSpPr>
          <p:nvPr>
            <p:ph type="body" idx="1"/>
          </p:nvPr>
        </p:nvSpPr>
        <p:spPr/>
        <p:txBody>
          <a:bodyPr/>
          <a:lstStyle/>
          <a:p>
            <a:pPr eaLnBrk="1" hangingPunct="1">
              <a:buFontTx/>
              <a:buNone/>
            </a:pPr>
            <a:r>
              <a:rPr lang="en-US" altLang="en-US" smtClean="0"/>
              <a:t>		    </a:t>
            </a:r>
            <a:r>
              <a:rPr lang="en-US" altLang="en-US" sz="3600" smtClean="0">
                <a:latin typeface="Britannic Bold" panose="020B0903060703020204" pitchFamily="34" charset="0"/>
              </a:rPr>
              <a:t>To cut into small squares</a:t>
            </a:r>
          </a:p>
        </p:txBody>
      </p:sp>
      <p:pic>
        <p:nvPicPr>
          <p:cNvPr id="27652" name="Picture 5" descr="1888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1460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6600" smtClean="0">
                <a:latin typeface="Forte" panose="03060902040502070203" pitchFamily="66" charset="0"/>
              </a:rPr>
              <a:t>    </a:t>
            </a:r>
            <a:r>
              <a:rPr lang="en-US" altLang="en-US" sz="6600" smtClean="0">
                <a:solidFill>
                  <a:srgbClr val="993366"/>
                </a:solidFill>
                <a:latin typeface="Forte" panose="03060902040502070203" pitchFamily="66" charset="0"/>
              </a:rPr>
              <a:t>Cut</a:t>
            </a:r>
            <a:r>
              <a:rPr lang="en-US" altLang="en-US" sz="6600" smtClean="0">
                <a:latin typeface="Forte" panose="03060902040502070203" pitchFamily="66" charset="0"/>
              </a:rPr>
              <a:t>	</a:t>
            </a:r>
            <a:r>
              <a:rPr lang="en-US" altLang="en-US" smtClean="0"/>
              <a:t>	</a:t>
            </a:r>
          </a:p>
        </p:txBody>
      </p:sp>
      <p:sp>
        <p:nvSpPr>
          <p:cNvPr id="28675" name="Rectangle 3"/>
          <p:cNvSpPr>
            <a:spLocks noGrp="1" noChangeArrowheads="1"/>
          </p:cNvSpPr>
          <p:nvPr>
            <p:ph type="body" sz="half" idx="1"/>
          </p:nvPr>
        </p:nvSpPr>
        <p:spPr/>
        <p:txBody>
          <a:bodyPr/>
          <a:lstStyle/>
          <a:p>
            <a:pPr eaLnBrk="1" hangingPunct="1">
              <a:buFontTx/>
              <a:buNone/>
            </a:pPr>
            <a:r>
              <a:rPr lang="en-US" altLang="en-US" sz="2800" smtClean="0"/>
              <a:t>	</a:t>
            </a:r>
            <a:r>
              <a:rPr lang="en-US" altLang="en-US" sz="4000" smtClean="0">
                <a:latin typeface="Britannic Bold" panose="020B0903060703020204" pitchFamily="34" charset="0"/>
              </a:rPr>
              <a:t>To divide foods into small pieces with a knife or scissors</a:t>
            </a:r>
            <a:r>
              <a:rPr lang="en-US" altLang="en-US" sz="4000" smtClean="0"/>
              <a:t>.</a:t>
            </a:r>
            <a:r>
              <a:rPr lang="en-US" altLang="en-US" sz="2800" smtClean="0"/>
              <a:t> </a:t>
            </a:r>
          </a:p>
        </p:txBody>
      </p:sp>
      <p:pic>
        <p:nvPicPr>
          <p:cNvPr id="28676" name="Picture 7" descr="knive-b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47800"/>
            <a:ext cx="41624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6600" smtClean="0">
                <a:solidFill>
                  <a:srgbClr val="FFCC00"/>
                </a:solidFill>
                <a:latin typeface="Forte" panose="03060902040502070203" pitchFamily="66" charset="0"/>
              </a:rPr>
              <a:t>Dice</a:t>
            </a:r>
          </a:p>
        </p:txBody>
      </p:sp>
      <p:sp>
        <p:nvSpPr>
          <p:cNvPr id="29699" name="Rectangle 3"/>
          <p:cNvSpPr>
            <a:spLocks noGrp="1" noChangeArrowheads="1"/>
          </p:cNvSpPr>
          <p:nvPr>
            <p:ph type="body" idx="1"/>
          </p:nvPr>
        </p:nvSpPr>
        <p:spPr/>
        <p:txBody>
          <a:bodyPr/>
          <a:lstStyle/>
          <a:p>
            <a:pPr eaLnBrk="1" hangingPunct="1">
              <a:buFontTx/>
              <a:buNone/>
            </a:pPr>
            <a:r>
              <a:rPr lang="en-US" altLang="en-US" smtClean="0">
                <a:latin typeface="Britannic Bold" panose="020B0903060703020204" pitchFamily="34" charset="0"/>
              </a:rPr>
              <a:t>	          To cut into very small cubes</a:t>
            </a:r>
          </a:p>
        </p:txBody>
      </p:sp>
      <p:pic>
        <p:nvPicPr>
          <p:cNvPr id="29700" name="Picture 5" descr="33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40767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6600" smtClean="0">
                <a:solidFill>
                  <a:schemeClr val="folHlink"/>
                </a:solidFill>
                <a:latin typeface="Forte" panose="03060902040502070203" pitchFamily="66" charset="0"/>
              </a:rPr>
              <a:t>Grate</a:t>
            </a:r>
          </a:p>
        </p:txBody>
      </p:sp>
      <p:sp>
        <p:nvSpPr>
          <p:cNvPr id="30723"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rub food, such as lemon or orange peel, against a grater to obtain fine particles.</a:t>
            </a:r>
          </a:p>
        </p:txBody>
      </p:sp>
      <p:pic>
        <p:nvPicPr>
          <p:cNvPr id="30724" name="Picture 7" descr="232266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956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6600" smtClean="0">
                <a:latin typeface="Forte" panose="03060902040502070203" pitchFamily="66" charset="0"/>
              </a:rPr>
              <a:t>Julienne</a:t>
            </a:r>
          </a:p>
        </p:txBody>
      </p:sp>
      <p:sp>
        <p:nvSpPr>
          <p:cNvPr id="31747" name="Rectangle 3"/>
          <p:cNvSpPr>
            <a:spLocks noGrp="1" noChangeArrowheads="1"/>
          </p:cNvSpPr>
          <p:nvPr>
            <p:ph type="body" idx="1"/>
          </p:nvPr>
        </p:nvSpPr>
        <p:spPr/>
        <p:txBody>
          <a:bodyPr/>
          <a:lstStyle/>
          <a:p>
            <a:pPr eaLnBrk="1" hangingPunct="1">
              <a:buFontTx/>
              <a:buNone/>
            </a:pPr>
            <a:r>
              <a:rPr lang="en-US" altLang="en-US" smtClean="0">
                <a:latin typeface="Britannic Bold" panose="020B0903060703020204" pitchFamily="34" charset="0"/>
              </a:rPr>
              <a:t>		To cut food into long, thin strips. </a:t>
            </a:r>
          </a:p>
        </p:txBody>
      </p:sp>
      <p:pic>
        <p:nvPicPr>
          <p:cNvPr id="31748" name="Picture 5" descr="pr_13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743200"/>
            <a:ext cx="3276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5400" smtClean="0">
                <a:solidFill>
                  <a:srgbClr val="3333CC"/>
                </a:solidFill>
                <a:latin typeface="Forte" panose="03060902040502070203" pitchFamily="66" charset="0"/>
              </a:rPr>
              <a:t>Techniques of: Preparation</a:t>
            </a:r>
          </a:p>
        </p:txBody>
      </p:sp>
      <p:sp>
        <p:nvSpPr>
          <p:cNvPr id="5123" name="Rectangle 5"/>
          <p:cNvSpPr>
            <a:spLocks noGrp="1" noChangeArrowheads="1"/>
          </p:cNvSpPr>
          <p:nvPr>
            <p:ph type="body" sz="half" idx="4294967295"/>
          </p:nvPr>
        </p:nvSpPr>
        <p:spPr>
          <a:xfrm>
            <a:off x="1371600" y="1371600"/>
            <a:ext cx="6858000" cy="4525963"/>
          </a:xfrm>
        </p:spPr>
        <p:txBody>
          <a:bodyPr/>
          <a:lstStyle/>
          <a:p>
            <a:pPr eaLnBrk="1" hangingPunct="1">
              <a:buFontTx/>
              <a:buNone/>
            </a:pPr>
            <a:r>
              <a:rPr lang="en-US" altLang="en-US" smtClean="0">
                <a:solidFill>
                  <a:srgbClr val="3333CC"/>
                </a:solidFill>
                <a:latin typeface="Britannic Bold" panose="020B0903060703020204" pitchFamily="34" charset="0"/>
              </a:rPr>
              <a:t>  </a:t>
            </a:r>
            <a:r>
              <a:rPr lang="en-US" altLang="en-US" smtClean="0">
                <a:latin typeface="Britannic Bold" panose="020B0903060703020204" pitchFamily="34" charset="0"/>
              </a:rPr>
              <a:t>Bread			Grease</a:t>
            </a:r>
          </a:p>
          <a:p>
            <a:pPr eaLnBrk="1" hangingPunct="1">
              <a:buFontTx/>
              <a:buNone/>
            </a:pPr>
            <a:endParaRPr lang="en-US" altLang="en-US" smtClean="0">
              <a:latin typeface="Britannic Bold" panose="020B0903060703020204" pitchFamily="34" charset="0"/>
            </a:endParaRPr>
          </a:p>
          <a:p>
            <a:pPr eaLnBrk="1" hangingPunct="1">
              <a:buFontTx/>
              <a:buNone/>
            </a:pPr>
            <a:r>
              <a:rPr lang="en-US" altLang="en-US" smtClean="0">
                <a:latin typeface="Britannic Bold" panose="020B0903060703020204" pitchFamily="34" charset="0"/>
              </a:rPr>
              <a:t>  Brush			Marinate</a:t>
            </a:r>
          </a:p>
          <a:p>
            <a:pPr eaLnBrk="1" hangingPunct="1">
              <a:buFontTx/>
              <a:buNone/>
            </a:pPr>
            <a:endParaRPr lang="en-US" altLang="en-US" smtClean="0">
              <a:latin typeface="Britannic Bold" panose="020B0903060703020204" pitchFamily="34" charset="0"/>
            </a:endParaRPr>
          </a:p>
          <a:p>
            <a:pPr eaLnBrk="1" hangingPunct="1">
              <a:buFontTx/>
              <a:buNone/>
            </a:pPr>
            <a:r>
              <a:rPr lang="en-US" altLang="en-US" smtClean="0">
                <a:latin typeface="Britannic Bold" panose="020B0903060703020204" pitchFamily="34" charset="0"/>
              </a:rPr>
              <a:t>  Dredge			Sift</a:t>
            </a:r>
          </a:p>
          <a:p>
            <a:pPr eaLnBrk="1" hangingPunct="1">
              <a:buFontTx/>
              <a:buNone/>
            </a:pPr>
            <a:endParaRPr lang="en-US" altLang="en-US" smtClean="0">
              <a:latin typeface="Britannic Bold" panose="020B0903060703020204" pitchFamily="34" charset="0"/>
            </a:endParaRPr>
          </a:p>
          <a:p>
            <a:pPr eaLnBrk="1" hangingPunct="1">
              <a:buFontTx/>
              <a:buNone/>
            </a:pPr>
            <a:r>
              <a:rPr lang="en-US" altLang="en-US" smtClean="0">
                <a:latin typeface="Britannic Bold" panose="020B0903060703020204" pitchFamily="34" charset="0"/>
              </a:rPr>
              <a:t>  Flute			Grease</a:t>
            </a:r>
          </a:p>
          <a:p>
            <a:pPr eaLnBrk="1" hangingPunct="1">
              <a:buFontTx/>
              <a:buNone/>
            </a:pPr>
            <a:endParaRPr lang="en-US" altLang="en-US" smtClean="0">
              <a:latin typeface="Britannic Bold" panose="020B0903060703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6600" smtClean="0">
                <a:solidFill>
                  <a:schemeClr val="hlink"/>
                </a:solidFill>
                <a:latin typeface="Forte" panose="03060902040502070203" pitchFamily="66" charset="0"/>
              </a:rPr>
              <a:t>Mash</a:t>
            </a:r>
          </a:p>
        </p:txBody>
      </p:sp>
      <p:sp>
        <p:nvSpPr>
          <p:cNvPr id="32771"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crush food until it becomes smooth. </a:t>
            </a:r>
          </a:p>
        </p:txBody>
      </p:sp>
      <p:pic>
        <p:nvPicPr>
          <p:cNvPr id="32772" name="Picture 5" descr="418KDM0PJM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19400"/>
            <a:ext cx="3286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6600" smtClean="0">
                <a:solidFill>
                  <a:srgbClr val="008000"/>
                </a:solidFill>
                <a:latin typeface="Forte" panose="03060902040502070203" pitchFamily="66" charset="0"/>
              </a:rPr>
              <a:t>Mince</a:t>
            </a:r>
          </a:p>
        </p:txBody>
      </p:sp>
      <p:sp>
        <p:nvSpPr>
          <p:cNvPr id="33795"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cut into very small pieces with a sharp knife.</a:t>
            </a:r>
          </a:p>
        </p:txBody>
      </p:sp>
      <p:pic>
        <p:nvPicPr>
          <p:cNvPr id="33796" name="Picture 5" descr="cu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76600"/>
            <a:ext cx="4953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6600" smtClean="0">
                <a:solidFill>
                  <a:srgbClr val="FF6600"/>
                </a:solidFill>
                <a:latin typeface="Forte" panose="03060902040502070203" pitchFamily="66" charset="0"/>
              </a:rPr>
              <a:t>Pare</a:t>
            </a:r>
          </a:p>
        </p:txBody>
      </p:sp>
      <p:sp>
        <p:nvSpPr>
          <p:cNvPr id="34819"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cut away the skin or a very thin layer of the outside of fruits or vegetables. Use a vegetable peeler or a knife.</a:t>
            </a:r>
            <a:r>
              <a:rPr lang="en-US" altLang="en-US" smtClean="0"/>
              <a:t> </a:t>
            </a:r>
          </a:p>
        </p:txBody>
      </p:sp>
      <p:pic>
        <p:nvPicPr>
          <p:cNvPr id="34820" name="Picture 7" descr="294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81400"/>
            <a:ext cx="40576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descr="RUS1503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05200"/>
            <a:ext cx="2438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6600" smtClean="0">
                <a:solidFill>
                  <a:srgbClr val="800080"/>
                </a:solidFill>
                <a:latin typeface="Forte" panose="03060902040502070203" pitchFamily="66" charset="0"/>
              </a:rPr>
              <a:t>Score</a:t>
            </a:r>
          </a:p>
        </p:txBody>
      </p:sp>
      <p:sp>
        <p:nvSpPr>
          <p:cNvPr id="35843"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make thin, straight cuts through the outer edge of fat on meat to prevent the meat from curling during cooking.</a:t>
            </a:r>
            <a:r>
              <a:rPr lang="en-US" altLang="en-US" smtClean="0"/>
              <a:t> </a:t>
            </a:r>
          </a:p>
        </p:txBody>
      </p:sp>
      <p:pic>
        <p:nvPicPr>
          <p:cNvPr id="35844" name="Picture 5" descr="Poultry and G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40576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6600" smtClean="0">
                <a:solidFill>
                  <a:srgbClr val="00CC99"/>
                </a:solidFill>
                <a:latin typeface="Forte" panose="03060902040502070203" pitchFamily="66" charset="0"/>
              </a:rPr>
              <a:t>Scrape</a:t>
            </a:r>
          </a:p>
        </p:txBody>
      </p:sp>
      <p:sp>
        <p:nvSpPr>
          <p:cNvPr id="36867" name="Rectangle 3"/>
          <p:cNvSpPr>
            <a:spLocks noGrp="1" noChangeArrowheads="1"/>
          </p:cNvSpPr>
          <p:nvPr>
            <p:ph type="body" idx="1"/>
          </p:nvPr>
        </p:nvSpPr>
        <p:spPr/>
        <p:txBody>
          <a:bodyPr/>
          <a:lstStyle/>
          <a:p>
            <a:pPr eaLnBrk="1" hangingPunct="1">
              <a:buFontTx/>
              <a:buNone/>
            </a:pPr>
            <a:r>
              <a:rPr lang="en-US" altLang="en-US" smtClean="0"/>
              <a:t>	</a:t>
            </a:r>
            <a:r>
              <a:rPr lang="en-US" altLang="en-US" sz="4000" smtClean="0">
                <a:solidFill>
                  <a:srgbClr val="6699FF"/>
                </a:solidFill>
                <a:latin typeface="Britannic Bold" panose="020B0903060703020204" pitchFamily="34" charset="0"/>
              </a:rPr>
              <a:t>To rub a vegetable, such as a carrot, with the sharp edge of a knife in order to remove only the outer layer of skin</a:t>
            </a:r>
            <a:r>
              <a:rPr lang="en-US" altLang="en-US" sz="4000" smtClean="0">
                <a:solidFill>
                  <a:srgbClr val="6699FF"/>
                </a:solidFill>
              </a:rPr>
              <a:t>. </a:t>
            </a:r>
          </a:p>
          <a:p>
            <a:pPr eaLnBrk="1" hangingPunct="1">
              <a:buFontTx/>
              <a:buNone/>
            </a:pPr>
            <a:endParaRPr lang="en-US" altLang="en-US" sz="4000" smtClean="0">
              <a:solidFill>
                <a:srgbClr val="6699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6600" smtClean="0">
                <a:latin typeface="Forte" panose="03060902040502070203" pitchFamily="66" charset="0"/>
              </a:rPr>
              <a:t>Shred</a:t>
            </a:r>
          </a:p>
        </p:txBody>
      </p:sp>
      <p:sp>
        <p:nvSpPr>
          <p:cNvPr id="37891"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tear or cut into thin pieces or strips. </a:t>
            </a:r>
          </a:p>
        </p:txBody>
      </p:sp>
      <p:pic>
        <p:nvPicPr>
          <p:cNvPr id="37892" name="Picture 7" descr="Unassig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667000"/>
            <a:ext cx="40671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6600" smtClean="0">
                <a:solidFill>
                  <a:srgbClr val="FF6699"/>
                </a:solidFill>
                <a:latin typeface="Forte" panose="03060902040502070203" pitchFamily="66" charset="0"/>
              </a:rPr>
              <a:t>Slice</a:t>
            </a:r>
          </a:p>
        </p:txBody>
      </p:sp>
      <p:sp>
        <p:nvSpPr>
          <p:cNvPr id="38915"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cut food into flat pieces. </a:t>
            </a:r>
          </a:p>
        </p:txBody>
      </p:sp>
      <p:pic>
        <p:nvPicPr>
          <p:cNvPr id="38916" name="Picture 5" descr="super_noz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3200"/>
            <a:ext cx="4953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6600" smtClean="0">
                <a:solidFill>
                  <a:srgbClr val="FF6600"/>
                </a:solidFill>
                <a:latin typeface="Forte" panose="03060902040502070203" pitchFamily="66" charset="0"/>
              </a:rPr>
              <a:t> Sliver</a:t>
            </a:r>
            <a:r>
              <a:rPr lang="en-US" altLang="en-US" smtClean="0"/>
              <a:t>	</a:t>
            </a:r>
          </a:p>
        </p:txBody>
      </p:sp>
      <p:sp>
        <p:nvSpPr>
          <p:cNvPr id="39939" name="Rectangle 3"/>
          <p:cNvSpPr>
            <a:spLocks noGrp="1" noChangeArrowheads="1"/>
          </p:cNvSpPr>
          <p:nvPr>
            <p:ph type="body" idx="1"/>
          </p:nvPr>
        </p:nvSpPr>
        <p:spPr/>
        <p:txBody>
          <a:bodyPr/>
          <a:lstStyle/>
          <a:p>
            <a:pPr eaLnBrk="1" hangingPunct="1">
              <a:buFontTx/>
              <a:buNone/>
            </a:pPr>
            <a:r>
              <a:rPr lang="en-US" altLang="en-US" smtClean="0">
                <a:latin typeface="Britannic Bold" panose="020B0903060703020204" pitchFamily="34" charset="0"/>
              </a:rPr>
              <a:t>	          To cut in long, thin pieces.</a:t>
            </a:r>
            <a:r>
              <a:rPr lang="en-US" altLang="en-US" smtClean="0"/>
              <a:t> </a:t>
            </a:r>
          </a:p>
        </p:txBody>
      </p:sp>
      <p:pic>
        <p:nvPicPr>
          <p:cNvPr id="39940" name="Picture 5" descr="art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908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6600" smtClean="0">
                <a:solidFill>
                  <a:srgbClr val="FF0000"/>
                </a:solidFill>
                <a:latin typeface="Forte" panose="03060902040502070203" pitchFamily="66" charset="0"/>
              </a:rPr>
              <a:t>Trim</a:t>
            </a:r>
            <a:r>
              <a:rPr lang="en-US" altLang="en-US" smtClean="0">
                <a:solidFill>
                  <a:srgbClr val="FF0000"/>
                </a:solidFill>
              </a:rPr>
              <a:t>	</a:t>
            </a:r>
          </a:p>
        </p:txBody>
      </p:sp>
      <p:sp>
        <p:nvSpPr>
          <p:cNvPr id="40963"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cut away most of the fat from the edges of meat.</a:t>
            </a:r>
            <a:r>
              <a:rPr lang="en-US" altLang="en-US" smtClean="0"/>
              <a:t> </a:t>
            </a:r>
          </a:p>
        </p:txBody>
      </p:sp>
      <p:pic>
        <p:nvPicPr>
          <p:cNvPr id="40964" name="Picture 5" descr="831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95600"/>
            <a:ext cx="502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5400" smtClean="0">
                <a:solidFill>
                  <a:srgbClr val="3399FF"/>
                </a:solidFill>
                <a:latin typeface="Forte" panose="03060902040502070203" pitchFamily="66" charset="0"/>
              </a:rPr>
              <a:t>Techniques of: Cooking</a:t>
            </a:r>
          </a:p>
        </p:txBody>
      </p:sp>
      <p:sp>
        <p:nvSpPr>
          <p:cNvPr id="41987" name="Rectangle 3"/>
          <p:cNvSpPr>
            <a:spLocks noGrp="1" noChangeArrowheads="1"/>
          </p:cNvSpPr>
          <p:nvPr>
            <p:ph type="body" idx="1"/>
          </p:nvPr>
        </p:nvSpPr>
        <p:spPr/>
        <p:txBody>
          <a:bodyPr/>
          <a:lstStyle/>
          <a:p>
            <a:pPr eaLnBrk="1" hangingPunct="1">
              <a:lnSpc>
                <a:spcPct val="90000"/>
              </a:lnSpc>
              <a:buFontTx/>
              <a:buNone/>
            </a:pPr>
            <a:r>
              <a:rPr lang="en-US" altLang="en-US" sz="2800" smtClean="0">
                <a:latin typeface="Britannic Bold" panose="020B0903060703020204" pitchFamily="34" charset="0"/>
              </a:rPr>
              <a:t>				Bake				Barbeque</a:t>
            </a:r>
          </a:p>
          <a:p>
            <a:pPr eaLnBrk="1" hangingPunct="1">
              <a:lnSpc>
                <a:spcPct val="90000"/>
              </a:lnSpc>
              <a:buFontTx/>
              <a:buNone/>
            </a:pPr>
            <a:r>
              <a:rPr lang="en-US" altLang="en-US" sz="2800" smtClean="0">
                <a:latin typeface="Britannic Bold" panose="020B0903060703020204" pitchFamily="34" charset="0"/>
              </a:rPr>
              <a:t>		Baste			          Boil</a:t>
            </a:r>
          </a:p>
          <a:p>
            <a:pPr eaLnBrk="1" hangingPunct="1">
              <a:lnSpc>
                <a:spcPct val="90000"/>
              </a:lnSpc>
              <a:buFontTx/>
              <a:buNone/>
            </a:pPr>
            <a:r>
              <a:rPr lang="en-US" altLang="en-US" sz="2800" smtClean="0">
                <a:latin typeface="Britannic Bold" panose="020B0903060703020204" pitchFamily="34" charset="0"/>
              </a:rPr>
              <a:t>Braise					       Broil</a:t>
            </a:r>
          </a:p>
          <a:p>
            <a:pPr eaLnBrk="1" hangingPunct="1">
              <a:lnSpc>
                <a:spcPct val="90000"/>
              </a:lnSpc>
              <a:buFontTx/>
              <a:buNone/>
            </a:pPr>
            <a:r>
              <a:rPr lang="en-US" altLang="en-US" sz="2800" smtClean="0">
                <a:latin typeface="Britannic Bold" panose="020B0903060703020204" pitchFamily="34" charset="0"/>
              </a:rPr>
              <a:t>		Brown              Deep-fat fry</a:t>
            </a:r>
          </a:p>
          <a:p>
            <a:pPr eaLnBrk="1" hangingPunct="1">
              <a:lnSpc>
                <a:spcPct val="90000"/>
              </a:lnSpc>
              <a:buFontTx/>
              <a:buNone/>
            </a:pPr>
            <a:r>
              <a:rPr lang="en-US" altLang="en-US" sz="2800" smtClean="0">
                <a:latin typeface="Britannic Bold" panose="020B0903060703020204" pitchFamily="34" charset="0"/>
              </a:rPr>
              <a:t>                      Dot                                      Fry</a:t>
            </a:r>
          </a:p>
          <a:p>
            <a:pPr eaLnBrk="1" hangingPunct="1">
              <a:lnSpc>
                <a:spcPct val="90000"/>
              </a:lnSpc>
              <a:buFontTx/>
              <a:buNone/>
            </a:pPr>
            <a:r>
              <a:rPr lang="en-US" altLang="en-US" sz="2800" smtClean="0">
                <a:latin typeface="Britannic Bold" panose="020B0903060703020204" pitchFamily="34" charset="0"/>
              </a:rPr>
              <a:t>   Pan-broil                               Pan-fry</a:t>
            </a:r>
          </a:p>
          <a:p>
            <a:pPr eaLnBrk="1" hangingPunct="1">
              <a:lnSpc>
                <a:spcPct val="90000"/>
              </a:lnSpc>
              <a:buFontTx/>
              <a:buNone/>
            </a:pPr>
            <a:r>
              <a:rPr lang="en-US" altLang="en-US" sz="2800" smtClean="0">
                <a:latin typeface="Britannic Bold" panose="020B0903060703020204" pitchFamily="34" charset="0"/>
              </a:rPr>
              <a:t>					Poach	          Preheat</a:t>
            </a:r>
          </a:p>
          <a:p>
            <a:pPr eaLnBrk="1" hangingPunct="1">
              <a:lnSpc>
                <a:spcPct val="90000"/>
              </a:lnSpc>
              <a:buFontTx/>
              <a:buNone/>
            </a:pPr>
            <a:r>
              <a:rPr lang="en-US" altLang="en-US" sz="2800" smtClean="0">
                <a:latin typeface="Britannic Bold" panose="020B0903060703020204" pitchFamily="34" charset="0"/>
              </a:rPr>
              <a:t>			Roast			 Saute</a:t>
            </a:r>
          </a:p>
          <a:p>
            <a:pPr eaLnBrk="1" hangingPunct="1">
              <a:lnSpc>
                <a:spcPct val="90000"/>
              </a:lnSpc>
              <a:buFontTx/>
              <a:buNone/>
            </a:pPr>
            <a:r>
              <a:rPr lang="en-US" altLang="en-US" sz="2800" smtClean="0">
                <a:latin typeface="Britannic Bold" panose="020B0903060703020204" pitchFamily="34" charset="0"/>
              </a:rPr>
              <a:t>	Scald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6000" smtClean="0">
                <a:solidFill>
                  <a:srgbClr val="9966FF"/>
                </a:solidFill>
                <a:latin typeface="Forte" panose="03060902040502070203" pitchFamily="66" charset="0"/>
              </a:rPr>
              <a:t>Bread</a:t>
            </a:r>
          </a:p>
        </p:txBody>
      </p:sp>
      <p:sp>
        <p:nvSpPr>
          <p:cNvPr id="6147" name="Rectangle 3"/>
          <p:cNvSpPr>
            <a:spLocks noGrp="1" noChangeArrowheads="1"/>
          </p:cNvSpPr>
          <p:nvPr>
            <p:ph type="body" sz="half" idx="1"/>
          </p:nvPr>
        </p:nvSpPr>
        <p:spPr/>
        <p:txBody>
          <a:bodyPr/>
          <a:lstStyle/>
          <a:p>
            <a:pPr eaLnBrk="1" hangingPunct="1"/>
            <a:r>
              <a:rPr lang="en-US" altLang="en-US" sz="2800" smtClean="0">
                <a:latin typeface="Britannic Bold" panose="020B0903060703020204" pitchFamily="34" charset="0"/>
              </a:rPr>
              <a:t>To cover a food with a coating of crumbs made from bread, crackers, or cereal. The food is often dipped in a liquid such as milk or egg before coating. </a:t>
            </a:r>
          </a:p>
        </p:txBody>
      </p:sp>
      <p:pic>
        <p:nvPicPr>
          <p:cNvPr id="6148" name="Picture 6" descr="944chicken1">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5800" y="3810000"/>
            <a:ext cx="2057400" cy="2590800"/>
          </a:xfrm>
        </p:spPr>
      </p:pic>
      <p:pic>
        <p:nvPicPr>
          <p:cNvPr id="6149" name="Picture 8" descr="gortonfishstick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3380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cuisinart-food-processor-mp-14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1242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6600" smtClean="0">
                <a:solidFill>
                  <a:srgbClr val="FF6699"/>
                </a:solidFill>
                <a:latin typeface="Forte" panose="03060902040502070203" pitchFamily="66" charset="0"/>
              </a:rPr>
              <a:t>Bake</a:t>
            </a:r>
            <a:r>
              <a:rPr lang="en-US" altLang="en-US" smtClean="0">
                <a:solidFill>
                  <a:srgbClr val="FF6699"/>
                </a:solidFill>
              </a:rPr>
              <a:t>	</a:t>
            </a:r>
          </a:p>
        </p:txBody>
      </p:sp>
      <p:sp>
        <p:nvSpPr>
          <p:cNvPr id="43011" name="Rectangle 3"/>
          <p:cNvSpPr>
            <a:spLocks noGrp="1" noChangeArrowheads="1"/>
          </p:cNvSpPr>
          <p:nvPr>
            <p:ph type="body" sz="half" idx="2"/>
          </p:nvPr>
        </p:nvSpPr>
        <p:spPr/>
        <p:txBody>
          <a:bodyPr/>
          <a:lstStyle/>
          <a:p>
            <a:pPr eaLnBrk="1" hangingPunct="1">
              <a:lnSpc>
                <a:spcPct val="90000"/>
              </a:lnSpc>
            </a:pPr>
            <a:r>
              <a:rPr lang="en-US" altLang="en-US" sz="4400" smtClean="0">
                <a:latin typeface="Britannic Bold" panose="020B0903060703020204" pitchFamily="34" charset="0"/>
              </a:rPr>
              <a:t>To cook in an oven or oven-type appliance in a covered or uncovered pan.</a:t>
            </a:r>
            <a:r>
              <a:rPr lang="en-US" altLang="en-US" sz="2800" smtClean="0"/>
              <a:t> </a:t>
            </a:r>
          </a:p>
        </p:txBody>
      </p:sp>
      <p:pic>
        <p:nvPicPr>
          <p:cNvPr id="43012" name="Picture 5" descr="Easy-Bake-O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8100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6600" smtClean="0">
                <a:solidFill>
                  <a:srgbClr val="FF3300"/>
                </a:solidFill>
                <a:latin typeface="Forte" panose="03060902040502070203" pitchFamily="66" charset="0"/>
              </a:rPr>
              <a:t>Barbeque</a:t>
            </a:r>
          </a:p>
        </p:txBody>
      </p:sp>
      <p:sp>
        <p:nvSpPr>
          <p:cNvPr id="44035" name="Rectangle 3"/>
          <p:cNvSpPr>
            <a:spLocks noGrp="1" noChangeArrowheads="1"/>
          </p:cNvSpPr>
          <p:nvPr>
            <p:ph type="body" idx="1"/>
          </p:nvPr>
        </p:nvSpPr>
        <p:spPr/>
        <p:txBody>
          <a:bodyPr/>
          <a:lstStyle/>
          <a:p>
            <a:pPr eaLnBrk="1" hangingPunct="1"/>
            <a:r>
              <a:rPr lang="en-US" altLang="en-US" smtClean="0">
                <a:latin typeface="Britannic Bold" panose="020B0903060703020204" pitchFamily="34" charset="0"/>
              </a:rPr>
              <a:t>To cook meat or poultry slowly over coals on a spit or in the oven, basting it often with a highly seasoned sauce</a:t>
            </a:r>
            <a:r>
              <a:rPr lang="en-US" altLang="en-US" smtClean="0"/>
              <a:t>. </a:t>
            </a:r>
          </a:p>
        </p:txBody>
      </p:sp>
      <p:pic>
        <p:nvPicPr>
          <p:cNvPr id="44036" name="Picture 5" descr="23038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52800"/>
            <a:ext cx="472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6600" smtClean="0">
                <a:solidFill>
                  <a:schemeClr val="folHlink"/>
                </a:solidFill>
                <a:latin typeface="Forte" panose="03060902040502070203" pitchFamily="66" charset="0"/>
              </a:rPr>
              <a:t>Baste</a:t>
            </a:r>
          </a:p>
        </p:txBody>
      </p:sp>
      <p:sp>
        <p:nvSpPr>
          <p:cNvPr id="45059" name="Rectangle 3"/>
          <p:cNvSpPr>
            <a:spLocks noGrp="1" noChangeArrowheads="1"/>
          </p:cNvSpPr>
          <p:nvPr>
            <p:ph type="body" sz="half" idx="1"/>
          </p:nvPr>
        </p:nvSpPr>
        <p:spPr/>
        <p:txBody>
          <a:bodyPr/>
          <a:lstStyle/>
          <a:p>
            <a:pPr eaLnBrk="1" hangingPunct="1"/>
            <a:r>
              <a:rPr lang="en-US" altLang="en-US" smtClean="0">
                <a:latin typeface="Britannic Bold" panose="020B0903060703020204" pitchFamily="34" charset="0"/>
              </a:rPr>
              <a:t>To spread, brush, or pour liquid (such as sauce, drippings, melted fat, or marinade) over food while it is cooking. Use a baster, brush, or spoon. </a:t>
            </a:r>
          </a:p>
        </p:txBody>
      </p:sp>
      <p:pic>
        <p:nvPicPr>
          <p:cNvPr id="45060" name="Picture 5" descr="tzun21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464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6600" smtClean="0">
                <a:solidFill>
                  <a:srgbClr val="CC66FF"/>
                </a:solidFill>
                <a:latin typeface="Forte" panose="03060902040502070203" pitchFamily="66" charset="0"/>
              </a:rPr>
              <a:t>Boil</a:t>
            </a:r>
          </a:p>
        </p:txBody>
      </p:sp>
      <p:sp>
        <p:nvSpPr>
          <p:cNvPr id="46083" name="Rectangle 3"/>
          <p:cNvSpPr>
            <a:spLocks noGrp="1" noChangeArrowheads="1"/>
          </p:cNvSpPr>
          <p:nvPr>
            <p:ph type="body" sz="half" idx="2"/>
          </p:nvPr>
        </p:nvSpPr>
        <p:spPr/>
        <p:txBody>
          <a:bodyPr/>
          <a:lstStyle/>
          <a:p>
            <a:pPr eaLnBrk="1" hangingPunct="1">
              <a:buFontTx/>
              <a:buNone/>
            </a:pPr>
            <a:r>
              <a:rPr lang="en-US" altLang="en-US" sz="3600" smtClean="0">
                <a:latin typeface="Britannic Bold" panose="020B0903060703020204" pitchFamily="34" charset="0"/>
              </a:rPr>
              <a:t>  To cook in liquid, usually water, in which bubbles rise constantly and then break on the surface. </a:t>
            </a:r>
          </a:p>
        </p:txBody>
      </p:sp>
      <p:pic>
        <p:nvPicPr>
          <p:cNvPr id="46084" name="Picture 5" descr="196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40481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6600" smtClean="0">
                <a:solidFill>
                  <a:srgbClr val="339933"/>
                </a:solidFill>
                <a:latin typeface="Forte" panose="03060902040502070203" pitchFamily="66" charset="0"/>
              </a:rPr>
              <a:t>Braise</a:t>
            </a:r>
          </a:p>
        </p:txBody>
      </p:sp>
      <p:sp>
        <p:nvSpPr>
          <p:cNvPr id="47107" name="Rectangle 3"/>
          <p:cNvSpPr>
            <a:spLocks noGrp="1" noChangeArrowheads="1"/>
          </p:cNvSpPr>
          <p:nvPr>
            <p:ph type="body" sz="half" idx="1"/>
          </p:nvPr>
        </p:nvSpPr>
        <p:spPr/>
        <p:txBody>
          <a:bodyPr/>
          <a:lstStyle/>
          <a:p>
            <a:pPr eaLnBrk="1" hangingPunct="1">
              <a:buFontTx/>
              <a:buNone/>
            </a:pPr>
            <a:r>
              <a:rPr lang="en-US" altLang="en-US" sz="2800" smtClean="0">
                <a:latin typeface="Britannic Bold" panose="020B0903060703020204" pitchFamily="34" charset="0"/>
              </a:rPr>
              <a:t>	</a:t>
            </a:r>
            <a:r>
              <a:rPr lang="en-US" altLang="en-US" sz="3600" smtClean="0">
                <a:latin typeface="Britannic Bold" panose="020B0903060703020204" pitchFamily="34" charset="0"/>
              </a:rPr>
              <a:t>To cook meat slowly, covered and in a small amount of liquid or steam.</a:t>
            </a:r>
            <a:r>
              <a:rPr lang="en-US" altLang="en-US" sz="2800" smtClean="0">
                <a:latin typeface="Britannic Bold" panose="020B0903060703020204" pitchFamily="34" charset="0"/>
              </a:rPr>
              <a:t> </a:t>
            </a:r>
          </a:p>
        </p:txBody>
      </p:sp>
      <p:pic>
        <p:nvPicPr>
          <p:cNvPr id="47108" name="Picture 5" descr="bra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29000"/>
            <a:ext cx="655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6600" smtClean="0">
                <a:solidFill>
                  <a:srgbClr val="0066FF"/>
                </a:solidFill>
                <a:latin typeface="Forte" panose="03060902040502070203" pitchFamily="66" charset="0"/>
              </a:rPr>
              <a:t>Broil</a:t>
            </a:r>
          </a:p>
        </p:txBody>
      </p:sp>
      <p:sp>
        <p:nvSpPr>
          <p:cNvPr id="48131" name="Rectangle 3"/>
          <p:cNvSpPr>
            <a:spLocks noGrp="1" noChangeArrowheads="1"/>
          </p:cNvSpPr>
          <p:nvPr>
            <p:ph type="body" idx="1"/>
          </p:nvPr>
        </p:nvSpPr>
        <p:spPr/>
        <p:txBody>
          <a:bodyPr/>
          <a:lstStyle/>
          <a:p>
            <a:pPr eaLnBrk="1" hangingPunct="1">
              <a:buFontTx/>
              <a:buNone/>
            </a:pPr>
            <a:r>
              <a:rPr lang="en-US" altLang="en-US" smtClean="0">
                <a:latin typeface="Britannic Bold" panose="020B0903060703020204" pitchFamily="34" charset="0"/>
              </a:rPr>
              <a:t>	To cook under direct heat or over coals.</a:t>
            </a:r>
            <a:r>
              <a:rPr lang="en-US" altLang="en-US" smtClean="0"/>
              <a:t> </a:t>
            </a:r>
          </a:p>
        </p:txBody>
      </p:sp>
      <p:pic>
        <p:nvPicPr>
          <p:cNvPr id="48132" name="Picture 5" descr="Wolf_Sunquest_Tanning_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6172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6600" smtClean="0">
                <a:solidFill>
                  <a:srgbClr val="00CC00"/>
                </a:solidFill>
                <a:latin typeface="Forte" panose="03060902040502070203" pitchFamily="66" charset="0"/>
              </a:rPr>
              <a:t>Brown</a:t>
            </a:r>
          </a:p>
        </p:txBody>
      </p:sp>
      <p:sp>
        <p:nvSpPr>
          <p:cNvPr id="49155" name="Rectangle 3"/>
          <p:cNvSpPr>
            <a:spLocks noGrp="1" noChangeArrowheads="1"/>
          </p:cNvSpPr>
          <p:nvPr>
            <p:ph type="body" idx="1"/>
          </p:nvPr>
        </p:nvSpPr>
        <p:spPr/>
        <p:txBody>
          <a:bodyPr/>
          <a:lstStyle/>
          <a:p>
            <a:pPr eaLnBrk="1" hangingPunct="1">
              <a:buFontTx/>
              <a:buNone/>
            </a:pPr>
            <a:r>
              <a:rPr lang="en-US" altLang="en-US" smtClean="0"/>
              <a:t>	</a:t>
            </a:r>
            <a:r>
              <a:rPr lang="en-US" altLang="en-US" sz="5400" smtClean="0">
                <a:solidFill>
                  <a:srgbClr val="FF6699"/>
                </a:solidFill>
                <a:latin typeface="Britannic Bold" panose="020B0903060703020204" pitchFamily="34" charset="0"/>
              </a:rPr>
              <a:t>To make the surface of a food brown in color by frying, broiling, baking in the oven, or toasting</a:t>
            </a:r>
            <a:r>
              <a:rPr lang="en-US" altLang="en-US"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6600" smtClean="0">
                <a:solidFill>
                  <a:srgbClr val="FFCC66"/>
                </a:solidFill>
                <a:latin typeface="Forte" panose="03060902040502070203" pitchFamily="66" charset="0"/>
              </a:rPr>
              <a:t>Deep-fat fry</a:t>
            </a:r>
          </a:p>
        </p:txBody>
      </p:sp>
      <p:sp>
        <p:nvSpPr>
          <p:cNvPr id="50179" name="Rectangle 3"/>
          <p:cNvSpPr>
            <a:spLocks noGrp="1" noChangeArrowheads="1"/>
          </p:cNvSpPr>
          <p:nvPr>
            <p:ph type="body" sz="half" idx="1"/>
          </p:nvPr>
        </p:nvSpPr>
        <p:spPr/>
        <p:txBody>
          <a:bodyPr/>
          <a:lstStyle/>
          <a:p>
            <a:pPr eaLnBrk="1" hangingPunct="1">
              <a:buFontTx/>
              <a:buNone/>
            </a:pPr>
            <a:r>
              <a:rPr lang="en-US" altLang="en-US" sz="2800" smtClean="0"/>
              <a:t>	</a:t>
            </a:r>
            <a:r>
              <a:rPr lang="en-US" altLang="en-US" sz="2800" smtClean="0">
                <a:latin typeface="Britannic Bold" panose="020B0903060703020204" pitchFamily="34" charset="0"/>
              </a:rPr>
              <a:t>To cook in hot fat that completely covers the food. </a:t>
            </a:r>
          </a:p>
        </p:txBody>
      </p:sp>
      <p:pic>
        <p:nvPicPr>
          <p:cNvPr id="50180" name="Picture 5" descr="jlo0124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81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Fat_Fryer_Main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320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7200" smtClean="0">
                <a:solidFill>
                  <a:srgbClr val="FF9933"/>
                </a:solidFill>
                <a:latin typeface="Forte" panose="03060902040502070203" pitchFamily="66" charset="0"/>
              </a:rPr>
              <a:t>Dot</a:t>
            </a:r>
          </a:p>
        </p:txBody>
      </p:sp>
      <p:sp>
        <p:nvSpPr>
          <p:cNvPr id="51203" name="Rectangle 3"/>
          <p:cNvSpPr>
            <a:spLocks noGrp="1" noChangeArrowheads="1"/>
          </p:cNvSpPr>
          <p:nvPr>
            <p:ph type="body" idx="1"/>
          </p:nvPr>
        </p:nvSpPr>
        <p:spPr/>
        <p:txBody>
          <a:bodyPr/>
          <a:lstStyle/>
          <a:p>
            <a:pPr eaLnBrk="1" hangingPunct="1">
              <a:buFontTx/>
              <a:buNone/>
            </a:pPr>
            <a:r>
              <a:rPr lang="en-US" altLang="en-US" smtClean="0"/>
              <a:t>	</a:t>
            </a:r>
            <a:r>
              <a:rPr lang="en-US" altLang="en-US" sz="3600" smtClean="0">
                <a:latin typeface="Britannic Bold" panose="020B0903060703020204" pitchFamily="34" charset="0"/>
              </a:rPr>
              <a:t>To place small particles of a solid, such as butter, on the surface of a food. </a:t>
            </a:r>
          </a:p>
        </p:txBody>
      </p:sp>
      <p:pic>
        <p:nvPicPr>
          <p:cNvPr id="51204" name="Picture 5" descr="23039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52800"/>
            <a:ext cx="670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6600" smtClean="0">
                <a:solidFill>
                  <a:srgbClr val="339933"/>
                </a:solidFill>
                <a:latin typeface="Forte" panose="03060902040502070203" pitchFamily="66" charset="0"/>
              </a:rPr>
              <a:t>Fry </a:t>
            </a:r>
          </a:p>
        </p:txBody>
      </p:sp>
      <p:sp>
        <p:nvSpPr>
          <p:cNvPr id="52227" name="Rectangle 3"/>
          <p:cNvSpPr>
            <a:spLocks noGrp="1" noChangeArrowheads="1"/>
          </p:cNvSpPr>
          <p:nvPr>
            <p:ph type="body" sz="half" idx="1"/>
          </p:nvPr>
        </p:nvSpPr>
        <p:spPr/>
        <p:txBody>
          <a:bodyPr/>
          <a:lstStyle/>
          <a:p>
            <a:pPr eaLnBrk="1" hangingPunct="1">
              <a:buFontTx/>
              <a:buNone/>
            </a:pPr>
            <a:r>
              <a:rPr lang="en-US" altLang="en-US" sz="4000" smtClean="0">
                <a:latin typeface="Britannic Bold" panose="020B0903060703020204" pitchFamily="34" charset="0"/>
              </a:rPr>
              <a:t>To cook in hot fat</a:t>
            </a:r>
            <a:r>
              <a:rPr lang="en-US" altLang="en-US" sz="2800" smtClean="0"/>
              <a:t>.</a:t>
            </a:r>
          </a:p>
        </p:txBody>
      </p:sp>
      <p:pic>
        <p:nvPicPr>
          <p:cNvPr id="52228" name="Picture 5" descr="23237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0384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6600" smtClean="0">
                <a:solidFill>
                  <a:srgbClr val="FF6699"/>
                </a:solidFill>
                <a:latin typeface="Forte" panose="03060902040502070203" pitchFamily="66" charset="0"/>
              </a:rPr>
              <a:t>Brush</a:t>
            </a:r>
            <a:r>
              <a:rPr lang="en-US" altLang="en-US" sz="4000" smtClean="0"/>
              <a:t>	</a:t>
            </a:r>
          </a:p>
        </p:txBody>
      </p:sp>
      <p:sp>
        <p:nvSpPr>
          <p:cNvPr id="7171" name="Rectangle 3"/>
          <p:cNvSpPr>
            <a:spLocks noGrp="1" noChangeArrowheads="1"/>
          </p:cNvSpPr>
          <p:nvPr>
            <p:ph type="body" sz="half" idx="1"/>
          </p:nvPr>
        </p:nvSpPr>
        <p:spPr/>
        <p:txBody>
          <a:bodyPr/>
          <a:lstStyle/>
          <a:p>
            <a:pPr eaLnBrk="1" hangingPunct="1"/>
            <a:r>
              <a:rPr lang="en-US" altLang="en-US" sz="3600" smtClean="0">
                <a:latin typeface="Britannic Bold" panose="020B0903060703020204" pitchFamily="34" charset="0"/>
              </a:rPr>
              <a:t>To spread a liquid coating on a food, using a pastry brush or paper towel</a:t>
            </a:r>
            <a:r>
              <a:rPr lang="en-US" altLang="en-US" sz="2800" smtClean="0"/>
              <a:t>. </a:t>
            </a:r>
          </a:p>
        </p:txBody>
      </p:sp>
      <p:pic>
        <p:nvPicPr>
          <p:cNvPr id="7172" name="Picture 6" descr="232376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5400" smtClean="0">
                <a:latin typeface="Forte" panose="03060902040502070203" pitchFamily="66" charset="0"/>
              </a:rPr>
              <a:t>  </a:t>
            </a:r>
            <a:r>
              <a:rPr lang="en-US" altLang="en-US" sz="5400" smtClean="0">
                <a:solidFill>
                  <a:schemeClr val="hlink"/>
                </a:solidFill>
                <a:latin typeface="Forte" panose="03060902040502070203" pitchFamily="66" charset="0"/>
              </a:rPr>
              <a:t>Pan-broil   &amp;   Pan-fry</a:t>
            </a:r>
            <a:r>
              <a:rPr lang="en-US" altLang="en-US" sz="5400" smtClean="0"/>
              <a:t>			</a:t>
            </a:r>
          </a:p>
        </p:txBody>
      </p:sp>
      <p:sp>
        <p:nvSpPr>
          <p:cNvPr id="53251" name="Rectangle 3"/>
          <p:cNvSpPr>
            <a:spLocks noGrp="1" noChangeArrowheads="1"/>
          </p:cNvSpPr>
          <p:nvPr>
            <p:ph type="body" sz="half" idx="1"/>
          </p:nvPr>
        </p:nvSpPr>
        <p:spPr/>
        <p:txBody>
          <a:bodyPr/>
          <a:lstStyle/>
          <a:p>
            <a:pPr eaLnBrk="1" hangingPunct="1">
              <a:lnSpc>
                <a:spcPct val="90000"/>
              </a:lnSpc>
              <a:buFontTx/>
              <a:buNone/>
            </a:pPr>
            <a:r>
              <a:rPr lang="en-US" altLang="en-US" sz="2800" smtClean="0"/>
              <a:t>	</a:t>
            </a:r>
            <a:r>
              <a:rPr lang="en-US" altLang="en-US" sz="4000" smtClean="0">
                <a:latin typeface="Britannic Bold" panose="020B0903060703020204" pitchFamily="34" charset="0"/>
              </a:rPr>
              <a:t>To cook uncovered in an un-greased or lightly greased skillet, pouring off excess fat as it accumulates</a:t>
            </a:r>
            <a:r>
              <a:rPr lang="en-US" altLang="en-US" sz="2800" smtClean="0"/>
              <a:t>. </a:t>
            </a:r>
          </a:p>
        </p:txBody>
      </p:sp>
      <p:sp>
        <p:nvSpPr>
          <p:cNvPr id="53252" name="Rectangle 4"/>
          <p:cNvSpPr>
            <a:spLocks noGrp="1" noChangeArrowheads="1"/>
          </p:cNvSpPr>
          <p:nvPr>
            <p:ph type="body" sz="half" idx="2"/>
          </p:nvPr>
        </p:nvSpPr>
        <p:spPr/>
        <p:txBody>
          <a:bodyPr/>
          <a:lstStyle/>
          <a:p>
            <a:pPr eaLnBrk="1" hangingPunct="1">
              <a:lnSpc>
                <a:spcPct val="90000"/>
              </a:lnSpc>
              <a:buFontTx/>
              <a:buNone/>
            </a:pPr>
            <a:r>
              <a:rPr lang="en-US" altLang="en-US" sz="2800" smtClean="0"/>
              <a:t>	</a:t>
            </a:r>
            <a:r>
              <a:rPr lang="en-US" altLang="en-US" sz="4000" smtClean="0">
                <a:latin typeface="Britannic Bold" panose="020B0903060703020204" pitchFamily="34" charset="0"/>
              </a:rPr>
              <a:t>To cook in an uncovered skillet with a small amount of fat.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6600" smtClean="0">
                <a:solidFill>
                  <a:srgbClr val="FFCC66"/>
                </a:solidFill>
                <a:latin typeface="Forte" panose="03060902040502070203" pitchFamily="66" charset="0"/>
              </a:rPr>
              <a:t>Poach</a:t>
            </a:r>
          </a:p>
        </p:txBody>
      </p:sp>
      <p:sp>
        <p:nvSpPr>
          <p:cNvPr id="54275" name="Rectangle 3"/>
          <p:cNvSpPr>
            <a:spLocks noGrp="1" noChangeArrowheads="1"/>
          </p:cNvSpPr>
          <p:nvPr>
            <p:ph type="body" sz="half" idx="2"/>
          </p:nvPr>
        </p:nvSpPr>
        <p:spPr/>
        <p:txBody>
          <a:bodyPr/>
          <a:lstStyle/>
          <a:p>
            <a:pPr eaLnBrk="1" hangingPunct="1">
              <a:buFontTx/>
              <a:buNone/>
            </a:pPr>
            <a:r>
              <a:rPr lang="en-US" altLang="en-US" sz="2800" smtClean="0">
                <a:latin typeface="Britannic Bold" panose="020B0903060703020204" pitchFamily="34" charset="0"/>
              </a:rPr>
              <a:t>	</a:t>
            </a:r>
            <a:r>
              <a:rPr lang="en-US" altLang="en-US" sz="4000" smtClean="0">
                <a:latin typeface="Britannic Bold" panose="020B0903060703020204" pitchFamily="34" charset="0"/>
              </a:rPr>
              <a:t>To cook gently in hot liquid below the boiling point. </a:t>
            </a:r>
          </a:p>
        </p:txBody>
      </p:sp>
      <p:pic>
        <p:nvPicPr>
          <p:cNvPr id="54276" name="Picture 5" descr="05-17-2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33337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6600" smtClean="0">
                <a:solidFill>
                  <a:srgbClr val="0066FF"/>
                </a:solidFill>
                <a:latin typeface="Forte" panose="03060902040502070203" pitchFamily="66" charset="0"/>
              </a:rPr>
              <a:t>Preheat</a:t>
            </a:r>
          </a:p>
        </p:txBody>
      </p:sp>
      <p:sp>
        <p:nvSpPr>
          <p:cNvPr id="55299" name="Rectangle 3"/>
          <p:cNvSpPr>
            <a:spLocks noGrp="1" noChangeArrowheads="1"/>
          </p:cNvSpPr>
          <p:nvPr>
            <p:ph type="body" idx="1"/>
          </p:nvPr>
        </p:nvSpPr>
        <p:spPr/>
        <p:txBody>
          <a:bodyPr/>
          <a:lstStyle/>
          <a:p>
            <a:pPr eaLnBrk="1" hangingPunct="1">
              <a:buFontTx/>
              <a:buNone/>
            </a:pPr>
            <a:r>
              <a:rPr lang="en-US" altLang="en-US" smtClean="0"/>
              <a:t>	</a:t>
            </a:r>
            <a:r>
              <a:rPr lang="en-US" altLang="en-US" sz="4400" smtClean="0">
                <a:solidFill>
                  <a:srgbClr val="FF9933"/>
                </a:solidFill>
                <a:latin typeface="Britannic Bold" panose="020B0903060703020204" pitchFamily="34" charset="0"/>
              </a:rPr>
              <a:t>To set the oven to cooking temperature in advance so that it has time to reach the desired temperature by the start of cooking.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6600" smtClean="0">
                <a:solidFill>
                  <a:srgbClr val="FF6699"/>
                </a:solidFill>
                <a:latin typeface="Forte" panose="03060902040502070203" pitchFamily="66" charset="0"/>
              </a:rPr>
              <a:t>Roast</a:t>
            </a:r>
          </a:p>
        </p:txBody>
      </p:sp>
      <p:sp>
        <p:nvSpPr>
          <p:cNvPr id="56323" name="Rectangle 3"/>
          <p:cNvSpPr>
            <a:spLocks noGrp="1" noChangeArrowheads="1"/>
          </p:cNvSpPr>
          <p:nvPr>
            <p:ph type="body" idx="1"/>
          </p:nvPr>
        </p:nvSpPr>
        <p:spPr/>
        <p:txBody>
          <a:bodyPr/>
          <a:lstStyle/>
          <a:p>
            <a:pPr eaLnBrk="1" hangingPunct="1">
              <a:buFontTx/>
              <a:buNone/>
            </a:pPr>
            <a:r>
              <a:rPr lang="en-US" altLang="en-US" smtClean="0"/>
              <a:t>	</a:t>
            </a:r>
            <a:r>
              <a:rPr lang="en-US" altLang="en-US" sz="3600" smtClean="0">
                <a:latin typeface="Britannic Bold" panose="020B0903060703020204" pitchFamily="34" charset="0"/>
              </a:rPr>
              <a:t>To cook by dry heat, uncovered, usually in the oven. </a:t>
            </a:r>
          </a:p>
        </p:txBody>
      </p:sp>
      <p:pic>
        <p:nvPicPr>
          <p:cNvPr id="56324" name="Picture 5" descr="oven%20cooking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324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6600" smtClean="0">
                <a:solidFill>
                  <a:srgbClr val="FF6600"/>
                </a:solidFill>
                <a:latin typeface="Forte" panose="03060902040502070203" pitchFamily="66" charset="0"/>
              </a:rPr>
              <a:t>Saute</a:t>
            </a:r>
          </a:p>
        </p:txBody>
      </p:sp>
      <p:sp>
        <p:nvSpPr>
          <p:cNvPr id="57347" name="Rectangle 3"/>
          <p:cNvSpPr>
            <a:spLocks noGrp="1" noChangeArrowheads="1"/>
          </p:cNvSpPr>
          <p:nvPr>
            <p:ph type="body" sz="half" idx="1"/>
          </p:nvPr>
        </p:nvSpPr>
        <p:spPr/>
        <p:txBody>
          <a:bodyPr/>
          <a:lstStyle/>
          <a:p>
            <a:pPr eaLnBrk="1" hangingPunct="1">
              <a:buFontTx/>
              <a:buNone/>
            </a:pPr>
            <a:r>
              <a:rPr lang="en-US" altLang="en-US" sz="2800" smtClean="0"/>
              <a:t>	</a:t>
            </a:r>
            <a:r>
              <a:rPr lang="en-US" altLang="en-US" sz="4000" smtClean="0">
                <a:latin typeface="Britannic Bold" panose="020B0903060703020204" pitchFamily="34" charset="0"/>
              </a:rPr>
              <a:t>To cook uncovered in a small amount of fat in a pan.</a:t>
            </a:r>
            <a:r>
              <a:rPr lang="en-US" altLang="en-US" sz="4000" smtClean="0"/>
              <a:t> </a:t>
            </a:r>
          </a:p>
        </p:txBody>
      </p:sp>
      <p:pic>
        <p:nvPicPr>
          <p:cNvPr id="57348" name="Picture 5" descr="Unassig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038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6600" smtClean="0">
                <a:solidFill>
                  <a:srgbClr val="00CC00"/>
                </a:solidFill>
                <a:latin typeface="Forte" panose="03060902040502070203" pitchFamily="66" charset="0"/>
              </a:rPr>
              <a:t>Scald</a:t>
            </a:r>
          </a:p>
        </p:txBody>
      </p:sp>
      <p:sp>
        <p:nvSpPr>
          <p:cNvPr id="58371" name="Rectangle 3"/>
          <p:cNvSpPr>
            <a:spLocks noGrp="1" noChangeArrowheads="1"/>
          </p:cNvSpPr>
          <p:nvPr>
            <p:ph type="body" idx="1"/>
          </p:nvPr>
        </p:nvSpPr>
        <p:spPr/>
        <p:txBody>
          <a:bodyPr/>
          <a:lstStyle/>
          <a:p>
            <a:pPr eaLnBrk="1" hangingPunct="1">
              <a:buFontTx/>
              <a:buNone/>
            </a:pPr>
            <a:r>
              <a:rPr lang="en-US" altLang="en-US" smtClean="0"/>
              <a:t>	</a:t>
            </a:r>
            <a:r>
              <a:rPr lang="en-US" altLang="en-US" sz="5400" smtClean="0">
                <a:solidFill>
                  <a:srgbClr val="FF9999"/>
                </a:solidFill>
                <a:latin typeface="Britannic Bold" panose="020B0903060703020204" pitchFamily="34" charset="0"/>
              </a:rPr>
              <a:t>To heat a liquid to just below the boiling point; or to pour boiling water over food or to dip food briefly into boiling water</a:t>
            </a:r>
            <a:r>
              <a:rPr lang="en-US" altLang="en-US" smtClean="0">
                <a:solidFill>
                  <a:srgbClr val="FF9999"/>
                </a:solidFill>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6600" smtClean="0">
                <a:solidFill>
                  <a:srgbClr val="FF3300"/>
                </a:solidFill>
                <a:latin typeface="Forte" panose="03060902040502070203" pitchFamily="66" charset="0"/>
              </a:rPr>
              <a:t>Sear</a:t>
            </a:r>
          </a:p>
        </p:txBody>
      </p:sp>
      <p:sp>
        <p:nvSpPr>
          <p:cNvPr id="59395" name="Rectangle 3"/>
          <p:cNvSpPr>
            <a:spLocks noGrp="1" noChangeArrowheads="1"/>
          </p:cNvSpPr>
          <p:nvPr>
            <p:ph type="body" sz="half" idx="1"/>
          </p:nvPr>
        </p:nvSpPr>
        <p:spPr/>
        <p:txBody>
          <a:bodyPr/>
          <a:lstStyle/>
          <a:p>
            <a:pPr eaLnBrk="1" hangingPunct="1">
              <a:buFontTx/>
              <a:buNone/>
            </a:pPr>
            <a:r>
              <a:rPr lang="en-US" altLang="en-US" sz="2400" smtClean="0"/>
              <a:t>	</a:t>
            </a:r>
            <a:r>
              <a:rPr lang="en-US" altLang="en-US" smtClean="0">
                <a:latin typeface="Britannic Bold" panose="020B0903060703020204" pitchFamily="34" charset="0"/>
              </a:rPr>
              <a:t>To cook meat quickly at a high temperature until it becomes brown. Use a skillet with a small amount of fat, or the oven at a high temperature. </a:t>
            </a:r>
          </a:p>
        </p:txBody>
      </p:sp>
      <p:pic>
        <p:nvPicPr>
          <p:cNvPr id="59396" name="Picture 5" descr="230478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z="6600" smtClean="0">
                <a:solidFill>
                  <a:srgbClr val="800080"/>
                </a:solidFill>
                <a:latin typeface="Forte" panose="03060902040502070203" pitchFamily="66" charset="0"/>
              </a:rPr>
              <a:t>Simmer</a:t>
            </a:r>
          </a:p>
        </p:txBody>
      </p:sp>
      <p:sp>
        <p:nvSpPr>
          <p:cNvPr id="60419" name="Rectangle 3"/>
          <p:cNvSpPr>
            <a:spLocks noGrp="1" noChangeArrowheads="1"/>
          </p:cNvSpPr>
          <p:nvPr>
            <p:ph type="body" idx="1"/>
          </p:nvPr>
        </p:nvSpPr>
        <p:spPr/>
        <p:txBody>
          <a:bodyPr/>
          <a:lstStyle/>
          <a:p>
            <a:pPr eaLnBrk="1" hangingPunct="1">
              <a:buFontTx/>
              <a:buNone/>
            </a:pPr>
            <a:r>
              <a:rPr lang="en-US" altLang="en-US" smtClean="0"/>
              <a:t>	</a:t>
            </a:r>
            <a:r>
              <a:rPr lang="en-US" altLang="en-US" sz="4800" smtClean="0">
                <a:solidFill>
                  <a:srgbClr val="993366"/>
                </a:solidFill>
                <a:latin typeface="Britannic Bold" panose="020B0903060703020204" pitchFamily="34" charset="0"/>
              </a:rPr>
              <a:t>To cook in liquid just below the boiling point. The tiny bubbles that form should break before they reach the surface.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6600" smtClean="0">
                <a:latin typeface="Forte" panose="03060902040502070203" pitchFamily="66" charset="0"/>
              </a:rPr>
              <a:t>Steam</a:t>
            </a:r>
          </a:p>
        </p:txBody>
      </p:sp>
      <p:sp>
        <p:nvSpPr>
          <p:cNvPr id="61443"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cook over steam rising from boiling water. </a:t>
            </a:r>
          </a:p>
        </p:txBody>
      </p:sp>
      <p:pic>
        <p:nvPicPr>
          <p:cNvPr id="61444" name="Picture 5" descr="4pc Covered Steamer Set">
            <a:hlinkClick r:id="rId2" tooltip="4pc Covered Steamer Se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3352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6600" smtClean="0">
                <a:solidFill>
                  <a:srgbClr val="FF6600"/>
                </a:solidFill>
                <a:latin typeface="Forte" panose="03060902040502070203" pitchFamily="66" charset="0"/>
              </a:rPr>
              <a:t>Steep</a:t>
            </a:r>
          </a:p>
        </p:txBody>
      </p:sp>
      <p:sp>
        <p:nvSpPr>
          <p:cNvPr id="62467" name="Rectangle 3"/>
          <p:cNvSpPr>
            <a:spLocks noGrp="1" noChangeArrowheads="1"/>
          </p:cNvSpPr>
          <p:nvPr>
            <p:ph type="body" idx="1"/>
          </p:nvPr>
        </p:nvSpPr>
        <p:spPr/>
        <p:txBody>
          <a:bodyPr/>
          <a:lstStyle/>
          <a:p>
            <a:pPr eaLnBrk="1" hangingPunct="1">
              <a:buFontTx/>
              <a:buNone/>
            </a:pPr>
            <a:r>
              <a:rPr lang="en-US" altLang="en-US" sz="2800" smtClean="0"/>
              <a:t>	</a:t>
            </a:r>
            <a:r>
              <a:rPr lang="en-US" altLang="en-US" sz="4800" smtClean="0">
                <a:solidFill>
                  <a:srgbClr val="FF6699"/>
                </a:solidFill>
                <a:latin typeface="Britannic Bold" panose="020B0903060703020204" pitchFamily="34" charset="0"/>
              </a:rPr>
              <a:t>To cover with boiling water and let stand without additional heating until flavor and color are extracted, as for tea.</a:t>
            </a:r>
            <a:r>
              <a:rPr lang="en-US" altLang="en-US" sz="4800" smtClean="0">
                <a:latin typeface="Britannic Bold" panose="020B0903060703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6600" smtClean="0">
                <a:solidFill>
                  <a:srgbClr val="FF7C80"/>
                </a:solidFill>
                <a:latin typeface="Forte" panose="03060902040502070203" pitchFamily="66" charset="0"/>
              </a:rPr>
              <a:t>Dredge</a:t>
            </a:r>
            <a:r>
              <a:rPr lang="en-US" altLang="en-US" smtClean="0">
                <a:solidFill>
                  <a:srgbClr val="FFCC00"/>
                </a:solidFill>
              </a:rPr>
              <a:t> </a:t>
            </a:r>
          </a:p>
        </p:txBody>
      </p:sp>
      <p:sp>
        <p:nvSpPr>
          <p:cNvPr id="8195" name="Rectangle 3"/>
          <p:cNvSpPr>
            <a:spLocks noGrp="1" noChangeArrowheads="1"/>
          </p:cNvSpPr>
          <p:nvPr>
            <p:ph type="body" idx="1"/>
          </p:nvPr>
        </p:nvSpPr>
        <p:spPr/>
        <p:txBody>
          <a:bodyPr/>
          <a:lstStyle/>
          <a:p>
            <a:pPr eaLnBrk="1" hangingPunct="1"/>
            <a:r>
              <a:rPr lang="en-US" altLang="en-US" sz="4800" smtClean="0">
                <a:solidFill>
                  <a:srgbClr val="990099"/>
                </a:solidFill>
                <a:latin typeface="Britannic Bold" panose="020B0903060703020204" pitchFamily="34" charset="0"/>
              </a:rPr>
              <a:t>To cover a food with a dry ingredient such as flour or sugar. The food may be rolled in, sprinkled with, or shaken in a bag with the dry ingredient.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6600" smtClean="0">
                <a:latin typeface="Forte" panose="03060902040502070203" pitchFamily="66" charset="0"/>
              </a:rPr>
              <a:t>Stew</a:t>
            </a:r>
          </a:p>
        </p:txBody>
      </p:sp>
      <p:sp>
        <p:nvSpPr>
          <p:cNvPr id="63491" name="Rectangle 3"/>
          <p:cNvSpPr>
            <a:spLocks noGrp="1" noChangeArrowheads="1"/>
          </p:cNvSpPr>
          <p:nvPr>
            <p:ph type="body" idx="1"/>
          </p:nvPr>
        </p:nvSpPr>
        <p:spPr/>
        <p:txBody>
          <a:bodyPr/>
          <a:lstStyle/>
          <a:p>
            <a:pPr eaLnBrk="1" hangingPunct="1">
              <a:buFontTx/>
              <a:buNone/>
            </a:pPr>
            <a:r>
              <a:rPr lang="en-US" altLang="en-US" smtClean="0"/>
              <a:t>	To cook slowly and for a long time in liquid</a:t>
            </a:r>
          </a:p>
        </p:txBody>
      </p:sp>
      <p:pic>
        <p:nvPicPr>
          <p:cNvPr id="63492" name="Picture 5" descr="DFStewedTomatoes28oz50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24200"/>
            <a:ext cx="2133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7" descr="beef-stew-rec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31337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6600" smtClean="0">
                <a:solidFill>
                  <a:srgbClr val="FF6600"/>
                </a:solidFill>
                <a:latin typeface="Forte" panose="03060902040502070203" pitchFamily="66" charset="0"/>
              </a:rPr>
              <a:t>Stir-fry</a:t>
            </a:r>
          </a:p>
        </p:txBody>
      </p:sp>
      <p:sp>
        <p:nvSpPr>
          <p:cNvPr id="64515" name="Rectangle 3"/>
          <p:cNvSpPr>
            <a:spLocks noGrp="1" noChangeArrowheads="1"/>
          </p:cNvSpPr>
          <p:nvPr>
            <p:ph type="body" idx="1"/>
          </p:nvPr>
        </p:nvSpPr>
        <p:spPr/>
        <p:txBody>
          <a:bodyPr/>
          <a:lstStyle/>
          <a:p>
            <a:pPr eaLnBrk="1" hangingPunct="1">
              <a:buFontTx/>
              <a:buNone/>
            </a:pPr>
            <a:r>
              <a:rPr lang="en-US" altLang="en-US" smtClean="0">
                <a:latin typeface="Britannic Bold" panose="020B0903060703020204" pitchFamily="34" charset="0"/>
              </a:rPr>
              <a:t>	To fry small pieces of food very quickly in a small amount of very hot oil while stirring constantly. Use a wok or skillet. </a:t>
            </a:r>
          </a:p>
        </p:txBody>
      </p:sp>
      <p:pic>
        <p:nvPicPr>
          <p:cNvPr id="64516" name="Picture 5" descr="StirFry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24200"/>
            <a:ext cx="5715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z="6600" smtClean="0">
                <a:latin typeface="Forte" panose="03060902040502070203" pitchFamily="66" charset="0"/>
              </a:rPr>
              <a:t>Toast</a:t>
            </a:r>
          </a:p>
        </p:txBody>
      </p:sp>
      <p:sp>
        <p:nvSpPr>
          <p:cNvPr id="65539" name="Rectangle 3"/>
          <p:cNvSpPr>
            <a:spLocks noGrp="1" noChangeArrowheads="1"/>
          </p:cNvSpPr>
          <p:nvPr>
            <p:ph type="body" idx="1"/>
          </p:nvPr>
        </p:nvSpPr>
        <p:spPr/>
        <p:txBody>
          <a:bodyPr/>
          <a:lstStyle/>
          <a:p>
            <a:pPr eaLnBrk="1" hangingPunct="1">
              <a:buFontTx/>
              <a:buNone/>
            </a:pPr>
            <a:r>
              <a:rPr lang="en-US" altLang="en-US" smtClean="0"/>
              <a:t>	</a:t>
            </a:r>
            <a:r>
              <a:rPr lang="en-US" altLang="en-US" smtClean="0">
                <a:latin typeface="Britannic Bold" panose="020B0903060703020204" pitchFamily="34" charset="0"/>
              </a:rPr>
              <a:t>To brown by direct heat in a toaster or in the oven. </a:t>
            </a:r>
          </a:p>
        </p:txBody>
      </p:sp>
      <p:pic>
        <p:nvPicPr>
          <p:cNvPr id="65540" name="Picture 5" descr="Toas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5105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533400" y="2590800"/>
            <a:ext cx="8229600" cy="1143000"/>
          </a:xfrm>
        </p:spPr>
        <p:txBody>
          <a:bodyPr/>
          <a:lstStyle/>
          <a:p>
            <a:pPr eaLnBrk="1" hangingPunct="1"/>
            <a:r>
              <a:rPr lang="en-US" altLang="en-US" sz="9600" smtClean="0">
                <a:solidFill>
                  <a:schemeClr val="folHlink"/>
                </a:solidFill>
                <a:latin typeface="Forte" panose="03060902040502070203" pitchFamily="66" charset="0"/>
              </a:rPr>
              <a:t>The 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6600" smtClean="0">
                <a:solidFill>
                  <a:srgbClr val="0099FF"/>
                </a:solidFill>
                <a:latin typeface="Forte" panose="03060902040502070203" pitchFamily="66" charset="0"/>
              </a:rPr>
              <a:t>  </a:t>
            </a:r>
            <a:r>
              <a:rPr lang="en-US" altLang="en-US" sz="6600" smtClean="0">
                <a:solidFill>
                  <a:srgbClr val="FFCC00"/>
                </a:solidFill>
                <a:latin typeface="Forte" panose="03060902040502070203" pitchFamily="66" charset="0"/>
              </a:rPr>
              <a:t>Flute</a:t>
            </a:r>
            <a:r>
              <a:rPr lang="en-US" altLang="en-US" smtClean="0"/>
              <a:t>	</a:t>
            </a:r>
          </a:p>
        </p:txBody>
      </p:sp>
      <p:sp>
        <p:nvSpPr>
          <p:cNvPr id="9219" name="Rectangle 3"/>
          <p:cNvSpPr>
            <a:spLocks noGrp="1" noChangeArrowheads="1"/>
          </p:cNvSpPr>
          <p:nvPr>
            <p:ph type="body" sz="half" idx="2"/>
          </p:nvPr>
        </p:nvSpPr>
        <p:spPr/>
        <p:txBody>
          <a:bodyPr/>
          <a:lstStyle/>
          <a:p>
            <a:pPr eaLnBrk="1" hangingPunct="1"/>
            <a:r>
              <a:rPr lang="en-US" altLang="en-US" smtClean="0">
                <a:latin typeface="Britannic Bold" panose="020B0903060703020204" pitchFamily="34" charset="0"/>
              </a:rPr>
              <a:t>To form a standing edge on a pastry, such as pie crust, before baking. Press the dough with your fingers to create this scalloped edge, or use a fork to “crimp” the edge. </a:t>
            </a:r>
          </a:p>
        </p:txBody>
      </p:sp>
      <p:pic>
        <p:nvPicPr>
          <p:cNvPr id="9220" name="Picture 7" descr="pie_cru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2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2303878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7526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65757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7526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 descr="AS06_PieCrust_2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752600"/>
            <a:ext cx="1952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6600" smtClean="0">
                <a:solidFill>
                  <a:srgbClr val="FF33CC"/>
                </a:solidFill>
                <a:latin typeface="Forte" panose="03060902040502070203" pitchFamily="66" charset="0"/>
              </a:rPr>
              <a:t>Grease</a:t>
            </a:r>
          </a:p>
        </p:txBody>
      </p:sp>
      <p:sp>
        <p:nvSpPr>
          <p:cNvPr id="10243" name="Rectangle 3"/>
          <p:cNvSpPr>
            <a:spLocks noGrp="1" noChangeArrowheads="1"/>
          </p:cNvSpPr>
          <p:nvPr>
            <p:ph type="body" idx="1"/>
          </p:nvPr>
        </p:nvSpPr>
        <p:spPr/>
        <p:txBody>
          <a:bodyPr/>
          <a:lstStyle/>
          <a:p>
            <a:pPr eaLnBrk="1" hangingPunct="1"/>
            <a:r>
              <a:rPr lang="en-US" altLang="en-US" sz="4800" smtClean="0">
                <a:solidFill>
                  <a:srgbClr val="996633"/>
                </a:solidFill>
                <a:latin typeface="Britannic Bold" panose="020B0903060703020204" pitchFamily="34" charset="0"/>
              </a:rPr>
              <a:t>To rub shortening, fat, or oil, on the cooking surface of bake-ware. Use waxed paper or paper towel to spread a thin, even layer.</a:t>
            </a:r>
            <a:r>
              <a:rPr lang="en-US" altLang="en-US" sz="480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6600" smtClean="0">
                <a:solidFill>
                  <a:srgbClr val="FF0000"/>
                </a:solidFill>
                <a:latin typeface="Forte" panose="03060902040502070203" pitchFamily="66" charset="0"/>
              </a:rPr>
              <a:t>Marinate</a:t>
            </a:r>
          </a:p>
        </p:txBody>
      </p:sp>
      <p:sp>
        <p:nvSpPr>
          <p:cNvPr id="11267" name="Rectangle 3"/>
          <p:cNvSpPr>
            <a:spLocks noGrp="1" noChangeArrowheads="1"/>
          </p:cNvSpPr>
          <p:nvPr>
            <p:ph type="body" sz="half" idx="1"/>
          </p:nvPr>
        </p:nvSpPr>
        <p:spPr/>
        <p:txBody>
          <a:bodyPr/>
          <a:lstStyle/>
          <a:p>
            <a:pPr eaLnBrk="1" hangingPunct="1"/>
            <a:r>
              <a:rPr lang="en-US" altLang="en-US" sz="4000" smtClean="0">
                <a:latin typeface="Britannic Bold" panose="020B0903060703020204" pitchFamily="34" charset="0"/>
              </a:rPr>
              <a:t>To soak in a seasoned liquid, called a marinade, to add flavor and/or to tenderize. </a:t>
            </a:r>
          </a:p>
        </p:txBody>
      </p:sp>
      <p:pic>
        <p:nvPicPr>
          <p:cNvPr id="11268" name="Picture 6" descr="how-to-cook-poultry-cookin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50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576</Words>
  <Application>Microsoft Office PowerPoint</Application>
  <PresentationFormat>On-screen Show (4:3)</PresentationFormat>
  <Paragraphs>157</Paragraphs>
  <Slides>63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Forte</vt:lpstr>
      <vt:lpstr>Britannic Bold</vt:lpstr>
      <vt:lpstr>Default Design</vt:lpstr>
      <vt:lpstr>Cooking Terms </vt:lpstr>
      <vt:lpstr>The Language of the Recipe</vt:lpstr>
      <vt:lpstr>Techniques of: Preparation</vt:lpstr>
      <vt:lpstr>Bread</vt:lpstr>
      <vt:lpstr>Brush </vt:lpstr>
      <vt:lpstr>Dredge </vt:lpstr>
      <vt:lpstr>  Flute </vt:lpstr>
      <vt:lpstr>Grease</vt:lpstr>
      <vt:lpstr>Marinate</vt:lpstr>
      <vt:lpstr>Sift </vt:lpstr>
      <vt:lpstr>Techniques of: Mixing</vt:lpstr>
      <vt:lpstr>Beat</vt:lpstr>
      <vt:lpstr>Blend</vt:lpstr>
      <vt:lpstr>Combine</vt:lpstr>
      <vt:lpstr>Cream</vt:lpstr>
      <vt:lpstr>Cut in</vt:lpstr>
      <vt:lpstr>Fold in</vt:lpstr>
      <vt:lpstr>Knead </vt:lpstr>
      <vt:lpstr>Mix</vt:lpstr>
      <vt:lpstr>Stir</vt:lpstr>
      <vt:lpstr>Whip</vt:lpstr>
      <vt:lpstr>Techniques of: Cutting</vt:lpstr>
      <vt:lpstr>Chop</vt:lpstr>
      <vt:lpstr> Core    </vt:lpstr>
      <vt:lpstr>Cube </vt:lpstr>
      <vt:lpstr>    Cut  </vt:lpstr>
      <vt:lpstr>Dice</vt:lpstr>
      <vt:lpstr>Grate</vt:lpstr>
      <vt:lpstr>Julienne</vt:lpstr>
      <vt:lpstr>Mash</vt:lpstr>
      <vt:lpstr>Mince</vt:lpstr>
      <vt:lpstr>Pare</vt:lpstr>
      <vt:lpstr>Score</vt:lpstr>
      <vt:lpstr>Scrape</vt:lpstr>
      <vt:lpstr>Shred</vt:lpstr>
      <vt:lpstr>Slice</vt:lpstr>
      <vt:lpstr> Sliver </vt:lpstr>
      <vt:lpstr>Trim </vt:lpstr>
      <vt:lpstr>Techniques of: Cooking</vt:lpstr>
      <vt:lpstr>Bake </vt:lpstr>
      <vt:lpstr>Barbeque</vt:lpstr>
      <vt:lpstr>Baste</vt:lpstr>
      <vt:lpstr>Boil</vt:lpstr>
      <vt:lpstr>Braise</vt:lpstr>
      <vt:lpstr>Broil</vt:lpstr>
      <vt:lpstr>Brown</vt:lpstr>
      <vt:lpstr>Deep-fat fry</vt:lpstr>
      <vt:lpstr>Dot</vt:lpstr>
      <vt:lpstr>Fry </vt:lpstr>
      <vt:lpstr>  Pan-broil   &amp;   Pan-fry   </vt:lpstr>
      <vt:lpstr>Poach</vt:lpstr>
      <vt:lpstr>Preheat</vt:lpstr>
      <vt:lpstr>Roast</vt:lpstr>
      <vt:lpstr>Saute</vt:lpstr>
      <vt:lpstr>Scald</vt:lpstr>
      <vt:lpstr>Sear</vt:lpstr>
      <vt:lpstr>Simmer</vt:lpstr>
      <vt:lpstr>Steam</vt:lpstr>
      <vt:lpstr>Steep</vt:lpstr>
      <vt:lpstr>Stew</vt:lpstr>
      <vt:lpstr>Stir-fry</vt:lpstr>
      <vt:lpstr>Toast</vt:lpstr>
      <vt:lpstr>The End</vt:lpstr>
    </vt:vector>
  </TitlesOfParts>
  <Company>Salt Lake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Cooking Terms</dc:title>
  <dc:creator>Administrator</dc:creator>
  <cp:lastModifiedBy>Susan Stiker</cp:lastModifiedBy>
  <cp:revision>6</cp:revision>
  <dcterms:created xsi:type="dcterms:W3CDTF">2007-09-13T19:07:25Z</dcterms:created>
  <dcterms:modified xsi:type="dcterms:W3CDTF">2016-09-20T21:24:06Z</dcterms:modified>
</cp:coreProperties>
</file>