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8" r:id="rId4"/>
    <p:sldId id="269" r:id="rId5"/>
    <p:sldId id="270" r:id="rId6"/>
    <p:sldId id="271" r:id="rId7"/>
    <p:sldId id="272" r:id="rId8"/>
    <p:sldId id="256" r:id="rId9"/>
    <p:sldId id="257" r:id="rId10"/>
    <p:sldId id="259" r:id="rId11"/>
    <p:sldId id="263" r:id="rId12"/>
    <p:sldId id="258" r:id="rId13"/>
    <p:sldId id="260" r:id="rId14"/>
    <p:sldId id="261" r:id="rId15"/>
    <p:sldId id="262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62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09C-C567-48D3-A5C4-6481C9B131C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EF1-58F7-4F3B-8843-689819CE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3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09C-C567-48D3-A5C4-6481C9B131C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EF1-58F7-4F3B-8843-689819CE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5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09C-C567-48D3-A5C4-6481C9B131C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EF1-58F7-4F3B-8843-689819CE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5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09C-C567-48D3-A5C4-6481C9B131C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EF1-58F7-4F3B-8843-689819CE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09C-C567-48D3-A5C4-6481C9B131C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EF1-58F7-4F3B-8843-689819CE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2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09C-C567-48D3-A5C4-6481C9B131C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EF1-58F7-4F3B-8843-689819CE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9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09C-C567-48D3-A5C4-6481C9B131C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EF1-58F7-4F3B-8843-689819CE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7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09C-C567-48D3-A5C4-6481C9B131C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EF1-58F7-4F3B-8843-689819CE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1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09C-C567-48D3-A5C4-6481C9B131C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EF1-58F7-4F3B-8843-689819CE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4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09C-C567-48D3-A5C4-6481C9B131C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EF1-58F7-4F3B-8843-689819CE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09C-C567-48D3-A5C4-6481C9B131C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BEF1-58F7-4F3B-8843-689819CE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1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F809C-C567-48D3-A5C4-6481C9B131C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BEF1-58F7-4F3B-8843-689819CE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3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dia.smashingmagazine.com/wp-content/uploads/2010/01/colorwh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Understanding Color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3182" y="12192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Chapter 9</a:t>
            </a:r>
            <a:endParaRPr lang="en-US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5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Maiandra GD" pitchFamily="34" charset="0"/>
              </a:rPr>
              <a:t>Analagous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24" y="3900268"/>
            <a:ext cx="2479455" cy="24794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05" y="2298634"/>
            <a:ext cx="3121152" cy="2349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51" y="4786326"/>
            <a:ext cx="2730459" cy="1788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67" y="228600"/>
            <a:ext cx="2842028" cy="1916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46542"/>
            <a:ext cx="2627540" cy="31356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5993" y="1276662"/>
            <a:ext cx="546550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</a:rPr>
              <a:t>3-4 </a:t>
            </a:r>
            <a:r>
              <a:rPr lang="en-US" sz="3200" dirty="0">
                <a:latin typeface="Maiandra GD" pitchFamily="34" charset="0"/>
              </a:rPr>
              <a:t>colors next to each other on the color wheel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>
                <a:latin typeface="Maiandra GD" pitchFamily="34" charset="0"/>
              </a:rPr>
              <a:t>Examples: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800" dirty="0">
                <a:latin typeface="Maiandra GD" pitchFamily="34" charset="0"/>
              </a:rPr>
              <a:t>Red, red-violet, violet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800" dirty="0">
                <a:latin typeface="Maiandra GD" pitchFamily="34" charset="0"/>
              </a:rPr>
              <a:t>Blue, green, yellow</a:t>
            </a:r>
          </a:p>
        </p:txBody>
      </p:sp>
    </p:spTree>
    <p:extLst>
      <p:ext uri="{BB962C8B-B14F-4D97-AF65-F5344CB8AC3E}">
        <p14:creationId xmlns:p14="http://schemas.microsoft.com/office/powerpoint/2010/main" val="24553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5" y="533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Triad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79"/>
            <a:ext cx="2160373" cy="21603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" y="297179"/>
            <a:ext cx="2148840" cy="2148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0" y="4834949"/>
            <a:ext cx="5293218" cy="1800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41" y="4511797"/>
            <a:ext cx="2018959" cy="2104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226" y="2446019"/>
            <a:ext cx="75437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</a:rPr>
              <a:t>3 </a:t>
            </a:r>
            <a:r>
              <a:rPr lang="en-US" sz="3200" dirty="0">
                <a:latin typeface="Maiandra GD" pitchFamily="34" charset="0"/>
              </a:rPr>
              <a:t>colors EVENLY spaced on the color wheel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Maiandra GD" pitchFamily="34" charset="0"/>
              </a:rPr>
              <a:t>Common examples/uses: Primary colors (red, blue, yellow) or secondary colors (green, orange, purple)</a:t>
            </a:r>
          </a:p>
        </p:txBody>
      </p:sp>
    </p:spTree>
    <p:extLst>
      <p:ext uri="{BB962C8B-B14F-4D97-AF65-F5344CB8AC3E}">
        <p14:creationId xmlns:p14="http://schemas.microsoft.com/office/powerpoint/2010/main" val="37581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Complementary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48" y="152400"/>
            <a:ext cx="1796091" cy="17960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9837"/>
            <a:ext cx="2002909" cy="955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526819"/>
            <a:ext cx="3246448" cy="2102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24" y="2133600"/>
            <a:ext cx="2262976" cy="2246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9" y="4308629"/>
            <a:ext cx="2890486" cy="2320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2454" y="1488812"/>
            <a:ext cx="60461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</a:rPr>
              <a:t>2 </a:t>
            </a:r>
            <a:r>
              <a:rPr lang="en-US" sz="3200" dirty="0">
                <a:latin typeface="Maiandra GD" pitchFamily="34" charset="0"/>
              </a:rPr>
              <a:t>colors opposite one another on the color wheel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dirty="0">
                <a:latin typeface="Maiandra GD" pitchFamily="34" charset="0"/>
              </a:rPr>
              <a:t>Examples: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Maiandra GD" pitchFamily="34" charset="0"/>
              </a:rPr>
              <a:t>Red/green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Maiandra GD" pitchFamily="34" charset="0"/>
              </a:rPr>
              <a:t>Yellow/purple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Maiandra GD" pitchFamily="34" charset="0"/>
              </a:rPr>
              <a:t>Blue/orange</a:t>
            </a:r>
          </a:p>
        </p:txBody>
      </p:sp>
    </p:spTree>
    <p:extLst>
      <p:ext uri="{BB962C8B-B14F-4D97-AF65-F5344CB8AC3E}">
        <p14:creationId xmlns:p14="http://schemas.microsoft.com/office/powerpoint/2010/main" val="5939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aiandra GD" pitchFamily="34" charset="0"/>
              </a:rPr>
              <a:t>Split</a:t>
            </a:r>
            <a:br>
              <a:rPr lang="en-US" dirty="0" smtClean="0">
                <a:latin typeface="Maiandra GD" pitchFamily="34" charset="0"/>
              </a:rPr>
            </a:br>
            <a:r>
              <a:rPr lang="en-US" dirty="0" smtClean="0">
                <a:latin typeface="Maiandra GD" pitchFamily="34" charset="0"/>
              </a:rPr>
              <a:t>Complementary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92773"/>
            <a:ext cx="1790701" cy="17907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18" y="4121258"/>
            <a:ext cx="2653145" cy="2653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38" y="228600"/>
            <a:ext cx="2248525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5867" y="3725983"/>
            <a:ext cx="1905000" cy="3139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" y="3962400"/>
            <a:ext cx="2812004" cy="28120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0000" y="1920179"/>
            <a:ext cx="6553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</a:rPr>
              <a:t>One </a:t>
            </a:r>
            <a:r>
              <a:rPr lang="en-US" sz="3200" dirty="0">
                <a:latin typeface="Maiandra GD" pitchFamily="34" charset="0"/>
              </a:rPr>
              <a:t>color + the two colors on either side of its complement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dirty="0">
                <a:latin typeface="Maiandra GD" pitchFamily="34" charset="0"/>
              </a:rPr>
              <a:t>Example: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Maiandra GD" pitchFamily="34" charset="0"/>
              </a:rPr>
              <a:t>Red, Yellow-green, Blue-green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Maiandra GD" pitchFamily="34" charset="0"/>
              </a:rPr>
              <a:t>Blue-violet, Orange, Yellow</a:t>
            </a:r>
          </a:p>
        </p:txBody>
      </p:sp>
    </p:spTree>
    <p:extLst>
      <p:ext uri="{BB962C8B-B14F-4D97-AF65-F5344CB8AC3E}">
        <p14:creationId xmlns:p14="http://schemas.microsoft.com/office/powerpoint/2010/main" val="9431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Neutral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9" y="5357191"/>
            <a:ext cx="2290163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"/>
            <a:ext cx="2743200" cy="662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" y="3192870"/>
            <a:ext cx="2504661" cy="2064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50" y="3192870"/>
            <a:ext cx="3220433" cy="3565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798" y="1097220"/>
            <a:ext cx="6248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</a:rPr>
              <a:t>Black</a:t>
            </a:r>
            <a:r>
              <a:rPr lang="en-US" sz="3200" dirty="0">
                <a:latin typeface="Maiandra GD" pitchFamily="34" charset="0"/>
              </a:rPr>
              <a:t>, White, Gray—mix of black and white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Maiandra GD" pitchFamily="34" charset="0"/>
              </a:rPr>
              <a:t>In fashion, may also include brown and beige</a:t>
            </a:r>
          </a:p>
        </p:txBody>
      </p:sp>
    </p:spTree>
    <p:extLst>
      <p:ext uri="{BB962C8B-B14F-4D97-AF65-F5344CB8AC3E}">
        <p14:creationId xmlns:p14="http://schemas.microsoft.com/office/powerpoint/2010/main" val="22599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1" y="590473"/>
            <a:ext cx="2251399" cy="131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4321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Neutral with an Accent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39" y="3337558"/>
            <a:ext cx="3050110" cy="29101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1" y="3337558"/>
            <a:ext cx="3048000" cy="2895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86" y="3555184"/>
            <a:ext cx="2466975" cy="246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01" y="1040842"/>
            <a:ext cx="1982348" cy="1285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9050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</a:rPr>
              <a:t>Any </a:t>
            </a:r>
            <a:r>
              <a:rPr lang="en-US" sz="3200" dirty="0">
                <a:latin typeface="Maiandra GD" pitchFamily="34" charset="0"/>
              </a:rPr>
              <a:t>neutral + color </a:t>
            </a:r>
            <a:endParaRPr lang="en-US" sz="3200" dirty="0" smtClean="0">
              <a:latin typeface="Maiandra GD" pitchFamily="34" charset="0"/>
            </a:endParaRPr>
          </a:p>
          <a:p>
            <a:pPr lvl="0"/>
            <a:r>
              <a:rPr lang="en-US" sz="3200" dirty="0">
                <a:latin typeface="Maiandra GD" pitchFamily="34" charset="0"/>
              </a:rPr>
              <a:t>	</a:t>
            </a:r>
            <a:r>
              <a:rPr lang="en-US" sz="3200" dirty="0" smtClean="0">
                <a:latin typeface="Maiandra GD" pitchFamily="34" charset="0"/>
              </a:rPr>
              <a:t>(</a:t>
            </a:r>
            <a:r>
              <a:rPr lang="en-US" sz="3200" dirty="0">
                <a:latin typeface="Maiandra GD" pitchFamily="34" charset="0"/>
              </a:rPr>
              <a:t>usually only one, but may be more)</a:t>
            </a:r>
          </a:p>
        </p:txBody>
      </p:sp>
    </p:spTree>
    <p:extLst>
      <p:ext uri="{BB962C8B-B14F-4D97-AF65-F5344CB8AC3E}">
        <p14:creationId xmlns:p14="http://schemas.microsoft.com/office/powerpoint/2010/main" val="3649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REVIEW!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1026" name="Picture 2" descr="http://www.rentaldecorating.com/images/Articlepic/rddcolorwhe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2294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9041" y="5911410"/>
            <a:ext cx="4606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Maiandra GD" pitchFamily="34" charset="0"/>
              </a:rPr>
              <a:t>Color Photo Hunt with a </a:t>
            </a:r>
            <a:r>
              <a:rPr lang="en-US" sz="2400" dirty="0" smtClean="0">
                <a:latin typeface="Maiandra GD" pitchFamily="34" charset="0"/>
              </a:rPr>
              <a:t>Partner</a:t>
            </a:r>
            <a:endParaRPr lang="en-US" sz="2400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9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Primary Colors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Red, Yellow, Blue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Basic colors from which all other colors are made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Can NOT be made from combining any colors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Equally spaced on the color wheel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3074" name="Picture 2" descr="Primary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00476"/>
            <a:ext cx="3494312" cy="30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8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Secondary Colors 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Green, Orange, Violet (Purple)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Equally spaced on the color wheel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Made by combining 2 primary colors</a:t>
            </a:r>
          </a:p>
          <a:p>
            <a:pPr lvl="2"/>
            <a:r>
              <a:rPr lang="en-US" dirty="0" smtClean="0">
                <a:latin typeface="Maiandra GD" pitchFamily="34" charset="0"/>
              </a:rPr>
              <a:t>Blue + Yellow = Green</a:t>
            </a:r>
          </a:p>
          <a:p>
            <a:pPr lvl="2"/>
            <a:r>
              <a:rPr lang="en-US" dirty="0" smtClean="0">
                <a:latin typeface="Maiandra GD" pitchFamily="34" charset="0"/>
              </a:rPr>
              <a:t>Red + Yellow = Orange</a:t>
            </a:r>
          </a:p>
          <a:p>
            <a:pPr lvl="2"/>
            <a:r>
              <a:rPr lang="en-US" dirty="0" smtClean="0">
                <a:latin typeface="Maiandra GD" pitchFamily="34" charset="0"/>
              </a:rPr>
              <a:t>Red + Blue = Violet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2" name="Picture 2" descr="Secondary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505201"/>
            <a:ext cx="3439887" cy="300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2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Tertiary Colors 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61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Made by combining a primary color and a secondary color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Ex.—Red + Orange = Red-Orange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Ex.—Blue + Violet = Blue-Violet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6146" name="Picture 2" descr="Tertiary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8999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8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Maiandra GD" pitchFamily="34" charset="0"/>
              </a:rPr>
              <a:t>Value</a:t>
            </a:r>
            <a:endParaRPr lang="en-US" b="1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Lightness or darkness of a color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Add </a:t>
            </a:r>
            <a:r>
              <a:rPr lang="en-US" b="1" dirty="0" smtClean="0">
                <a:latin typeface="Maiandra GD" pitchFamily="34" charset="0"/>
              </a:rPr>
              <a:t>white</a:t>
            </a:r>
            <a:r>
              <a:rPr lang="en-US" dirty="0" smtClean="0">
                <a:latin typeface="Maiandra GD" pitchFamily="34" charset="0"/>
              </a:rPr>
              <a:t> to lighten a color = </a:t>
            </a:r>
            <a:r>
              <a:rPr lang="en-US" b="1" dirty="0" smtClean="0">
                <a:latin typeface="Maiandra GD" pitchFamily="34" charset="0"/>
              </a:rPr>
              <a:t>tint</a:t>
            </a:r>
          </a:p>
          <a:p>
            <a:pPr lvl="2"/>
            <a:r>
              <a:rPr lang="en-US" dirty="0" smtClean="0">
                <a:latin typeface="Maiandra GD" pitchFamily="34" charset="0"/>
              </a:rPr>
              <a:t>Pastels—light pink, mint green, baby blue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Add </a:t>
            </a:r>
            <a:r>
              <a:rPr lang="en-US" b="1" dirty="0" smtClean="0">
                <a:latin typeface="Maiandra GD" pitchFamily="34" charset="0"/>
              </a:rPr>
              <a:t>black</a:t>
            </a:r>
            <a:r>
              <a:rPr lang="en-US" dirty="0" smtClean="0">
                <a:latin typeface="Maiandra GD" pitchFamily="34" charset="0"/>
              </a:rPr>
              <a:t> to darken a color = </a:t>
            </a:r>
            <a:r>
              <a:rPr lang="en-US" b="1" dirty="0" smtClean="0">
                <a:latin typeface="Maiandra GD" pitchFamily="34" charset="0"/>
              </a:rPr>
              <a:t>shade</a:t>
            </a:r>
          </a:p>
          <a:p>
            <a:pPr lvl="2"/>
            <a:r>
              <a:rPr lang="en-US" dirty="0" smtClean="0">
                <a:latin typeface="Maiandra GD" pitchFamily="34" charset="0"/>
              </a:rPr>
              <a:t>Navy blue, brown (shade of orange)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7170" name="Picture 2" descr="http://www.comptonart.net/Instructionpage/FallClasses09/ColorValueScalesF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3850" y="3232150"/>
            <a:ext cx="30099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8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ainting-course.com/wp-content/uploads/2010/12/color-intensit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77" y="1752600"/>
            <a:ext cx="391779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Maiandra GD" pitchFamily="34" charset="0"/>
              </a:rPr>
              <a:t>Intensity</a:t>
            </a:r>
            <a:endParaRPr lang="en-US" b="1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334000" cy="5562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Maiandra GD" pitchFamily="34" charset="0"/>
              </a:rPr>
              <a:t>Brightness or dullness of a color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Bright = jewel tones</a:t>
            </a:r>
          </a:p>
          <a:p>
            <a:pPr lvl="2"/>
            <a:r>
              <a:rPr lang="en-US" dirty="0" smtClean="0">
                <a:latin typeface="Maiandra GD" pitchFamily="34" charset="0"/>
              </a:rPr>
              <a:t>Emerald green, ruby red</a:t>
            </a:r>
          </a:p>
          <a:p>
            <a:pPr lvl="2"/>
            <a:endParaRPr lang="en-US" dirty="0">
              <a:latin typeface="Maiandra GD" pitchFamily="34" charset="0"/>
            </a:endParaRPr>
          </a:p>
          <a:p>
            <a:pPr lvl="1"/>
            <a:r>
              <a:rPr lang="en-US" dirty="0" smtClean="0">
                <a:latin typeface="Maiandra GD" pitchFamily="34" charset="0"/>
              </a:rPr>
              <a:t>Dull colors (not necessarily boring or drab) = Softer, muted, subdued</a:t>
            </a:r>
          </a:p>
          <a:p>
            <a:pPr lvl="2"/>
            <a:r>
              <a:rPr lang="en-US" dirty="0" smtClean="0">
                <a:latin typeface="Maiandra GD" pitchFamily="34" charset="0"/>
              </a:rPr>
              <a:t>Dusty rose, khaki green</a:t>
            </a:r>
          </a:p>
          <a:p>
            <a:pPr lvl="2"/>
            <a:endParaRPr lang="en-US" dirty="0">
              <a:latin typeface="Maiandra GD" pitchFamily="34" charset="0"/>
            </a:endParaRPr>
          </a:p>
          <a:p>
            <a:pPr lvl="2"/>
            <a:endParaRPr lang="en-US" dirty="0" smtClean="0">
              <a:latin typeface="Maiandra GD" pitchFamily="34" charset="0"/>
            </a:endParaRPr>
          </a:p>
          <a:p>
            <a:pPr lvl="2"/>
            <a:endParaRPr lang="en-US" dirty="0">
              <a:latin typeface="Maiandra GD" pitchFamily="34" charset="0"/>
            </a:endParaRPr>
          </a:p>
          <a:p>
            <a:pPr lvl="1"/>
            <a:r>
              <a:rPr lang="en-US" dirty="0" smtClean="0">
                <a:latin typeface="Maiandra GD" pitchFamily="34" charset="0"/>
              </a:rPr>
              <a:t>Reduce intensity </a:t>
            </a:r>
            <a:r>
              <a:rPr lang="en-US" dirty="0" smtClean="0">
                <a:latin typeface="Maiandra GD" pitchFamily="34" charset="0"/>
                <a:sym typeface="Wingdings" pitchFamily="2" charset="2"/>
              </a:rPr>
              <a:t> dull =add gray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8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Neutrals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Maiandra GD" pitchFamily="34" charset="0"/>
              </a:rPr>
              <a:t>Black &amp; White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NOT colors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Not on the color wheel</a:t>
            </a:r>
          </a:p>
          <a:p>
            <a:r>
              <a:rPr lang="en-US" dirty="0" smtClean="0">
                <a:latin typeface="Maiandra GD" pitchFamily="34" charset="0"/>
              </a:rPr>
              <a:t>Gray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Combination of black and white</a:t>
            </a:r>
          </a:p>
          <a:p>
            <a:pPr lvl="1"/>
            <a:endParaRPr lang="en-US" dirty="0">
              <a:latin typeface="Maiandra GD" pitchFamily="34" charset="0"/>
            </a:endParaRPr>
          </a:p>
          <a:p>
            <a:pPr lvl="1"/>
            <a:endParaRPr lang="en-US" dirty="0" smtClean="0">
              <a:latin typeface="Maiandra GD" pitchFamily="34" charset="0"/>
            </a:endParaRPr>
          </a:p>
          <a:p>
            <a:pPr lvl="1"/>
            <a:endParaRPr lang="en-US" dirty="0">
              <a:latin typeface="Maiandra GD" pitchFamily="34" charset="0"/>
            </a:endParaRPr>
          </a:p>
          <a:p>
            <a:pPr lvl="1"/>
            <a:r>
              <a:rPr lang="en-US" dirty="0" smtClean="0">
                <a:latin typeface="Maiandra GD" pitchFamily="34" charset="0"/>
              </a:rPr>
              <a:t>Beige and brown are sometimes considered neutrals, but are not true neutrals</a:t>
            </a:r>
            <a:endParaRPr lang="en-US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0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"/>
            <a:ext cx="670560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14600"/>
            <a:ext cx="67056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Maiandra GD" pitchFamily="34" charset="0"/>
              </a:rPr>
              <a:t>Color</a:t>
            </a:r>
            <a:br>
              <a:rPr lang="en-US" sz="6000" b="1" dirty="0" smtClean="0">
                <a:latin typeface="Maiandra GD" pitchFamily="34" charset="0"/>
              </a:rPr>
            </a:br>
            <a:r>
              <a:rPr lang="en-US" sz="6000" b="1" dirty="0" smtClean="0">
                <a:latin typeface="Maiandra GD" pitchFamily="34" charset="0"/>
              </a:rPr>
              <a:t>Schemes</a:t>
            </a:r>
            <a:endParaRPr lang="en-US" sz="6000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Monochromatic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6550"/>
            <a:ext cx="2400300" cy="2105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61784"/>
            <a:ext cx="2229164" cy="2197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4923633"/>
            <a:ext cx="2876551" cy="1780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5000" y="2780050"/>
            <a:ext cx="2057401" cy="2223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36" y="4567583"/>
            <a:ext cx="3405561" cy="21748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799" y="1371600"/>
            <a:ext cx="73253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dirty="0">
                <a:latin typeface="Maiandra GD" pitchFamily="34" charset="0"/>
              </a:rPr>
              <a:t>One color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latin typeface="Maiandra GD" pitchFamily="34" charset="0"/>
              </a:rPr>
              <a:t>Different tints and shades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latin typeface="Maiandra GD" pitchFamily="34" charset="0"/>
              </a:rPr>
              <a:t>Example: Light blue, blue, dark blue</a:t>
            </a:r>
          </a:p>
        </p:txBody>
      </p:sp>
    </p:spTree>
    <p:extLst>
      <p:ext uri="{BB962C8B-B14F-4D97-AF65-F5344CB8AC3E}">
        <p14:creationId xmlns:p14="http://schemas.microsoft.com/office/powerpoint/2010/main" val="34427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356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Maiandra GD</vt:lpstr>
      <vt:lpstr>Wingdings</vt:lpstr>
      <vt:lpstr>Office Theme</vt:lpstr>
      <vt:lpstr>Understanding Color</vt:lpstr>
      <vt:lpstr>Primary Colors</vt:lpstr>
      <vt:lpstr>Secondary Colors </vt:lpstr>
      <vt:lpstr>Tertiary Colors </vt:lpstr>
      <vt:lpstr>Value</vt:lpstr>
      <vt:lpstr>Intensity</vt:lpstr>
      <vt:lpstr>Neutrals</vt:lpstr>
      <vt:lpstr>Color Schemes</vt:lpstr>
      <vt:lpstr>Monochromatic</vt:lpstr>
      <vt:lpstr>Analagous</vt:lpstr>
      <vt:lpstr>Triad</vt:lpstr>
      <vt:lpstr>Complementary</vt:lpstr>
      <vt:lpstr>Split Complementary</vt:lpstr>
      <vt:lpstr>Neutral</vt:lpstr>
      <vt:lpstr>Neutral with an Accent</vt:lpstr>
      <vt:lpstr>REVIEW!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Schemes</dc:title>
  <dc:creator>Scharbert</dc:creator>
  <cp:lastModifiedBy>Susan Stiker</cp:lastModifiedBy>
  <cp:revision>29</cp:revision>
  <dcterms:created xsi:type="dcterms:W3CDTF">2011-11-05T20:55:01Z</dcterms:created>
  <dcterms:modified xsi:type="dcterms:W3CDTF">2017-02-01T19:22:04Z</dcterms:modified>
</cp:coreProperties>
</file>