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0396DF8-9735-4F4D-A52A-BB1CEFE9B523}" type="datetimeFigureOut">
              <a:rPr lang="en-US" smtClean="0"/>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96DF8-9735-4F4D-A52A-BB1CEFE9B523}" type="datetimeFigureOut">
              <a:rPr lang="en-US" smtClean="0"/>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96DF8-9735-4F4D-A52A-BB1CEFE9B523}" type="datetimeFigureOut">
              <a:rPr lang="en-US" smtClean="0"/>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96DF8-9735-4F4D-A52A-BB1CEFE9B523}" type="datetimeFigureOut">
              <a:rPr lang="en-US" smtClean="0"/>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F0396DF8-9735-4F4D-A52A-BB1CEFE9B523}" type="datetimeFigureOut">
              <a:rPr lang="en-US" smtClean="0"/>
              <a:t>3/15/2012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EAB94DEB-F4DD-4B53-B2B2-98F31D6A95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396DF8-9735-4F4D-A52A-BB1CEFE9B523}" type="datetimeFigureOut">
              <a:rPr lang="en-US" smtClean="0"/>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396DF8-9735-4F4D-A52A-BB1CEFE9B523}" type="datetimeFigureOut">
              <a:rPr lang="en-US" smtClean="0"/>
              <a:t>3/15/2012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96DF8-9735-4F4D-A52A-BB1CEFE9B523}" type="datetimeFigureOut">
              <a:rPr lang="en-US" smtClean="0"/>
              <a:t>3/15/2012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96DF8-9735-4F4D-A52A-BB1CEFE9B523}" type="datetimeFigureOut">
              <a:rPr lang="en-US" smtClean="0"/>
              <a:t>3/15/2012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396DF8-9735-4F4D-A52A-BB1CEFE9B523}" type="datetimeFigureOut">
              <a:rPr lang="en-US" smtClean="0"/>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4DEB-F4DD-4B53-B2B2-98F31D6A95ED}"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F0396DF8-9735-4F4D-A52A-BB1CEFE9B523}" type="datetimeFigureOut">
              <a:rPr lang="en-US" smtClean="0"/>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4DEB-F4DD-4B53-B2B2-98F31D6A95ED}"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0396DF8-9735-4F4D-A52A-BB1CEFE9B523}" type="datetimeFigureOut">
              <a:rPr lang="en-US" smtClean="0"/>
              <a:t>3/15/2012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AB94DEB-F4DD-4B53-B2B2-98F31D6A95E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Chocolate	</a:t>
            </a:r>
            <a:endParaRPr lang="en-US" dirty="0"/>
          </a:p>
        </p:txBody>
      </p:sp>
      <p:sp>
        <p:nvSpPr>
          <p:cNvPr id="3" name="Subtitle 2"/>
          <p:cNvSpPr>
            <a:spLocks noGrp="1"/>
          </p:cNvSpPr>
          <p:nvPr>
            <p:ph type="subTitle" idx="1"/>
          </p:nvPr>
        </p:nvSpPr>
        <p:spPr/>
        <p:txBody>
          <a:bodyPr/>
          <a:lstStyle/>
          <a:p>
            <a:r>
              <a:rPr lang="en-US" dirty="0" smtClean="0"/>
              <a:t>ProStart Chapter 8</a:t>
            </a:r>
            <a:endParaRPr lang="en-US" dirty="0"/>
          </a:p>
        </p:txBody>
      </p:sp>
    </p:spTree>
    <p:extLst>
      <p:ext uri="{BB962C8B-B14F-4D97-AF65-F5344CB8AC3E}">
        <p14:creationId xmlns:p14="http://schemas.microsoft.com/office/powerpoint/2010/main" val="27480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preparation</a:t>
            </a:r>
            <a:endParaRPr lang="en-US" dirty="0"/>
          </a:p>
        </p:txBody>
      </p:sp>
      <p:sp>
        <p:nvSpPr>
          <p:cNvPr id="3" name="Content Placeholder 2"/>
          <p:cNvSpPr>
            <a:spLocks noGrp="1"/>
          </p:cNvSpPr>
          <p:nvPr>
            <p:ph idx="1"/>
          </p:nvPr>
        </p:nvSpPr>
        <p:spPr/>
        <p:txBody>
          <a:bodyPr/>
          <a:lstStyle/>
          <a:p>
            <a:r>
              <a:rPr lang="en-US" dirty="0" smtClean="0"/>
              <a:t>Comes from cocoa beans from </a:t>
            </a:r>
          </a:p>
          <a:p>
            <a:pPr marL="0" indent="0">
              <a:buNone/>
            </a:pPr>
            <a:r>
              <a:rPr lang="en-US" dirty="0"/>
              <a:t>	</a:t>
            </a:r>
            <a:r>
              <a:rPr lang="en-US" dirty="0" smtClean="0"/>
              <a:t>cacao trees.</a:t>
            </a:r>
          </a:p>
          <a:p>
            <a:endParaRPr lang="en-US" dirty="0" smtClean="0"/>
          </a:p>
          <a:p>
            <a:endParaRPr lang="en-US" dirty="0"/>
          </a:p>
          <a:p>
            <a:endParaRPr lang="en-US" dirty="0"/>
          </a:p>
          <a:p>
            <a:r>
              <a:rPr lang="en-US" dirty="0" smtClean="0"/>
              <a:t>Roast cocoa beans – dry fermentation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40727"/>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76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smtClean="0"/>
              <a:t>Loosen outer shell and crack bean</a:t>
            </a:r>
          </a:p>
          <a:p>
            <a:pPr marL="0" indent="0">
              <a:buNone/>
            </a:pPr>
            <a:r>
              <a:rPr lang="en-US" dirty="0" smtClean="0"/>
              <a:t>	shown:  shells, used in gardens</a:t>
            </a:r>
          </a:p>
          <a:p>
            <a:pPr marL="0" indent="0">
              <a:buNone/>
            </a:pPr>
            <a:endParaRPr lang="en-US" dirty="0"/>
          </a:p>
          <a:p>
            <a:pPr marL="0" indent="0">
              <a:buNone/>
            </a:pPr>
            <a:endParaRPr lang="en-US" dirty="0" smtClean="0"/>
          </a:p>
          <a:p>
            <a:pPr marL="0" indent="0">
              <a:buNone/>
            </a:pPr>
            <a:endParaRPr lang="en-US" dirty="0"/>
          </a:p>
          <a:p>
            <a:r>
              <a:rPr lang="en-US" dirty="0" smtClean="0"/>
              <a:t>Beans are broken into small pieces</a:t>
            </a:r>
          </a:p>
          <a:p>
            <a:pPr marL="365760" lvl="1" indent="0">
              <a:buNone/>
            </a:pPr>
            <a:r>
              <a:rPr lang="en-US" dirty="0"/>
              <a:t>	</a:t>
            </a:r>
            <a:r>
              <a:rPr lang="en-US" dirty="0" smtClean="0"/>
              <a:t>called nibs</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799" y="3428999"/>
            <a:ext cx="26193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72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smtClean="0"/>
              <a:t>Crushed into paste – completely</a:t>
            </a:r>
          </a:p>
          <a:p>
            <a:pPr marL="0" indent="0">
              <a:buNone/>
            </a:pPr>
            <a:r>
              <a:rPr lang="en-US" dirty="0"/>
              <a:t>	</a:t>
            </a:r>
            <a:r>
              <a:rPr lang="en-US" dirty="0" smtClean="0"/>
              <a:t>unsweetened, called chocolate</a:t>
            </a:r>
          </a:p>
          <a:p>
            <a:pPr marL="0" indent="0">
              <a:buNone/>
            </a:pPr>
            <a:r>
              <a:rPr lang="en-US" dirty="0"/>
              <a:t>	</a:t>
            </a:r>
            <a:r>
              <a:rPr lang="en-US" dirty="0" err="1" smtClean="0"/>
              <a:t>liquour</a:t>
            </a: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t>Pressed to separate the liquid from </a:t>
            </a:r>
          </a:p>
          <a:p>
            <a:pPr marL="0" indent="0">
              <a:buNone/>
            </a:pPr>
            <a:r>
              <a:rPr lang="en-US" dirty="0"/>
              <a:t>	</a:t>
            </a:r>
            <a:r>
              <a:rPr lang="en-US" dirty="0" smtClean="0"/>
              <a:t>the solid.  Liquid is cocoa butter.  </a:t>
            </a:r>
          </a:p>
          <a:p>
            <a:pPr marL="0" indent="0">
              <a:buNone/>
            </a:pPr>
            <a:r>
              <a:rPr lang="en-US" dirty="0"/>
              <a:t>	</a:t>
            </a:r>
            <a:r>
              <a:rPr lang="en-US" dirty="0" smtClean="0"/>
              <a:t>This can be combined with chocolate</a:t>
            </a:r>
          </a:p>
          <a:p>
            <a:pPr marL="0" indent="0">
              <a:buNone/>
            </a:pPr>
            <a:r>
              <a:rPr lang="en-US" dirty="0"/>
              <a:t>	</a:t>
            </a:r>
            <a:r>
              <a:rPr lang="en-US" dirty="0" smtClean="0"/>
              <a:t> </a:t>
            </a:r>
            <a:r>
              <a:rPr lang="en-US" dirty="0" err="1" smtClean="0"/>
              <a:t>liquour</a:t>
            </a:r>
            <a:r>
              <a:rPr lang="en-US" dirty="0" smtClean="0"/>
              <a:t> to make eating chocolate.</a:t>
            </a:r>
            <a:endParaRPr lang="en-US" dirty="0"/>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27940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92682"/>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06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lstStyle/>
          <a:p>
            <a:r>
              <a:rPr lang="en-US" dirty="0" smtClean="0"/>
              <a:t>Types of Chocolate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5365055"/>
              </p:ext>
            </p:extLst>
          </p:nvPr>
        </p:nvGraphicFramePr>
        <p:xfrm>
          <a:off x="533400" y="1143000"/>
          <a:ext cx="8229600" cy="4333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Type</a:t>
                      </a:r>
                      <a:endParaRPr lang="en-US" dirty="0"/>
                    </a:p>
                  </a:txBody>
                  <a:tcPr/>
                </a:tc>
                <a:tc>
                  <a:txBody>
                    <a:bodyPr/>
                    <a:lstStyle/>
                    <a:p>
                      <a:r>
                        <a:rPr lang="en-US" dirty="0" smtClean="0"/>
                        <a:t>Description</a:t>
                      </a:r>
                      <a:endParaRPr lang="en-US" dirty="0"/>
                    </a:p>
                  </a:txBody>
                  <a:tcPr/>
                </a:tc>
                <a:tc>
                  <a:txBody>
                    <a:bodyPr/>
                    <a:lstStyle/>
                    <a:p>
                      <a:r>
                        <a:rPr lang="en-US" dirty="0" smtClean="0"/>
                        <a:t>Form</a:t>
                      </a:r>
                      <a:endParaRPr lang="en-US" dirty="0"/>
                    </a:p>
                  </a:txBody>
                  <a:tcPr/>
                </a:tc>
              </a:tr>
              <a:tr h="370840">
                <a:tc>
                  <a:txBody>
                    <a:bodyPr/>
                    <a:lstStyle/>
                    <a:p>
                      <a:r>
                        <a:rPr lang="en-US" sz="1600" dirty="0" smtClean="0"/>
                        <a:t>Chocolate, bitter sweet</a:t>
                      </a:r>
                      <a:endParaRPr lang="en-US" sz="1600" dirty="0"/>
                    </a:p>
                  </a:txBody>
                  <a:tcPr/>
                </a:tc>
                <a:tc>
                  <a:txBody>
                    <a:bodyPr/>
                    <a:lstStyle/>
                    <a:p>
                      <a:r>
                        <a:rPr lang="en-US" sz="1600" dirty="0" smtClean="0"/>
                        <a:t>Solid chocolate 35-50% chocolate liquor, 15% cocoa butter and 35-50% sugar</a:t>
                      </a:r>
                      <a:endParaRPr lang="en-US" sz="1600" dirty="0"/>
                    </a:p>
                  </a:txBody>
                  <a:tcPr/>
                </a:tc>
                <a:tc>
                  <a:txBody>
                    <a:bodyPr/>
                    <a:lstStyle/>
                    <a:p>
                      <a:r>
                        <a:rPr lang="en-US" sz="1600" dirty="0" smtClean="0"/>
                        <a:t>Blocks,</a:t>
                      </a:r>
                      <a:r>
                        <a:rPr lang="en-US" sz="1600" baseline="0" dirty="0" smtClean="0"/>
                        <a:t> bars, chunks &amp; chips</a:t>
                      </a:r>
                      <a:endParaRPr lang="en-US" sz="1600" dirty="0"/>
                    </a:p>
                  </a:txBody>
                  <a:tcPr/>
                </a:tc>
              </a:tr>
              <a:tr h="370840">
                <a:tc>
                  <a:txBody>
                    <a:bodyPr/>
                    <a:lstStyle/>
                    <a:p>
                      <a:r>
                        <a:rPr lang="en-US" sz="1600" dirty="0" smtClean="0"/>
                        <a:t>Chocolate liquor</a:t>
                      </a:r>
                      <a:endParaRPr lang="en-US" sz="1600" dirty="0"/>
                    </a:p>
                  </a:txBody>
                  <a:tcPr/>
                </a:tc>
                <a:tc>
                  <a:txBody>
                    <a:bodyPr/>
                    <a:lstStyle/>
                    <a:p>
                      <a:r>
                        <a:rPr lang="en-US" sz="1600" dirty="0" smtClean="0"/>
                        <a:t>Chocolate</a:t>
                      </a:r>
                      <a:r>
                        <a:rPr lang="en-US" sz="1600" baseline="0" dirty="0" smtClean="0"/>
                        <a:t> flavored portion of the chocolate</a:t>
                      </a:r>
                      <a:endParaRPr lang="en-US" sz="1600" dirty="0"/>
                    </a:p>
                  </a:txBody>
                  <a:tcPr/>
                </a:tc>
                <a:tc>
                  <a:txBody>
                    <a:bodyPr/>
                    <a:lstStyle/>
                    <a:p>
                      <a:r>
                        <a:rPr lang="en-US" sz="1600" dirty="0" smtClean="0"/>
                        <a:t>Blocks or bars</a:t>
                      </a:r>
                      <a:endParaRPr lang="en-US" sz="1600" dirty="0"/>
                    </a:p>
                  </a:txBody>
                  <a:tcPr/>
                </a:tc>
              </a:tr>
              <a:tr h="370840">
                <a:tc>
                  <a:txBody>
                    <a:bodyPr/>
                    <a:lstStyle/>
                    <a:p>
                      <a:r>
                        <a:rPr lang="en-US" sz="1600" dirty="0" smtClean="0"/>
                        <a:t>Chocolate semi-sweet</a:t>
                      </a:r>
                      <a:endParaRPr lang="en-US" sz="1600" dirty="0"/>
                    </a:p>
                  </a:txBody>
                  <a:tcPr/>
                </a:tc>
                <a:tc>
                  <a:txBody>
                    <a:bodyPr/>
                    <a:lstStyle/>
                    <a:p>
                      <a:r>
                        <a:rPr lang="en-US" sz="1600" dirty="0" smtClean="0"/>
                        <a:t>Solid chocolate about 45% chocolate liquor, 15% cocoa butter and 40% sugar</a:t>
                      </a:r>
                      <a:endParaRPr lang="en-US" sz="1600" dirty="0"/>
                    </a:p>
                  </a:txBody>
                  <a:tcPr/>
                </a:tc>
                <a:tc>
                  <a:txBody>
                    <a:bodyPr/>
                    <a:lstStyle/>
                    <a:p>
                      <a:r>
                        <a:rPr lang="en-US" sz="1600" dirty="0" smtClean="0"/>
                        <a:t>Blocks, bars, chunks &amp; chips</a:t>
                      </a:r>
                      <a:endParaRPr lang="en-US" sz="1600" dirty="0"/>
                    </a:p>
                  </a:txBody>
                  <a:tcPr/>
                </a:tc>
              </a:tr>
              <a:tr h="370840">
                <a:tc>
                  <a:txBody>
                    <a:bodyPr/>
                    <a:lstStyle/>
                    <a:p>
                      <a:r>
                        <a:rPr lang="en-US" sz="1600" dirty="0" smtClean="0"/>
                        <a:t>Chocolate, unsweetened</a:t>
                      </a:r>
                      <a:endParaRPr lang="en-US" sz="1600" dirty="0"/>
                    </a:p>
                  </a:txBody>
                  <a:tcPr/>
                </a:tc>
                <a:tc>
                  <a:txBody>
                    <a:bodyPr/>
                    <a:lstStyle/>
                    <a:p>
                      <a:r>
                        <a:rPr lang="en-US" sz="1600" dirty="0" smtClean="0"/>
                        <a:t>90% chocolate</a:t>
                      </a:r>
                      <a:r>
                        <a:rPr lang="en-US" sz="1600" baseline="0" dirty="0" smtClean="0"/>
                        <a:t> liquor, 5% cocoa butter, maybe 5% sugar</a:t>
                      </a:r>
                      <a:endParaRPr lang="en-US" sz="1600" dirty="0"/>
                    </a:p>
                  </a:txBody>
                  <a:tcPr/>
                </a:tc>
                <a:tc>
                  <a:txBody>
                    <a:bodyPr/>
                    <a:lstStyle/>
                    <a:p>
                      <a:r>
                        <a:rPr lang="en-US" sz="1600" dirty="0" smtClean="0"/>
                        <a:t>Blocks or bars</a:t>
                      </a:r>
                      <a:endParaRPr lang="en-US" sz="1600" dirty="0"/>
                    </a:p>
                  </a:txBody>
                  <a:tcPr/>
                </a:tc>
              </a:tr>
              <a:tr h="370840">
                <a:tc>
                  <a:txBody>
                    <a:bodyPr/>
                    <a:lstStyle/>
                    <a:p>
                      <a:r>
                        <a:rPr lang="en-US" sz="1600" dirty="0" smtClean="0"/>
                        <a:t>Cocoa</a:t>
                      </a:r>
                      <a:endParaRPr lang="en-US" sz="1600" dirty="0"/>
                    </a:p>
                  </a:txBody>
                  <a:tcPr/>
                </a:tc>
                <a:tc>
                  <a:txBody>
                    <a:bodyPr/>
                    <a:lstStyle/>
                    <a:p>
                      <a:r>
                        <a:rPr lang="en-US" sz="1600" dirty="0" smtClean="0"/>
                        <a:t>Only 10-25% of cocoa butter remains</a:t>
                      </a:r>
                      <a:endParaRPr lang="en-US" sz="1600" dirty="0"/>
                    </a:p>
                  </a:txBody>
                  <a:tcPr/>
                </a:tc>
                <a:tc>
                  <a:txBody>
                    <a:bodyPr/>
                    <a:lstStyle/>
                    <a:p>
                      <a:r>
                        <a:rPr lang="en-US" sz="1600" dirty="0" smtClean="0"/>
                        <a:t>Powdered</a:t>
                      </a:r>
                      <a:endParaRPr lang="en-US" sz="1600" dirty="0"/>
                    </a:p>
                  </a:txBody>
                  <a:tcPr/>
                </a:tc>
              </a:tr>
              <a:tr h="370840">
                <a:tc>
                  <a:txBody>
                    <a:bodyPr/>
                    <a:lstStyle/>
                    <a:p>
                      <a:r>
                        <a:rPr lang="en-US" sz="1600" dirty="0" smtClean="0"/>
                        <a:t>Cocoa butter</a:t>
                      </a:r>
                      <a:endParaRPr lang="en-US" sz="1600" dirty="0"/>
                    </a:p>
                  </a:txBody>
                  <a:tcPr/>
                </a:tc>
                <a:tc>
                  <a:txBody>
                    <a:bodyPr/>
                    <a:lstStyle/>
                    <a:p>
                      <a:r>
                        <a:rPr lang="en-US" sz="1600" dirty="0" smtClean="0"/>
                        <a:t>Vegetable fat portion of chocolate, added for chocolate</a:t>
                      </a:r>
                      <a:endParaRPr lang="en-US" sz="1600" dirty="0"/>
                    </a:p>
                  </a:txBody>
                  <a:tcPr/>
                </a:tc>
                <a:tc>
                  <a:txBody>
                    <a:bodyPr/>
                    <a:lstStyle/>
                    <a:p>
                      <a:r>
                        <a:rPr lang="en-US" sz="1600" dirty="0" smtClean="0"/>
                        <a:t>Wrapped in plastic at room temperature</a:t>
                      </a:r>
                      <a:endParaRPr lang="en-US" sz="1600" dirty="0"/>
                    </a:p>
                  </a:txBody>
                  <a:tcPr/>
                </a:tc>
              </a:tr>
            </a:tbl>
          </a:graphicData>
        </a:graphic>
      </p:graphicFrame>
    </p:spTree>
    <p:extLst>
      <p:ext uri="{BB962C8B-B14F-4D97-AF65-F5344CB8AC3E}">
        <p14:creationId xmlns:p14="http://schemas.microsoft.com/office/powerpoint/2010/main" val="220303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Tasting Chocolate</a:t>
            </a:r>
            <a:endParaRPr lang="en-US" dirty="0"/>
          </a:p>
        </p:txBody>
      </p:sp>
      <p:sp>
        <p:nvSpPr>
          <p:cNvPr id="3" name="Content Placeholder 2"/>
          <p:cNvSpPr>
            <a:spLocks noGrp="1"/>
          </p:cNvSpPr>
          <p:nvPr>
            <p:ph idx="1"/>
          </p:nvPr>
        </p:nvSpPr>
        <p:spPr>
          <a:xfrm>
            <a:off x="457200" y="1600201"/>
            <a:ext cx="8229600" cy="2438400"/>
          </a:xfrm>
        </p:spPr>
        <p:txBody>
          <a:bodyPr/>
          <a:lstStyle/>
          <a:p>
            <a:r>
              <a:rPr lang="en-US" dirty="0" smtClean="0"/>
              <a:t>Cleanse your palate</a:t>
            </a:r>
          </a:p>
          <a:p>
            <a:r>
              <a:rPr lang="en-US" dirty="0" smtClean="0"/>
              <a:t>Chocolate needs to be room temperature</a:t>
            </a:r>
          </a:p>
          <a:p>
            <a:r>
              <a:rPr lang="en-US" dirty="0" smtClean="0"/>
              <a:t>Allow the chocolate to dissolve in your mouth – don’t bite or chew</a:t>
            </a:r>
          </a:p>
          <a:p>
            <a:r>
              <a:rPr lang="en-US" dirty="0" smtClean="0"/>
              <a:t>Describe what you taste at the beginning, during and after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395" y="3962400"/>
            <a:ext cx="36195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176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t>
            </a:r>
            <a:endParaRPr lang="en-US" dirty="0"/>
          </a:p>
        </p:txBody>
      </p:sp>
      <p:sp>
        <p:nvSpPr>
          <p:cNvPr id="3" name="Content Placeholder 2"/>
          <p:cNvSpPr>
            <a:spLocks noGrp="1"/>
          </p:cNvSpPr>
          <p:nvPr>
            <p:ph idx="1"/>
          </p:nvPr>
        </p:nvSpPr>
        <p:spPr/>
        <p:txBody>
          <a:bodyPr/>
          <a:lstStyle/>
          <a:p>
            <a:r>
              <a:rPr lang="en-US" dirty="0" smtClean="0"/>
              <a:t>Cool, dry place.  </a:t>
            </a:r>
            <a:endParaRPr lang="en-US" dirty="0"/>
          </a:p>
          <a:p>
            <a:r>
              <a:rPr lang="en-US" dirty="0" smtClean="0"/>
              <a:t>Wrap carefully</a:t>
            </a:r>
          </a:p>
          <a:p>
            <a:r>
              <a:rPr lang="en-US" dirty="0" smtClean="0"/>
              <a:t>Refrigeration causes moisture to condense.  May need to refrigerate in hot humid weather.</a:t>
            </a:r>
          </a:p>
          <a:p>
            <a:r>
              <a:rPr lang="en-US" dirty="0" smtClean="0"/>
              <a:t>Bloom – cocoa butter has melted and recrystallized on the surface.  No change in flavor, but looks funny.</a:t>
            </a:r>
          </a:p>
          <a:p>
            <a:r>
              <a:rPr lang="en-US" dirty="0" smtClean="0"/>
              <a:t>Should keep several months.</a:t>
            </a:r>
            <a:endParaRPr lang="en-US" dirty="0"/>
          </a:p>
        </p:txBody>
      </p:sp>
    </p:spTree>
    <p:extLst>
      <p:ext uri="{BB962C8B-B14F-4D97-AF65-F5344CB8AC3E}">
        <p14:creationId xmlns:p14="http://schemas.microsoft.com/office/powerpoint/2010/main" val="158604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Tempering Chocolate</a:t>
            </a:r>
            <a:endParaRPr lang="en-US" dirty="0"/>
          </a:p>
        </p:txBody>
      </p:sp>
      <p:sp>
        <p:nvSpPr>
          <p:cNvPr id="3" name="Content Placeholder 2"/>
          <p:cNvSpPr>
            <a:spLocks noGrp="1"/>
          </p:cNvSpPr>
          <p:nvPr>
            <p:ph idx="1"/>
          </p:nvPr>
        </p:nvSpPr>
        <p:spPr/>
        <p:txBody>
          <a:bodyPr>
            <a:normAutofit/>
          </a:bodyPr>
          <a:lstStyle/>
          <a:p>
            <a:r>
              <a:rPr lang="en-US" dirty="0" smtClean="0"/>
              <a:t>Why?</a:t>
            </a:r>
          </a:p>
          <a:p>
            <a:pPr lvl="1"/>
            <a:r>
              <a:rPr lang="en-US" dirty="0" smtClean="0"/>
              <a:t>So it will harden evenly and have a good shine</a:t>
            </a:r>
            <a:r>
              <a:rPr lang="en-US" dirty="0"/>
              <a:t> </a:t>
            </a:r>
            <a:r>
              <a:rPr lang="en-US" dirty="0" smtClean="0"/>
              <a:t> </a:t>
            </a:r>
          </a:p>
          <a:p>
            <a:pPr lvl="1"/>
            <a:r>
              <a:rPr lang="en-US" dirty="0" smtClean="0"/>
              <a:t>Can be purchased already tempered</a:t>
            </a:r>
          </a:p>
          <a:p>
            <a:pPr lvl="1"/>
            <a:endParaRPr lang="en-US" dirty="0"/>
          </a:p>
          <a:p>
            <a:r>
              <a:rPr lang="en-US" dirty="0" smtClean="0"/>
              <a:t>How?</a:t>
            </a:r>
            <a:endParaRPr lang="en-US" dirty="0"/>
          </a:p>
          <a:p>
            <a:pPr lvl="1"/>
            <a:r>
              <a:rPr lang="en-US" dirty="0" smtClean="0"/>
              <a:t>Finely chop 1 pound of chocolate. </a:t>
            </a:r>
          </a:p>
          <a:p>
            <a:pPr lvl="1"/>
            <a:r>
              <a:rPr lang="en-US" dirty="0" smtClean="0"/>
              <a:t>Combine ¾ of the chocolate and 2 tsp. shortening in a heat proof bowl set over a pan of simmering water.  Don’t let the water near the chocolate.</a:t>
            </a:r>
          </a:p>
          <a:p>
            <a:pPr lvl="1"/>
            <a:r>
              <a:rPr lang="en-US" dirty="0" smtClean="0"/>
              <a:t>Melt the chocolate to 105 degrees, stirring.  Place the bowl in a larger bowl of cold water, stir in the remaining chocolate until melted.  The temperature should drop to 87 degrees.  Place back over simmering water.  Heat back to 92 over hot water.  Re-heat to 92 if it gets too thick.</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421823"/>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24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uses</a:t>
            </a:r>
            <a:endParaRPr lang="en-US" dirty="0"/>
          </a:p>
        </p:txBody>
      </p:sp>
      <p:sp>
        <p:nvSpPr>
          <p:cNvPr id="3" name="Content Placeholder 2"/>
          <p:cNvSpPr>
            <a:spLocks noGrp="1"/>
          </p:cNvSpPr>
          <p:nvPr>
            <p:ph idx="1"/>
          </p:nvPr>
        </p:nvSpPr>
        <p:spPr>
          <a:xfrm>
            <a:off x="457200" y="1600200"/>
            <a:ext cx="2667000" cy="4525963"/>
          </a:xfrm>
        </p:spPr>
        <p:txBody>
          <a:bodyPr/>
          <a:lstStyle/>
          <a:p>
            <a:r>
              <a:rPr lang="en-US" dirty="0" smtClean="0"/>
              <a:t>Sauces or icing (</a:t>
            </a:r>
            <a:r>
              <a:rPr lang="en-US" dirty="0" err="1" smtClean="0"/>
              <a:t>Ganache</a:t>
            </a:r>
            <a:r>
              <a:rPr lang="en-US" dirty="0" smtClean="0"/>
              <a:t>)</a:t>
            </a:r>
          </a:p>
          <a:p>
            <a:r>
              <a:rPr lang="en-US" dirty="0" smtClean="0"/>
              <a:t>Dipping</a:t>
            </a:r>
          </a:p>
          <a:p>
            <a:r>
              <a:rPr lang="en-US" dirty="0" smtClean="0"/>
              <a:t>Piping - garnish</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722" y="1447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94796"/>
            <a:ext cx="27178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394796"/>
            <a:ext cx="2380095" cy="178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114800"/>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83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Chocolate IQ?</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79" t="19411" r="635" b="29903"/>
          <a:stretch/>
        </p:blipFill>
        <p:spPr>
          <a:xfrm>
            <a:off x="990600" y="1447800"/>
            <a:ext cx="7162800" cy="4967748"/>
          </a:xfrm>
        </p:spPr>
      </p:pic>
    </p:spTree>
    <p:extLst>
      <p:ext uri="{BB962C8B-B14F-4D97-AF65-F5344CB8AC3E}">
        <p14:creationId xmlns:p14="http://schemas.microsoft.com/office/powerpoint/2010/main" val="68190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IQ continued</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00" t="71783" r="3511" b="12299"/>
          <a:stretch/>
        </p:blipFill>
        <p:spPr>
          <a:xfrm>
            <a:off x="623455" y="1524000"/>
            <a:ext cx="7772400" cy="183572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646" r="31663" b="75556"/>
          <a:stretch/>
        </p:blipFill>
        <p:spPr>
          <a:xfrm>
            <a:off x="1066800" y="3581400"/>
            <a:ext cx="6781800" cy="2702114"/>
          </a:xfrm>
          <a:prstGeom prst="rect">
            <a:avLst/>
          </a:prstGeom>
        </p:spPr>
      </p:pic>
    </p:spTree>
    <p:extLst>
      <p:ext uri="{BB962C8B-B14F-4D97-AF65-F5344CB8AC3E}">
        <p14:creationId xmlns:p14="http://schemas.microsoft.com/office/powerpoint/2010/main" val="102789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800" cy="1173162"/>
          </a:xfrm>
        </p:spPr>
        <p:txBody>
          <a:bodyPr>
            <a:normAutofit fontScale="90000"/>
          </a:bodyPr>
          <a:lstStyle/>
          <a:p>
            <a:r>
              <a:rPr lang="en-US" dirty="0" smtClean="0"/>
              <a:t>Chocolate IQ Continued</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428" t="26349" r="33160" b="8320"/>
          <a:stretch/>
        </p:blipFill>
        <p:spPr>
          <a:xfrm>
            <a:off x="3657600" y="381000"/>
            <a:ext cx="4343400" cy="6058689"/>
          </a:xfrm>
        </p:spPr>
      </p:pic>
    </p:spTree>
    <p:extLst>
      <p:ext uri="{BB962C8B-B14F-4D97-AF65-F5344CB8AC3E}">
        <p14:creationId xmlns:p14="http://schemas.microsoft.com/office/powerpoint/2010/main" val="227007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IQ continued</a:t>
            </a: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847" t="4518" r="7087" b="80839"/>
          <a:stretch/>
        </p:blipFill>
        <p:spPr>
          <a:xfrm>
            <a:off x="762000" y="3124200"/>
            <a:ext cx="2249714" cy="1964188"/>
          </a:xfr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0957" t="20317" r="3429" b="38676"/>
          <a:stretch/>
        </p:blipFill>
        <p:spPr>
          <a:xfrm>
            <a:off x="3505200" y="1458684"/>
            <a:ext cx="2209800" cy="486550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2922" t="60741" r="2847" b="11535"/>
          <a:stretch/>
        </p:blipFill>
        <p:spPr>
          <a:xfrm>
            <a:off x="5715000" y="1458684"/>
            <a:ext cx="3092010" cy="4865502"/>
          </a:xfrm>
          <a:prstGeom prst="rect">
            <a:avLst/>
          </a:prstGeom>
        </p:spPr>
      </p:pic>
    </p:spTree>
    <p:extLst>
      <p:ext uri="{BB962C8B-B14F-4D97-AF65-F5344CB8AC3E}">
        <p14:creationId xmlns:p14="http://schemas.microsoft.com/office/powerpoint/2010/main" val="345663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IQ continued</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112" t="7193" r="58841" b="37400"/>
          <a:stretch/>
        </p:blipFill>
        <p:spPr>
          <a:xfrm>
            <a:off x="609600" y="1524000"/>
            <a:ext cx="2362200" cy="4858612"/>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01" t="63839" r="58613" b="11717"/>
          <a:stretch/>
        </p:blipFill>
        <p:spPr>
          <a:xfrm>
            <a:off x="3214253" y="1524000"/>
            <a:ext cx="5481364" cy="4876800"/>
          </a:xfrm>
          <a:prstGeom prst="rect">
            <a:avLst/>
          </a:prstGeom>
        </p:spPr>
      </p:pic>
    </p:spTree>
    <p:extLst>
      <p:ext uri="{BB962C8B-B14F-4D97-AF65-F5344CB8AC3E}">
        <p14:creationId xmlns:p14="http://schemas.microsoft.com/office/powerpoint/2010/main" val="70946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t>Chocolate IQ Answers- </a:t>
            </a:r>
            <a:br>
              <a:rPr lang="en-US" dirty="0" smtClean="0"/>
            </a:br>
            <a:r>
              <a:rPr lang="en-US" dirty="0" smtClean="0"/>
              <a:t>1 point for each correct response</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2843" t="12744" r="30936" b="53773"/>
          <a:stretch/>
        </p:blipFill>
        <p:spPr>
          <a:xfrm>
            <a:off x="762000" y="1814946"/>
            <a:ext cx="2514600" cy="4415884"/>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2776" t="46263" r="30830" b="14142"/>
          <a:stretch/>
        </p:blipFill>
        <p:spPr>
          <a:xfrm>
            <a:off x="3477491" y="1814946"/>
            <a:ext cx="2133600" cy="440195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7782" t="13333" r="3323" b="46869"/>
          <a:stretch/>
        </p:blipFill>
        <p:spPr>
          <a:xfrm>
            <a:off x="5791200" y="1814946"/>
            <a:ext cx="2323874" cy="4401952"/>
          </a:xfrm>
          <a:prstGeom prst="rect">
            <a:avLst/>
          </a:prstGeom>
        </p:spPr>
      </p:pic>
    </p:spTree>
    <p:extLst>
      <p:ext uri="{BB962C8B-B14F-4D97-AF65-F5344CB8AC3E}">
        <p14:creationId xmlns:p14="http://schemas.microsoft.com/office/powerpoint/2010/main" val="1738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you do?</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366" t="53111" r="5796" b="15666"/>
          <a:stretch/>
        </p:blipFill>
        <p:spPr>
          <a:xfrm>
            <a:off x="5029200" y="914400"/>
            <a:ext cx="3054928" cy="52814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67000"/>
            <a:ext cx="28575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46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History	</a:t>
            </a:r>
            <a:endParaRPr lang="en-US" dirty="0"/>
          </a:p>
        </p:txBody>
      </p:sp>
      <p:sp>
        <p:nvSpPr>
          <p:cNvPr id="3" name="Content Placeholder 2"/>
          <p:cNvSpPr>
            <a:spLocks noGrp="1"/>
          </p:cNvSpPr>
          <p:nvPr>
            <p:ph idx="1"/>
          </p:nvPr>
        </p:nvSpPr>
        <p:spPr/>
        <p:txBody>
          <a:bodyPr/>
          <a:lstStyle/>
          <a:p>
            <a:r>
              <a:rPr lang="en-US" dirty="0" smtClean="0"/>
              <a:t>Mayans believed it was a divine food from the gods.</a:t>
            </a:r>
          </a:p>
          <a:p>
            <a:r>
              <a:rPr lang="en-US" dirty="0" smtClean="0"/>
              <a:t>French thought it to be a dangerous drug</a:t>
            </a:r>
          </a:p>
          <a:p>
            <a:r>
              <a:rPr lang="en-US" dirty="0" smtClean="0"/>
              <a:t>Love, romance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19400"/>
            <a:ext cx="2466975" cy="354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725034"/>
      </p:ext>
    </p:extLst>
  </p:cSld>
  <p:clrMapOvr>
    <a:masterClrMapping/>
  </p:clrMapOvr>
</p:sld>
</file>

<file path=ppt/theme/theme1.xml><?xml version="1.0" encoding="utf-8"?>
<a:theme xmlns:a="http://schemas.openxmlformats.org/drawingml/2006/main" name="Thatch">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58</TotalTime>
  <Words>401</Words>
  <Application>Microsoft Office PowerPoint</Application>
  <PresentationFormat>On-screen Show (4:3)</PresentationFormat>
  <Paragraphs>85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Thatch</vt:lpstr>
      <vt:lpstr>Chocolate </vt:lpstr>
      <vt:lpstr>What’s Your Chocolate IQ?</vt:lpstr>
      <vt:lpstr>Chocolate IQ continued</vt:lpstr>
      <vt:lpstr>Chocolate IQ Continued</vt:lpstr>
      <vt:lpstr>Chocolate IQ continued</vt:lpstr>
      <vt:lpstr>Chocolate IQ continued</vt:lpstr>
      <vt:lpstr>Chocolate IQ Answers-  1 point for each correct response</vt:lpstr>
      <vt:lpstr>How did you do?</vt:lpstr>
      <vt:lpstr>Chocolate History </vt:lpstr>
      <vt:lpstr>Chocolate preparation</vt:lpstr>
      <vt:lpstr>Continued</vt:lpstr>
      <vt:lpstr>Continued</vt:lpstr>
      <vt:lpstr>Types of Chocolate</vt:lpstr>
      <vt:lpstr>Tasting Chocolate</vt:lpstr>
      <vt:lpstr>Storage </vt:lpstr>
      <vt:lpstr>Tempering Chocolate</vt:lpstr>
      <vt:lpstr>Chocolate uses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Chocolate</dc:title>
  <dc:creator>Teacher</dc:creator>
  <cp:lastModifiedBy>Teacher</cp:lastModifiedBy>
  <cp:revision>6</cp:revision>
  <dcterms:created xsi:type="dcterms:W3CDTF">2012-03-15T21:31:59Z</dcterms:created>
  <dcterms:modified xsi:type="dcterms:W3CDTF">2012-03-15T22:30:25Z</dcterms:modified>
</cp:coreProperties>
</file>