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306" r:id="rId3"/>
    <p:sldId id="257" r:id="rId4"/>
    <p:sldId id="258" r:id="rId5"/>
    <p:sldId id="259" r:id="rId6"/>
    <p:sldId id="260" r:id="rId7"/>
    <p:sldId id="261" r:id="rId8"/>
    <p:sldId id="30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76" r:id="rId25"/>
    <p:sldId id="277" r:id="rId26"/>
    <p:sldId id="278" r:id="rId27"/>
    <p:sldId id="279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8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DE6C3E-37CF-4635-93E4-2F5D3E54AF56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8A7012-A3BB-465A-A184-0A7CBB1A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4563A-D2AB-4D65-BCAF-82A140BB2DCB}" type="datetimeFigureOut">
              <a:rPr lang="en-US" smtClean="0"/>
              <a:pPr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377C-D246-4FDA-8F83-0C84B7AA6E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fooddigital.com/hotels_restaurants/food%20han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3079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3124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Chapter 4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Wet hands and arms</a:t>
            </a:r>
          </a:p>
          <a:p>
            <a:pPr lvl="1"/>
            <a:r>
              <a:rPr lang="en-US" dirty="0" smtClean="0"/>
              <a:t>Use running water as hot as you can comfortably stand</a:t>
            </a:r>
          </a:p>
          <a:p>
            <a:pPr lvl="1"/>
            <a:r>
              <a:rPr lang="en-US" dirty="0" smtClean="0"/>
              <a:t>It should be at least 100F</a:t>
            </a:r>
            <a:endParaRPr lang="en-US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872" y="152400"/>
            <a:ext cx="46521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http://images.teamsugar.com/files/upl1/1/12981/39_2008/hand-washing.la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747" y="3343275"/>
            <a:ext cx="3887253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cdn2-b.examiner.com/sites/default/files/styles/image_content_width/hash/9c/de/1357020439_1059_hand-washing.jpg?itok=F1LSnu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9045" y="2971800"/>
            <a:ext cx="5684955" cy="3886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Apply soap</a:t>
            </a:r>
          </a:p>
          <a:p>
            <a:pPr lvl="1"/>
            <a:r>
              <a:rPr lang="en-US" dirty="0" smtClean="0"/>
              <a:t>Apply enough to build up a good lather</a:t>
            </a:r>
            <a:endParaRPr lang="en-US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"/>
            <a:ext cx="4648200" cy="14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Scrub hands and arms vigorously</a:t>
            </a:r>
          </a:p>
          <a:p>
            <a:pPr lvl="1"/>
            <a:r>
              <a:rPr lang="en-US" dirty="0" smtClean="0"/>
              <a:t>Scrub them for 10 to 15 seconds.</a:t>
            </a:r>
          </a:p>
          <a:p>
            <a:pPr lvl="1"/>
            <a:r>
              <a:rPr lang="en-US" dirty="0" smtClean="0"/>
              <a:t>Clean under fingernails and between fingers.</a:t>
            </a:r>
            <a:endParaRPr 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52400"/>
            <a:ext cx="4940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http://whsaonline.org/wp-content/uploads/2010/12/hand_was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9295"/>
            <a:ext cx="9144000" cy="348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http://www.pwpotential.org/sites/default/files/Handwa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1663776"/>
            <a:ext cx="6248400" cy="51942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Rinse hands and arms thoroughly</a:t>
            </a:r>
          </a:p>
          <a:p>
            <a:pPr lvl="1"/>
            <a:r>
              <a:rPr lang="en-US" dirty="0" smtClean="0"/>
              <a:t>Using running warm water</a:t>
            </a:r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"/>
            <a:ext cx="520930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Dry hands and arms</a:t>
            </a:r>
          </a:p>
          <a:p>
            <a:pPr lvl="1"/>
            <a:r>
              <a:rPr lang="en-US" dirty="0" smtClean="0"/>
              <a:t>Use a single-use paper towel or a hand dryer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940" y="152400"/>
            <a:ext cx="52570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http://images.natureworldnews.com/data/images/full/2138/paper-towels.jpg?w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494314"/>
            <a:ext cx="5715001" cy="336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http://www.jirdc.org/training/bbp/Practices/Handwashing/Handwash_2/turnoff1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6289" y="3429001"/>
            <a:ext cx="4677711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If you are not careful, you can contaminate your hands after washing them.  </a:t>
            </a:r>
          </a:p>
          <a:p>
            <a:r>
              <a:rPr lang="en-US" dirty="0" smtClean="0"/>
              <a:t>Consider using a paper towel to turn off the faucet and to open </a:t>
            </a:r>
            <a:br>
              <a:rPr lang="en-US" dirty="0" smtClean="0"/>
            </a:br>
            <a:r>
              <a:rPr lang="en-US" dirty="0" smtClean="0"/>
              <a:t>the door when </a:t>
            </a:r>
            <a:br>
              <a:rPr lang="en-US" dirty="0" smtClean="0"/>
            </a:br>
            <a:r>
              <a:rPr lang="en-US" dirty="0" smtClean="0"/>
              <a:t>leaving the restroom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683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http://listenlearnplus.com/wp-content/uploads/2011/08/The-Way-We-Wash-Our-Hands-Song.jpg"/>
          <p:cNvPicPr>
            <a:picLocks noChangeAspect="1" noChangeArrowheads="1"/>
          </p:cNvPicPr>
          <p:nvPr/>
        </p:nvPicPr>
        <p:blipFill>
          <a:blip r:embed="rId2" cstate="print"/>
          <a:srcRect l="9524"/>
          <a:stretch>
            <a:fillRect/>
          </a:stretch>
        </p:blipFill>
        <p:spPr bwMode="auto">
          <a:xfrm>
            <a:off x="6248400" y="1457231"/>
            <a:ext cx="2895600" cy="235276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Before you start work</a:t>
            </a:r>
          </a:p>
          <a:p>
            <a:r>
              <a:rPr lang="en-US" dirty="0" smtClean="0"/>
              <a:t>After using the restroom</a:t>
            </a:r>
          </a:p>
          <a:p>
            <a:r>
              <a:rPr lang="en-US" dirty="0" smtClean="0"/>
              <a:t>After handling raw meat</a:t>
            </a:r>
          </a:p>
          <a:p>
            <a:r>
              <a:rPr lang="en-US" dirty="0" smtClean="0"/>
              <a:t>After touching the hair, face or body</a:t>
            </a:r>
          </a:p>
          <a:p>
            <a:r>
              <a:rPr lang="en-US" dirty="0" smtClean="0"/>
              <a:t>After sneezing, coughing, or using a tissue</a:t>
            </a:r>
          </a:p>
          <a:p>
            <a:r>
              <a:rPr lang="en-US" dirty="0" smtClean="0"/>
              <a:t>After eating, drinking, smoking or chewing gum or tobacco</a:t>
            </a:r>
          </a:p>
          <a:p>
            <a:r>
              <a:rPr lang="en-US" dirty="0" smtClean="0"/>
              <a:t>After handling chemicals that might affect food safety</a:t>
            </a:r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81157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maxcdn.fooyoh.com/files/attach/images/591/391/499/008/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905000"/>
            <a:ext cx="4038600" cy="276510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taking out garbage</a:t>
            </a:r>
          </a:p>
          <a:p>
            <a:r>
              <a:rPr lang="en-US" dirty="0" smtClean="0"/>
              <a:t>After clearing tables or </a:t>
            </a:r>
            <a:br>
              <a:rPr lang="en-US" dirty="0" smtClean="0"/>
            </a:br>
            <a:r>
              <a:rPr lang="en-US" dirty="0" smtClean="0"/>
              <a:t>busing dirty dishes</a:t>
            </a:r>
          </a:p>
          <a:p>
            <a:r>
              <a:rPr lang="en-US" dirty="0" smtClean="0"/>
              <a:t>Touching clothing or aprons</a:t>
            </a:r>
          </a:p>
          <a:p>
            <a:r>
              <a:rPr lang="en-US" dirty="0" smtClean="0"/>
              <a:t>After handling money</a:t>
            </a:r>
          </a:p>
          <a:p>
            <a:r>
              <a:rPr lang="en-US" dirty="0" smtClean="0"/>
              <a:t>After leaving and returning to the kitchen/prep area</a:t>
            </a:r>
          </a:p>
          <a:p>
            <a:r>
              <a:rPr lang="en-US" dirty="0"/>
              <a:t> </a:t>
            </a:r>
            <a:r>
              <a:rPr lang="en-US" dirty="0" smtClean="0"/>
              <a:t>After touching anything else that may contaminate hands, such as dirty equipment, work surfaces, or cloths.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81157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www.washinghands.net/images/purell-foaming-hand-sanitiz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28626"/>
            <a:ext cx="2438400" cy="31970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Hand antiseptics are liquids or gels that are used to lower the number of pathogens on skin.</a:t>
            </a:r>
          </a:p>
          <a:p>
            <a:r>
              <a:rPr lang="en-US" dirty="0" smtClean="0"/>
              <a:t>If used they must comply with the Code of Federal Regulations (CFR) and Food and </a:t>
            </a:r>
            <a:br>
              <a:rPr lang="en-US" dirty="0" smtClean="0"/>
            </a:br>
            <a:r>
              <a:rPr lang="en-US" dirty="0" smtClean="0"/>
              <a:t>Drug Administration standards.</a:t>
            </a:r>
          </a:p>
          <a:p>
            <a:r>
              <a:rPr lang="en-US" dirty="0" smtClean="0"/>
              <a:t>Only use hand antiseptics AFTER </a:t>
            </a:r>
            <a:r>
              <a:rPr lang="en-US" dirty="0" err="1" smtClean="0"/>
              <a:t>handwashing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NEVER use in place of </a:t>
            </a:r>
            <a:r>
              <a:rPr lang="en-US" dirty="0" err="1" smtClean="0"/>
              <a:t>handwashing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Wait for hand antiseptic to dry </a:t>
            </a:r>
            <a:br>
              <a:rPr lang="en-US" dirty="0" smtClean="0"/>
            </a:br>
            <a:r>
              <a:rPr lang="en-US" dirty="0" smtClean="0"/>
              <a:t>before touching food or equipment.</a:t>
            </a:r>
            <a:endParaRPr lang="en-US" dirty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36" y="304800"/>
            <a:ext cx="892546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www.healthyrevelations.com/blog/wp-content/uploads/2011/03/fingernail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183" y="3429001"/>
            <a:ext cx="5167817" cy="3429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Fingernail length</a:t>
            </a:r>
          </a:p>
          <a:p>
            <a:pPr lvl="1"/>
            <a:r>
              <a:rPr lang="en-US" dirty="0" smtClean="0"/>
              <a:t>Fingernails should be short and clean</a:t>
            </a:r>
          </a:p>
          <a:p>
            <a:pPr lvl="1"/>
            <a:r>
              <a:rPr lang="en-US" dirty="0" smtClean="0"/>
              <a:t>Long fingernails can become physical contaminants if they break or chip</a:t>
            </a:r>
          </a:p>
          <a:p>
            <a:pPr lvl="1"/>
            <a:r>
              <a:rPr lang="en-US" dirty="0" smtClean="0"/>
              <a:t>Fingernails should be </a:t>
            </a:r>
            <a:br>
              <a:rPr lang="en-US" dirty="0" smtClean="0"/>
            </a:br>
            <a:r>
              <a:rPr lang="en-US" dirty="0" smtClean="0"/>
              <a:t>trimmed and filed</a:t>
            </a:r>
          </a:p>
          <a:p>
            <a:pPr lvl="1"/>
            <a:r>
              <a:rPr lang="en-US" dirty="0" smtClean="0"/>
              <a:t>Ragged nails can be </a:t>
            </a:r>
            <a:br>
              <a:rPr lang="en-US" dirty="0" smtClean="0"/>
            </a:br>
            <a:r>
              <a:rPr lang="en-US" dirty="0" smtClean="0"/>
              <a:t>hard to clean and </a:t>
            </a:r>
            <a:br>
              <a:rPr lang="en-US" dirty="0" smtClean="0"/>
            </a:br>
            <a:r>
              <a:rPr lang="en-US" dirty="0" smtClean="0"/>
              <a:t>hold pathogens</a:t>
            </a:r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87" y="152400"/>
            <a:ext cx="6981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a manager, you can minimize the risk of foodborne illness by carrying out the following responsibilities:</a:t>
            </a:r>
          </a:p>
          <a:p>
            <a:pPr lvl="1"/>
            <a:r>
              <a:rPr lang="en-US" dirty="0" smtClean="0"/>
              <a:t>Establishing specific personal hygiene policies</a:t>
            </a:r>
          </a:p>
          <a:p>
            <a:pPr lvl="1"/>
            <a:r>
              <a:rPr lang="en-US" dirty="0" smtClean="0"/>
              <a:t>Training food handlers on those policies and retraining them regularly.</a:t>
            </a:r>
          </a:p>
          <a:p>
            <a:pPr lvl="1"/>
            <a:r>
              <a:rPr lang="en-US" dirty="0" smtClean="0"/>
              <a:t>Modeling correct behavior for food handlers at all times.</a:t>
            </a:r>
          </a:p>
          <a:p>
            <a:pPr lvl="1"/>
            <a:r>
              <a:rPr lang="en-US" dirty="0" smtClean="0"/>
              <a:t>Supervising food safety practices at all times.</a:t>
            </a:r>
          </a:p>
          <a:p>
            <a:pPr lvl="1"/>
            <a:r>
              <a:rPr lang="en-US" dirty="0" smtClean="0"/>
              <a:t>Revising policies according to changes in law </a:t>
            </a:r>
            <a:r>
              <a:rPr lang="en-US" dirty="0" err="1" smtClean="0"/>
              <a:t>anf</a:t>
            </a:r>
            <a:r>
              <a:rPr lang="en-US" dirty="0" smtClean="0"/>
              <a:t> food safety science.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7" y="304800"/>
            <a:ext cx="756227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artytogo.co.uk/ekmps/shops/partytogo/images/false-nails-convict-cutie-finger-nails.-4454-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4495800" cy="4495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fingernails</a:t>
            </a:r>
          </a:p>
          <a:p>
            <a:pPr lvl="1"/>
            <a:r>
              <a:rPr lang="en-US" dirty="0" smtClean="0"/>
              <a:t>Do NOT wear false fingernails</a:t>
            </a:r>
          </a:p>
          <a:p>
            <a:pPr lvl="1"/>
            <a:r>
              <a:rPr lang="en-US" dirty="0" smtClean="0"/>
              <a:t>They can be hard to keep clean</a:t>
            </a:r>
          </a:p>
          <a:p>
            <a:pPr lvl="1"/>
            <a:r>
              <a:rPr lang="en-US" dirty="0" smtClean="0"/>
              <a:t>Can break off into food and </a:t>
            </a:r>
            <a:br>
              <a:rPr lang="en-US" dirty="0" smtClean="0"/>
            </a:br>
            <a:r>
              <a:rPr lang="en-US" dirty="0" smtClean="0"/>
              <a:t>become physical contaminants</a:t>
            </a:r>
          </a:p>
          <a:p>
            <a:pPr lvl="1"/>
            <a:r>
              <a:rPr lang="en-US" dirty="0" smtClean="0"/>
              <a:t>Some local regulatory authorities </a:t>
            </a:r>
            <a:br>
              <a:rPr lang="en-US" dirty="0" smtClean="0"/>
            </a:br>
            <a:r>
              <a:rPr lang="en-US" dirty="0" smtClean="0"/>
              <a:t>allow false nails if </a:t>
            </a:r>
            <a:br>
              <a:rPr lang="en-US" dirty="0" smtClean="0"/>
            </a:br>
            <a:r>
              <a:rPr lang="en-US" dirty="0" smtClean="0"/>
              <a:t>single-use gloves are worn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87" y="152400"/>
            <a:ext cx="6981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nomoredirtylooks.com/wp-content/uploads/painted-nails_682_802362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448" y="3581400"/>
            <a:ext cx="5227552" cy="327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Nail Polish</a:t>
            </a:r>
          </a:p>
          <a:p>
            <a:pPr lvl="1"/>
            <a:r>
              <a:rPr lang="en-US" dirty="0" smtClean="0"/>
              <a:t>Do NOT wear nail polish</a:t>
            </a:r>
          </a:p>
          <a:p>
            <a:pPr lvl="1"/>
            <a:r>
              <a:rPr lang="en-US" dirty="0" smtClean="0"/>
              <a:t>It can disguise dirt under nails and may flake off into food</a:t>
            </a:r>
          </a:p>
          <a:p>
            <a:pPr lvl="1"/>
            <a:r>
              <a:rPr lang="en-US" dirty="0" smtClean="0"/>
              <a:t>Some regulatory </a:t>
            </a:r>
            <a:br>
              <a:rPr lang="en-US" dirty="0" smtClean="0"/>
            </a:br>
            <a:r>
              <a:rPr lang="en-US" dirty="0" smtClean="0"/>
              <a:t>authorities allow </a:t>
            </a:r>
            <a:br>
              <a:rPr lang="en-US" dirty="0" smtClean="0"/>
            </a:br>
            <a:r>
              <a:rPr lang="en-US" dirty="0" smtClean="0"/>
              <a:t>polished nails if </a:t>
            </a:r>
            <a:br>
              <a:rPr lang="en-US" dirty="0" smtClean="0"/>
            </a:br>
            <a:r>
              <a:rPr lang="en-US" dirty="0" smtClean="0"/>
              <a:t>single-use gloves </a:t>
            </a:r>
            <a:br>
              <a:rPr lang="en-US" dirty="0" smtClean="0"/>
            </a:br>
            <a:r>
              <a:rPr lang="en-US" dirty="0" smtClean="0"/>
              <a:t>are worn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87" y="152400"/>
            <a:ext cx="6981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adpic-images.com/data/picture/detail/Hand_with_band_aid_164047.jpg"/>
          <p:cNvPicPr>
            <a:picLocks noChangeAspect="1" noChangeArrowheads="1"/>
          </p:cNvPicPr>
          <p:nvPr/>
        </p:nvPicPr>
        <p:blipFill>
          <a:blip r:embed="rId2" cstate="print"/>
          <a:srcRect t="16800" b="6400"/>
          <a:stretch>
            <a:fillRect/>
          </a:stretch>
        </p:blipFill>
        <p:spPr bwMode="auto">
          <a:xfrm>
            <a:off x="5704417" y="2895600"/>
            <a:ext cx="3439583" cy="3962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Infected wounds or cuts</a:t>
            </a:r>
          </a:p>
          <a:p>
            <a:pPr lvl="1"/>
            <a:r>
              <a:rPr lang="en-US" dirty="0" smtClean="0"/>
              <a:t>Infected wounds, cuts or boils contain pus, and must be covered to prevent pathogens from contaminating food and food </a:t>
            </a:r>
            <a:br>
              <a:rPr lang="en-US" dirty="0" smtClean="0"/>
            </a:br>
            <a:r>
              <a:rPr lang="en-US" dirty="0" smtClean="0"/>
              <a:t>contact surfaces</a:t>
            </a:r>
          </a:p>
          <a:p>
            <a:pPr lvl="1"/>
            <a:r>
              <a:rPr lang="en-US" dirty="0" smtClean="0"/>
              <a:t>Cover wounds with an </a:t>
            </a:r>
            <a:br>
              <a:rPr lang="en-US" dirty="0" smtClean="0"/>
            </a:br>
            <a:r>
              <a:rPr lang="en-US" dirty="0" smtClean="0"/>
              <a:t>impermeable cover (which </a:t>
            </a:r>
            <a:br>
              <a:rPr lang="en-US" dirty="0" smtClean="0"/>
            </a:br>
            <a:r>
              <a:rPr lang="en-US" dirty="0" smtClean="0"/>
              <a:t>means that liquid cannot pass</a:t>
            </a:r>
            <a:br>
              <a:rPr lang="en-US" dirty="0" smtClean="0"/>
            </a:br>
            <a:r>
              <a:rPr lang="en-US" dirty="0" smtClean="0"/>
              <a:t> through the cover) Ex. </a:t>
            </a:r>
            <a:br>
              <a:rPr lang="en-US" dirty="0" smtClean="0"/>
            </a:br>
            <a:r>
              <a:rPr lang="en-US" dirty="0" smtClean="0"/>
              <a:t>Bandages or finger cots IN </a:t>
            </a:r>
            <a:br>
              <a:rPr lang="en-US" dirty="0" smtClean="0"/>
            </a:br>
            <a:r>
              <a:rPr lang="en-US" dirty="0" smtClean="0"/>
              <a:t>ADDITION to a glove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387" y="152400"/>
            <a:ext cx="69816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www.bls.gov/ooh/images/p20-to-p21/p219-4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514599"/>
            <a:ext cx="3352800" cy="239485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 can be contaminated when it has been handled with bare hands, especially with hands that have not been </a:t>
            </a:r>
            <a:br>
              <a:rPr lang="en-US" dirty="0" smtClean="0"/>
            </a:br>
            <a:r>
              <a:rPr lang="en-US" dirty="0" smtClean="0"/>
              <a:t>washed or hands that have </a:t>
            </a:r>
            <a:br>
              <a:rPr lang="en-US" dirty="0" smtClean="0"/>
            </a:br>
            <a:r>
              <a:rPr lang="en-US" dirty="0" smtClean="0"/>
              <a:t>cuts or wounds.</a:t>
            </a:r>
          </a:p>
          <a:p>
            <a:r>
              <a:rPr lang="en-US" dirty="0" smtClean="0"/>
              <a:t>Do NOT handle ready-to-eat </a:t>
            </a:r>
            <a:br>
              <a:rPr lang="en-US" dirty="0" smtClean="0"/>
            </a:br>
            <a:r>
              <a:rPr lang="en-US" dirty="0" smtClean="0"/>
              <a:t>food with bare hands.</a:t>
            </a:r>
          </a:p>
          <a:p>
            <a:r>
              <a:rPr lang="en-US" dirty="0" smtClean="0"/>
              <a:t>NEVER handle ready-to-eat food with bare hands if you primarily serve a high-risk population.</a:t>
            </a:r>
          </a:p>
          <a:p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808" y="457200"/>
            <a:ext cx="85835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http://www.handwashingforlife.com/files/Foodhandler_146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246" y="3733799"/>
            <a:ext cx="3111754" cy="31242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Single use gloves can help keep food safe by creating a barrier between hands and food.</a:t>
            </a:r>
          </a:p>
          <a:p>
            <a:r>
              <a:rPr lang="en-US" dirty="0" smtClean="0"/>
              <a:t>Should be used when handling ready-to-eat food</a:t>
            </a:r>
          </a:p>
          <a:p>
            <a:r>
              <a:rPr lang="en-US" dirty="0" smtClean="0"/>
              <a:t>The  include when washing produce, or when handling ready-to-eat ingredients </a:t>
            </a:r>
            <a:br>
              <a:rPr lang="en-US" dirty="0" smtClean="0"/>
            </a:br>
            <a:r>
              <a:rPr lang="en-US" dirty="0" smtClean="0"/>
              <a:t>for a dish that will be cooked to </a:t>
            </a:r>
            <a:br>
              <a:rPr lang="en-US" dirty="0" smtClean="0"/>
            </a:br>
            <a:r>
              <a:rPr lang="en-US" dirty="0" smtClean="0"/>
              <a:t>the correct internal temperature.</a:t>
            </a:r>
          </a:p>
          <a:p>
            <a:r>
              <a:rPr lang="en-US" dirty="0" smtClean="0"/>
              <a:t>Gloves should never be used in </a:t>
            </a:r>
            <a:br>
              <a:rPr lang="en-US" dirty="0" smtClean="0"/>
            </a:br>
            <a:r>
              <a:rPr lang="en-US" dirty="0" smtClean="0"/>
              <a:t>place of </a:t>
            </a:r>
            <a:r>
              <a:rPr lang="en-US" dirty="0" err="1" smtClean="0"/>
              <a:t>handwashing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889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lavoisier.com/pics_bdd/contenu_en_visuel/1230745310_gant_zoom.jpg"/>
          <p:cNvPicPr>
            <a:picLocks noChangeAspect="1" noChangeArrowheads="1"/>
          </p:cNvPicPr>
          <p:nvPr/>
        </p:nvPicPr>
        <p:blipFill>
          <a:blip r:embed="rId2" cstate="print"/>
          <a:srcRect l="22973" r="17568"/>
          <a:stretch>
            <a:fillRect/>
          </a:stretch>
        </p:blipFill>
        <p:spPr bwMode="auto">
          <a:xfrm>
            <a:off x="5334000" y="2604223"/>
            <a:ext cx="3810000" cy="42537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Gloves</a:t>
            </a:r>
          </a:p>
          <a:p>
            <a:pPr lvl="1"/>
            <a:r>
              <a:rPr lang="en-US" dirty="0" smtClean="0"/>
              <a:t>Only gloves approved for foodservice should be purchased</a:t>
            </a:r>
          </a:p>
          <a:p>
            <a:r>
              <a:rPr lang="en-US" dirty="0" smtClean="0"/>
              <a:t>Disposable Gloves</a:t>
            </a:r>
          </a:p>
          <a:p>
            <a:pPr lvl="1"/>
            <a:r>
              <a:rPr lang="en-US" dirty="0" smtClean="0"/>
              <a:t>Buy only single-use gloves </a:t>
            </a:r>
            <a:br>
              <a:rPr lang="en-US" dirty="0" smtClean="0"/>
            </a:br>
            <a:r>
              <a:rPr lang="en-US" dirty="0" smtClean="0"/>
              <a:t>for handling food.</a:t>
            </a:r>
          </a:p>
          <a:p>
            <a:pPr lvl="1"/>
            <a:r>
              <a:rPr lang="en-US" dirty="0" smtClean="0"/>
              <a:t>NEVER wash and reuse </a:t>
            </a:r>
            <a:br>
              <a:rPr lang="en-US" dirty="0" smtClean="0"/>
            </a:br>
            <a:r>
              <a:rPr lang="en-US" dirty="0" smtClean="0"/>
              <a:t>gloves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889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hurbets.com/images/vinyl_gloves_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1" y="2971801"/>
            <a:ext cx="3886200" cy="3886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Multiple Sizes</a:t>
            </a:r>
          </a:p>
          <a:p>
            <a:pPr lvl="1"/>
            <a:r>
              <a:rPr lang="en-US" dirty="0" smtClean="0"/>
              <a:t>Make sure your provide different size gloves</a:t>
            </a:r>
          </a:p>
          <a:p>
            <a:pPr lvl="1"/>
            <a:r>
              <a:rPr lang="en-US" dirty="0" smtClean="0"/>
              <a:t>Gloves that are too big will not stay on</a:t>
            </a:r>
          </a:p>
          <a:p>
            <a:pPr lvl="1"/>
            <a:r>
              <a:rPr lang="en-US" dirty="0" smtClean="0"/>
              <a:t>Gloves that are too small will tear or rip easily</a:t>
            </a:r>
          </a:p>
          <a:p>
            <a:r>
              <a:rPr lang="en-US" dirty="0" smtClean="0"/>
              <a:t>Latex Alternatives</a:t>
            </a:r>
          </a:p>
          <a:p>
            <a:pPr lvl="1"/>
            <a:r>
              <a:rPr lang="en-US" dirty="0" smtClean="0"/>
              <a:t>Some food handlers and </a:t>
            </a:r>
            <a:br>
              <a:rPr lang="en-US" dirty="0" smtClean="0"/>
            </a:br>
            <a:r>
              <a:rPr lang="en-US" dirty="0" smtClean="0"/>
              <a:t>customers may be sensitive </a:t>
            </a:r>
            <a:br>
              <a:rPr lang="en-US" dirty="0" smtClean="0"/>
            </a:br>
            <a:r>
              <a:rPr lang="en-US" dirty="0" smtClean="0"/>
              <a:t>to latex</a:t>
            </a:r>
          </a:p>
          <a:p>
            <a:pPr lvl="1"/>
            <a:r>
              <a:rPr lang="en-US" dirty="0" smtClean="0"/>
              <a:t>Consider providing gloves </a:t>
            </a:r>
            <a:br>
              <a:rPr lang="en-US" dirty="0" smtClean="0"/>
            </a:br>
            <a:r>
              <a:rPr lang="en-US" dirty="0" smtClean="0"/>
              <a:t>made form other materials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8890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www.envirosafetyproducts.com/public/productimages/HIGV24/549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1" y="1981201"/>
            <a:ext cx="4876800" cy="4876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 and dry your hands before putting on gloves</a:t>
            </a:r>
          </a:p>
          <a:p>
            <a:r>
              <a:rPr lang="en-US" dirty="0" smtClean="0"/>
              <a:t>Select the correct glove size</a:t>
            </a:r>
          </a:p>
          <a:p>
            <a:r>
              <a:rPr lang="en-US" dirty="0" smtClean="0"/>
              <a:t>Hold gloves by the edge </a:t>
            </a:r>
            <a:br>
              <a:rPr lang="en-US" dirty="0" smtClean="0"/>
            </a:br>
            <a:r>
              <a:rPr lang="en-US" dirty="0" smtClean="0"/>
              <a:t>when putting them on. </a:t>
            </a:r>
            <a:br>
              <a:rPr lang="en-US" dirty="0" smtClean="0"/>
            </a:br>
            <a:r>
              <a:rPr lang="en-US" dirty="0" smtClean="0"/>
              <a:t>Avoid touching the glove </a:t>
            </a:r>
            <a:br>
              <a:rPr lang="en-US" dirty="0" smtClean="0"/>
            </a:br>
            <a:r>
              <a:rPr lang="en-US" dirty="0" smtClean="0"/>
              <a:t>as much as possible.</a:t>
            </a:r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801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nvirosafetyproducts.com/public/productimages/PIP65-544/55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1904999"/>
            <a:ext cx="4953001" cy="4953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you’ve put them on, check the gloves for rips or tears.</a:t>
            </a:r>
          </a:p>
          <a:p>
            <a:r>
              <a:rPr lang="en-US" dirty="0" smtClean="0"/>
              <a:t>NEVER blow into gloves</a:t>
            </a:r>
          </a:p>
          <a:p>
            <a:r>
              <a:rPr lang="en-US" dirty="0" smtClean="0"/>
              <a:t>NEVER roll gloves to </a:t>
            </a:r>
            <a:br>
              <a:rPr lang="en-US" dirty="0" smtClean="0"/>
            </a:br>
            <a:r>
              <a:rPr lang="en-US" dirty="0" smtClean="0"/>
              <a:t>make them easier to </a:t>
            </a:r>
            <a:br>
              <a:rPr lang="en-US" dirty="0" smtClean="0"/>
            </a:br>
            <a:r>
              <a:rPr lang="en-US" dirty="0" smtClean="0"/>
              <a:t>put on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801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i2.cdn.turner.com/cnn/dam/assets/120709044644-glove-cook-preparing-salads-story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71974"/>
            <a:ext cx="4419599" cy="24860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soon as they become dirty or torn</a:t>
            </a:r>
          </a:p>
          <a:p>
            <a:r>
              <a:rPr lang="en-US" dirty="0" smtClean="0"/>
              <a:t>Before beginning a different task</a:t>
            </a:r>
          </a:p>
          <a:p>
            <a:r>
              <a:rPr lang="en-US" dirty="0" smtClean="0"/>
              <a:t>After an interruption, such as taking a phone call</a:t>
            </a:r>
          </a:p>
          <a:p>
            <a:r>
              <a:rPr lang="en-US" dirty="0" smtClean="0"/>
              <a:t>After handling raw meat, seafood, or poultry, and before handling </a:t>
            </a:r>
            <a:br>
              <a:rPr lang="en-US" dirty="0" smtClean="0"/>
            </a:br>
            <a:r>
              <a:rPr lang="en-US" dirty="0" smtClean="0"/>
              <a:t>ready-to-eat food</a:t>
            </a:r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9" y="533400"/>
            <a:ext cx="90400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http://www.seriouseats.com/images/20100617-sickd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they have a </a:t>
            </a:r>
            <a:r>
              <a:rPr lang="en-US" dirty="0" err="1" smtClean="0"/>
              <a:t>foodborne</a:t>
            </a:r>
            <a:r>
              <a:rPr lang="en-US" dirty="0" smtClean="0"/>
              <a:t> illness</a:t>
            </a:r>
          </a:p>
          <a:p>
            <a:r>
              <a:rPr lang="en-US" dirty="0" smtClean="0"/>
              <a:t>When they have wounds that contain a pathogen</a:t>
            </a:r>
          </a:p>
          <a:p>
            <a:r>
              <a:rPr lang="en-US" dirty="0" smtClean="0"/>
              <a:t>When sneezing or coughing</a:t>
            </a:r>
          </a:p>
          <a:p>
            <a:r>
              <a:rPr lang="en-US" dirty="0" smtClean="0"/>
              <a:t>When they have contact with a person who is ill</a:t>
            </a:r>
          </a:p>
          <a:p>
            <a:r>
              <a:rPr lang="en-US" dirty="0" smtClean="0"/>
              <a:t>When they touch anything that may contaminate their hands and then they don’t wash them</a:t>
            </a:r>
          </a:p>
          <a:p>
            <a:r>
              <a:rPr lang="en-US" dirty="0" smtClean="0"/>
              <a:t>When they have symptoms such as </a:t>
            </a:r>
            <a:br>
              <a:rPr lang="en-US" dirty="0" smtClean="0"/>
            </a:br>
            <a:r>
              <a:rPr lang="en-US" dirty="0" smtClean="0"/>
              <a:t>diarrhea, vomiting or jaundice</a:t>
            </a:r>
          </a:p>
          <a:p>
            <a:r>
              <a:rPr lang="en-US" dirty="0" smtClean="0"/>
              <a:t>When they don’t wash their hands </a:t>
            </a:r>
            <a:br>
              <a:rPr lang="en-US" dirty="0" smtClean="0"/>
            </a:br>
            <a:r>
              <a:rPr lang="en-US" dirty="0" smtClean="0"/>
              <a:t>after touching a contaminant</a:t>
            </a:r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533400"/>
            <a:ext cx="86285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lifestyledealsnow.com/wp-content/uploads/2012/09/personal-hygiene-deodora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746" y="3048000"/>
            <a:ext cx="4522254" cy="3810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Pathogens can be found on hair and skin, and they can be transferred to food and food equipment if the food handler does not follow a personal hygiene </a:t>
            </a:r>
            <a:br>
              <a:rPr lang="en-US" dirty="0" smtClean="0"/>
            </a:br>
            <a:r>
              <a:rPr lang="en-US" dirty="0" smtClean="0"/>
              <a:t>program.</a:t>
            </a:r>
          </a:p>
          <a:p>
            <a:r>
              <a:rPr lang="en-US" dirty="0" smtClean="0"/>
              <a:t>Make sure food </a:t>
            </a:r>
            <a:br>
              <a:rPr lang="en-US" dirty="0" smtClean="0"/>
            </a:br>
            <a:r>
              <a:rPr lang="en-US" dirty="0" smtClean="0"/>
              <a:t>handlers shower or </a:t>
            </a:r>
            <a:br>
              <a:rPr lang="en-US" dirty="0" smtClean="0"/>
            </a:br>
            <a:r>
              <a:rPr lang="en-US" dirty="0" smtClean="0"/>
              <a:t>bathe before work.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95" y="381000"/>
            <a:ext cx="80456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2.bp.blogspot.com/-EsoUuA4NQCs/UGAm9yOjyhI/AAAAAAAAABg/Bm-qGGjI8HI/s640/W31_W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10393"/>
            <a:ext cx="1905000" cy="534760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Pathogens can be transferred from dirty clothing to the hands and then to the </a:t>
            </a:r>
            <a:br>
              <a:rPr lang="en-US" dirty="0" smtClean="0"/>
            </a:br>
            <a:r>
              <a:rPr lang="en-US" dirty="0" smtClean="0"/>
              <a:t>food being prepared.</a:t>
            </a:r>
          </a:p>
          <a:p>
            <a:r>
              <a:rPr lang="en-US" dirty="0" smtClean="0"/>
              <a:t>Make sure food handlers follow these guidelines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126" y="228600"/>
            <a:ext cx="62798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superiorglove.com/system/images/4490/original/HNPPW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71899"/>
            <a:ext cx="4114800" cy="30861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Hair Restraints</a:t>
            </a:r>
          </a:p>
          <a:p>
            <a:pPr lvl="1"/>
            <a:r>
              <a:rPr lang="en-US" dirty="0" smtClean="0"/>
              <a:t>Wear a CLEAN hat or other hair restraint</a:t>
            </a:r>
          </a:p>
          <a:p>
            <a:pPr lvl="1"/>
            <a:r>
              <a:rPr lang="en-US" dirty="0" smtClean="0"/>
              <a:t>Do NOT wear hair accessories that could become physical contaminants.  They should be limited to hair accessories that keep your hands out of your hair and hair out of food.</a:t>
            </a:r>
          </a:p>
          <a:p>
            <a:pPr lvl="1"/>
            <a:r>
              <a:rPr lang="en-US" dirty="0" smtClean="0"/>
              <a:t>False eyelashes can become a physical  contaminant and should NOT be worn</a:t>
            </a:r>
          </a:p>
          <a:p>
            <a:pPr lvl="1"/>
            <a:r>
              <a:rPr lang="en-US" dirty="0" smtClean="0"/>
              <a:t>Food handlers with facial hair should </a:t>
            </a:r>
            <a:br>
              <a:rPr lang="en-US" dirty="0" smtClean="0"/>
            </a:br>
            <a:r>
              <a:rPr lang="en-US" dirty="0" smtClean="0"/>
              <a:t>also wear a beard restraint</a:t>
            </a:r>
            <a:endParaRPr lang="en-US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0019"/>
            <a:ext cx="8763000" cy="88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3s23h5t9xs8e6.cloudfront.net/images/photos/35711/35711_5933-master-chef-coat_large.jpg?12735737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2152560"/>
            <a:ext cx="3962400" cy="494356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Clothing</a:t>
            </a:r>
          </a:p>
          <a:p>
            <a:pPr lvl="1"/>
            <a:r>
              <a:rPr lang="en-US" dirty="0" smtClean="0"/>
              <a:t>Wear clean clothing daily.  If possible, change into work clothes at work.</a:t>
            </a:r>
          </a:p>
          <a:p>
            <a:pPr lvl="1"/>
            <a:r>
              <a:rPr lang="en-US" dirty="0" smtClean="0"/>
              <a:t>Dirty clothing that is stored in </a:t>
            </a:r>
            <a:br>
              <a:rPr lang="en-US" dirty="0" smtClean="0"/>
            </a:br>
            <a:r>
              <a:rPr lang="en-US" dirty="0" smtClean="0"/>
              <a:t>the operation must be kept </a:t>
            </a:r>
            <a:br>
              <a:rPr lang="en-US" dirty="0" smtClean="0"/>
            </a:br>
            <a:r>
              <a:rPr lang="en-US" dirty="0" smtClean="0"/>
              <a:t>away from food and prep </a:t>
            </a:r>
            <a:br>
              <a:rPr lang="en-US" dirty="0" smtClean="0"/>
            </a:br>
            <a:r>
              <a:rPr lang="en-US" dirty="0" smtClean="0"/>
              <a:t>areas.  This includes dirty </a:t>
            </a:r>
            <a:br>
              <a:rPr lang="en-US" dirty="0" smtClean="0"/>
            </a:br>
            <a:r>
              <a:rPr lang="en-US" dirty="0" smtClean="0"/>
              <a:t>aprons, chef coats, and </a:t>
            </a:r>
            <a:br>
              <a:rPr lang="en-US" dirty="0" smtClean="0"/>
            </a:br>
            <a:r>
              <a:rPr lang="en-US" dirty="0" smtClean="0"/>
              <a:t>other uniforms.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0019"/>
            <a:ext cx="8763000" cy="88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ailynectar.com/media/catalog/product/cache/1/image/940x880/17f82f742ffe127f42dca9de82fb58b1/s/t/stanley-deluxe_ap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386" y="2286000"/>
            <a:ext cx="5130413" cy="4800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Aprons</a:t>
            </a:r>
          </a:p>
          <a:p>
            <a:pPr lvl="1"/>
            <a:r>
              <a:rPr lang="en-US" dirty="0" smtClean="0"/>
              <a:t>Remove aprons when leaving prep areas.</a:t>
            </a:r>
          </a:p>
          <a:p>
            <a:pPr lvl="1"/>
            <a:r>
              <a:rPr lang="en-US" dirty="0" smtClean="0"/>
              <a:t>For example, aprons should be </a:t>
            </a:r>
            <a:br>
              <a:rPr lang="en-US" dirty="0" smtClean="0"/>
            </a:br>
            <a:r>
              <a:rPr lang="en-US" dirty="0" smtClean="0"/>
              <a:t>removed and stored before taking </a:t>
            </a:r>
            <a:br>
              <a:rPr lang="en-US" dirty="0" smtClean="0"/>
            </a:br>
            <a:r>
              <a:rPr lang="en-US" dirty="0" smtClean="0"/>
              <a:t>out garbage or using the restroom.</a:t>
            </a:r>
          </a:p>
          <a:p>
            <a:pPr lvl="1"/>
            <a:r>
              <a:rPr lang="en-US" dirty="0" smtClean="0"/>
              <a:t>NEVER WIPE YOUR HANDS </a:t>
            </a:r>
            <a:br>
              <a:rPr lang="en-US" dirty="0" smtClean="0"/>
            </a:br>
            <a:r>
              <a:rPr lang="en-US" dirty="0" smtClean="0"/>
              <a:t>ON YOUR APRON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0019"/>
            <a:ext cx="8763000" cy="88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rakuten.com/PIC/43030143/0/1/1000/4303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2801"/>
            <a:ext cx="1524000" cy="1524000"/>
          </a:xfrm>
          <a:prstGeom prst="rect">
            <a:avLst/>
          </a:prstGeom>
          <a:noFill/>
        </p:spPr>
      </p:pic>
      <p:pic>
        <p:nvPicPr>
          <p:cNvPr id="18438" name="Picture 6" descr="http://applesofgold.com/Merchant2/graphics/plain-bands/8mmP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183">
            <a:off x="6248400" y="3276600"/>
            <a:ext cx="1739427" cy="169729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Jewelry</a:t>
            </a:r>
          </a:p>
          <a:p>
            <a:pPr lvl="1"/>
            <a:r>
              <a:rPr lang="en-US" dirty="0" smtClean="0"/>
              <a:t>Remove jewelry from hands and arms before prepping food or when working around food preps.</a:t>
            </a:r>
          </a:p>
          <a:p>
            <a:pPr lvl="1"/>
            <a:r>
              <a:rPr lang="en-US" dirty="0" smtClean="0"/>
              <a:t>Food handlers can not wear any of the following:</a:t>
            </a:r>
          </a:p>
          <a:p>
            <a:pPr lvl="2"/>
            <a:r>
              <a:rPr lang="en-US" dirty="0" smtClean="0"/>
              <a:t>Rings, EXCEPT FOR A PLAIN BAND RING</a:t>
            </a:r>
          </a:p>
          <a:p>
            <a:pPr lvl="2"/>
            <a:r>
              <a:rPr lang="en-US" dirty="0" smtClean="0"/>
              <a:t>Bracelets, including medical bracelets</a:t>
            </a:r>
          </a:p>
          <a:p>
            <a:pPr lvl="2"/>
            <a:r>
              <a:rPr lang="en-US" dirty="0" smtClean="0"/>
              <a:t>Watches</a:t>
            </a:r>
          </a:p>
          <a:p>
            <a:pPr lvl="1"/>
            <a:r>
              <a:rPr lang="en-US" dirty="0" smtClean="0"/>
              <a:t>Companies may require other jewelry to be removed, including earrings, necklaces, and facial jewelry.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0019"/>
            <a:ext cx="8763000" cy="88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droplets of saliva can contain thousands of pathogens.  </a:t>
            </a:r>
          </a:p>
          <a:p>
            <a:r>
              <a:rPr lang="en-US" dirty="0" smtClean="0"/>
              <a:t>In the process of eating, drinking, smoking or chewing gum or tobacco saliva can be transferred to hands or directly to the food being handled.</a:t>
            </a:r>
          </a:p>
          <a:p>
            <a:r>
              <a:rPr lang="en-US" dirty="0" smtClean="0"/>
              <a:t>Do NOT eat, drink, smoke or chew gum or tobacco at these times:</a:t>
            </a:r>
          </a:p>
          <a:p>
            <a:pPr lvl="1"/>
            <a:r>
              <a:rPr lang="en-US" dirty="0" smtClean="0"/>
              <a:t>When prepping or serving food</a:t>
            </a:r>
          </a:p>
          <a:p>
            <a:pPr lvl="1"/>
            <a:r>
              <a:rPr lang="en-US" dirty="0" smtClean="0"/>
              <a:t>When working in prep areas</a:t>
            </a:r>
          </a:p>
          <a:p>
            <a:pPr lvl="1"/>
            <a:r>
              <a:rPr lang="en-US" dirty="0" smtClean="0"/>
              <a:t>When working in areas used to clean utensils and equipment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381000"/>
            <a:ext cx="82661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regulatory authorities allow food handlers to drink </a:t>
            </a:r>
            <a:r>
              <a:rPr lang="en-US" dirty="0" err="1" smtClean="0"/>
              <a:t>froma</a:t>
            </a:r>
            <a:r>
              <a:rPr lang="en-US" dirty="0" smtClean="0"/>
              <a:t>  covered container while in these areas.</a:t>
            </a:r>
          </a:p>
          <a:p>
            <a:r>
              <a:rPr lang="en-US" dirty="0" smtClean="0"/>
              <a:t>If food must be tasted during prepping, it should be placed in a separate dish and tasted with a clean utensil. The dish and utensil should then be removed from the prep area or discarded.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24" y="381000"/>
            <a:ext cx="826617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009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i-cdn.apartmenttherapy.com/uimages/at/011413_shutterstock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2" y="3276601"/>
            <a:ext cx="5372098" cy="3581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 must tell your staff to let you know when they are sick.</a:t>
            </a:r>
          </a:p>
          <a:p>
            <a:r>
              <a:rPr lang="en-US" dirty="0" smtClean="0"/>
              <a:t>Staff must report illness before they come to work.  They </a:t>
            </a:r>
            <a:br>
              <a:rPr lang="en-US" dirty="0" smtClean="0"/>
            </a:br>
            <a:r>
              <a:rPr lang="en-US" dirty="0" smtClean="0"/>
              <a:t>should also let </a:t>
            </a:r>
            <a:br>
              <a:rPr lang="en-US" dirty="0" smtClean="0"/>
            </a:br>
            <a:r>
              <a:rPr lang="en-US" dirty="0" smtClean="0"/>
              <a:t>you know </a:t>
            </a:r>
            <a:br>
              <a:rPr lang="en-US" dirty="0" smtClean="0"/>
            </a:br>
            <a:r>
              <a:rPr lang="en-US" dirty="0" smtClean="0"/>
              <a:t>immediately if </a:t>
            </a:r>
            <a:br>
              <a:rPr lang="en-US" dirty="0" smtClean="0"/>
            </a:br>
            <a:r>
              <a:rPr lang="en-US" dirty="0" smtClean="0"/>
              <a:t>they get sick </a:t>
            </a:r>
            <a:br>
              <a:rPr lang="en-US" dirty="0" smtClean="0"/>
            </a:br>
            <a:r>
              <a:rPr lang="en-US" dirty="0" smtClean="0"/>
              <a:t>while working.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52" y="228600"/>
            <a:ext cx="838804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food handler has a sore throat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</a:t>
            </a:r>
            <a:r>
              <a:rPr lang="en-US" dirty="0" smtClean="0"/>
              <a:t> the food handler from working with or around food.  The food handler can work with or around food when he or she has a written release from a medical practitioner.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</a:t>
            </a:r>
            <a:r>
              <a:rPr lang="en-US" dirty="0" smtClean="0"/>
              <a:t> the food handler from the operation if you primarily serve a high-risk population.  The food handler must be cleared by his or her medical practitioner before returning to work.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856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blog.sfspas.com/wp-content/uploads/2012/12/Sneezing-wo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3114675"/>
            <a:ext cx="5610225" cy="37433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With some illnesses, a person may infect other people before showing any symptoms</a:t>
            </a:r>
          </a:p>
          <a:p>
            <a:r>
              <a:rPr lang="en-US" dirty="0" smtClean="0"/>
              <a:t>With other illnesses, a person my infect other people for days or even months </a:t>
            </a:r>
            <a:br>
              <a:rPr lang="en-US" dirty="0" smtClean="0"/>
            </a:br>
            <a:r>
              <a:rPr lang="en-US" dirty="0" smtClean="0"/>
              <a:t>after symptoms are gone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Norovirus</a:t>
            </a:r>
            <a:r>
              <a:rPr lang="en-US" dirty="0" smtClean="0"/>
              <a:t> can be </a:t>
            </a:r>
            <a:br>
              <a:rPr lang="en-US" dirty="0" smtClean="0"/>
            </a:br>
            <a:r>
              <a:rPr lang="en-US" dirty="0" smtClean="0"/>
              <a:t>spread for days after </a:t>
            </a:r>
            <a:br>
              <a:rPr lang="en-US" dirty="0" smtClean="0"/>
            </a:br>
            <a:r>
              <a:rPr lang="en-US" dirty="0" smtClean="0"/>
              <a:t>symptoms have </a:t>
            </a:r>
            <a:br>
              <a:rPr lang="en-US" dirty="0" smtClean="0"/>
            </a:br>
            <a:r>
              <a:rPr lang="en-US" dirty="0" smtClean="0"/>
              <a:t>ended)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6756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hortlittlerebel.files.wordpress.com/2013/06/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05706"/>
            <a:ext cx="4419600" cy="295229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food handler is vomiting or has diarrhea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</a:t>
            </a:r>
            <a:r>
              <a:rPr lang="en-US" dirty="0" smtClean="0"/>
              <a:t> the food handler from the operation</a:t>
            </a:r>
          </a:p>
          <a:p>
            <a:pPr lvl="1"/>
            <a:r>
              <a:rPr lang="en-US" dirty="0" smtClean="0"/>
              <a:t>Food handlers must meet one of these requirements before they can return to work:</a:t>
            </a:r>
          </a:p>
          <a:p>
            <a:pPr lvl="2"/>
            <a:r>
              <a:rPr lang="en-US" dirty="0" smtClean="0"/>
              <a:t>Have had no symptoms for at least 24 hours</a:t>
            </a:r>
          </a:p>
          <a:p>
            <a:pPr lvl="2"/>
            <a:r>
              <a:rPr lang="en-US" dirty="0" smtClean="0"/>
              <a:t>Have a written release from a </a:t>
            </a:r>
            <a:br>
              <a:rPr lang="en-US" dirty="0" smtClean="0"/>
            </a:br>
            <a:r>
              <a:rPr lang="en-US" dirty="0" smtClean="0"/>
              <a:t>medical practitioner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856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food handlers has jaundice (yellowing of the skin or eyes)</a:t>
            </a:r>
          </a:p>
          <a:p>
            <a:pPr lvl="1"/>
            <a:r>
              <a:rPr lang="en-US" dirty="0" smtClean="0"/>
              <a:t>Must be reported to the regulatory authority.</a:t>
            </a:r>
          </a:p>
          <a:p>
            <a:pPr lvl="1"/>
            <a:r>
              <a:rPr lang="en-US" dirty="0" smtClean="0"/>
              <a:t>Food handlers who have jaundice for less than seven days must 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</a:t>
            </a:r>
            <a:r>
              <a:rPr lang="en-US" dirty="0" smtClean="0"/>
              <a:t> from the operation.</a:t>
            </a:r>
          </a:p>
          <a:p>
            <a:pPr lvl="1"/>
            <a:r>
              <a:rPr lang="en-US" dirty="0" smtClean="0"/>
              <a:t>Food handlers must have a written release from a medical practitioner and approval from the regulatory authority before returning to work.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856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g8LITv7tQf4/TgkKDd8PQJI/AAAAAAAAANc/NXN5HiSndC8/s400/workout-s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053839"/>
            <a:ext cx="3505200" cy="280416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handlers who have been diagnosed with: Hepatitis A, Salmonella, E. Coli, </a:t>
            </a:r>
            <a:r>
              <a:rPr lang="en-US" dirty="0" err="1" smtClean="0"/>
              <a:t>Norovirus</a:t>
            </a:r>
            <a:r>
              <a:rPr lang="en-US" dirty="0" smtClean="0"/>
              <a:t> or </a:t>
            </a:r>
            <a:r>
              <a:rPr lang="en-US" dirty="0" err="1" smtClean="0"/>
              <a:t>Shigella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</a:t>
            </a:r>
            <a:r>
              <a:rPr lang="en-US" dirty="0" smtClean="0"/>
              <a:t> food handler from the operation.</a:t>
            </a:r>
          </a:p>
          <a:p>
            <a:pPr lvl="1"/>
            <a:r>
              <a:rPr lang="en-US" dirty="0" smtClean="0"/>
              <a:t>Work with the food handler’s medical practitioner and local regulatory authority to </a:t>
            </a:r>
            <a:br>
              <a:rPr lang="en-US" dirty="0" smtClean="0"/>
            </a:br>
            <a:r>
              <a:rPr lang="en-US" dirty="0" smtClean="0"/>
              <a:t>determine when the food handler </a:t>
            </a:r>
            <a:br>
              <a:rPr lang="en-US" dirty="0" smtClean="0"/>
            </a:br>
            <a:r>
              <a:rPr lang="en-US" dirty="0" smtClean="0"/>
              <a:t>can come back to work.</a:t>
            </a:r>
          </a:p>
          <a:p>
            <a:pPr lvl="1"/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33400"/>
            <a:ext cx="8856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://www.artclips.com/clipart/free/clipart/Si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268" y="3657601"/>
            <a:ext cx="2607732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Carriers- people who carry pathogens and infect others without ever getting sick</a:t>
            </a:r>
          </a:p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is a pathogen carried in the nose of 30 to 50 percent of healthy adults, and about 20 to 35 percent carry it on </a:t>
            </a:r>
            <a:br>
              <a:rPr lang="en-US" dirty="0" smtClean="0"/>
            </a:br>
            <a:r>
              <a:rPr lang="en-US" dirty="0" smtClean="0"/>
              <a:t>their skin as well.  </a:t>
            </a:r>
            <a:r>
              <a:rPr lang="en-US" dirty="0" err="1" smtClean="0"/>
              <a:t>Foodhandlers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transfer this type of bacteria to food </a:t>
            </a:r>
            <a:br>
              <a:rPr lang="en-US" dirty="0" smtClean="0"/>
            </a:br>
            <a:r>
              <a:rPr lang="en-US" dirty="0" smtClean="0"/>
              <a:t>when they touch the infected areas </a:t>
            </a:r>
            <a:br>
              <a:rPr lang="en-US" dirty="0" smtClean="0"/>
            </a:br>
            <a:r>
              <a:rPr lang="en-US" dirty="0" smtClean="0"/>
              <a:t>of their bodies and then touch food </a:t>
            </a:r>
            <a:br>
              <a:rPr lang="en-US" dirty="0" smtClean="0"/>
            </a:br>
            <a:r>
              <a:rPr lang="en-US" dirty="0" smtClean="0"/>
              <a:t>without washing their hands.</a:t>
            </a:r>
            <a:endParaRPr lang="en-US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285" y="152400"/>
            <a:ext cx="549651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https://encrypted-tbn1.gstatic.com/images?q=tbn:ANd9GcR42M1fYt3HB8JCFbchk89dHPkQFArDelOtjo2m9s3eyWNIG6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518">
            <a:off x="6679490" y="2503990"/>
            <a:ext cx="3136905" cy="236928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WATCH WHAT YOU DO WITH YOUR HANDS!</a:t>
            </a:r>
          </a:p>
          <a:p>
            <a:pPr lvl="1"/>
            <a:r>
              <a:rPr lang="en-US" dirty="0" smtClean="0"/>
              <a:t>Scratching the scalp</a:t>
            </a:r>
          </a:p>
          <a:p>
            <a:pPr lvl="1"/>
            <a:r>
              <a:rPr lang="en-US" dirty="0" smtClean="0"/>
              <a:t>Running fingers through the hair</a:t>
            </a:r>
          </a:p>
          <a:p>
            <a:pPr lvl="1"/>
            <a:r>
              <a:rPr lang="en-US" dirty="0" smtClean="0"/>
              <a:t>Wiping or touching the nose</a:t>
            </a:r>
          </a:p>
          <a:p>
            <a:pPr lvl="1"/>
            <a:r>
              <a:rPr lang="en-US" dirty="0" smtClean="0"/>
              <a:t>Rubbing an ear</a:t>
            </a:r>
          </a:p>
          <a:p>
            <a:pPr lvl="1"/>
            <a:r>
              <a:rPr lang="en-US" dirty="0" smtClean="0"/>
              <a:t>Touching a pimple or an infected wound</a:t>
            </a:r>
          </a:p>
          <a:p>
            <a:pPr lvl="1"/>
            <a:r>
              <a:rPr lang="en-US" dirty="0" smtClean="0"/>
              <a:t>Wearing a dirty uniform</a:t>
            </a:r>
          </a:p>
          <a:p>
            <a:pPr lvl="1"/>
            <a:r>
              <a:rPr lang="en-US" dirty="0" smtClean="0"/>
              <a:t>Coughing or sneezing into the hand</a:t>
            </a:r>
          </a:p>
          <a:p>
            <a:pPr lvl="1"/>
            <a:r>
              <a:rPr lang="en-US" dirty="0" smtClean="0"/>
              <a:t>Spitting in the operation</a:t>
            </a:r>
            <a:endParaRPr lang="en-US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483793"/>
            <a:ext cx="8915399" cy="73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http://static.ddmcdn.com/gif/hand-washing-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50993"/>
            <a:ext cx="4724400" cy="309964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r>
              <a:rPr lang="en-US" dirty="0" smtClean="0"/>
              <a:t>Hand practices</a:t>
            </a:r>
          </a:p>
          <a:p>
            <a:pPr lvl="1"/>
            <a:r>
              <a:rPr lang="en-US" dirty="0" err="1" smtClean="0"/>
              <a:t>Handwashing</a:t>
            </a:r>
            <a:endParaRPr lang="en-US" dirty="0" smtClean="0"/>
          </a:p>
          <a:p>
            <a:pPr lvl="1"/>
            <a:r>
              <a:rPr lang="en-US" dirty="0" smtClean="0"/>
              <a:t>Hand care</a:t>
            </a:r>
          </a:p>
          <a:p>
            <a:pPr lvl="1"/>
            <a:r>
              <a:rPr lang="en-US" dirty="0" smtClean="0"/>
              <a:t>Glove use</a:t>
            </a:r>
          </a:p>
          <a:p>
            <a:pPr lvl="1"/>
            <a:r>
              <a:rPr lang="en-US" dirty="0" smtClean="0"/>
              <a:t>Preventing bare-hand </a:t>
            </a:r>
            <a:br>
              <a:rPr lang="en-US" dirty="0" smtClean="0"/>
            </a:br>
            <a:r>
              <a:rPr lang="en-US" dirty="0" smtClean="0"/>
              <a:t>contact with ready-to-eat food</a:t>
            </a:r>
          </a:p>
          <a:p>
            <a:r>
              <a:rPr lang="en-US" dirty="0" smtClean="0"/>
              <a:t>Personal cleanliness</a:t>
            </a:r>
          </a:p>
          <a:p>
            <a:r>
              <a:rPr lang="en-US" dirty="0" smtClean="0"/>
              <a:t>Wearing clean and appropriate clothing, restraining hair, and removing jewelry</a:t>
            </a:r>
            <a:endParaRPr lang="en-US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152400"/>
            <a:ext cx="797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Avoiding certain habits and actions</a:t>
            </a:r>
          </a:p>
          <a:p>
            <a:r>
              <a:rPr lang="en-US" dirty="0" smtClean="0"/>
              <a:t>Maintaining good health</a:t>
            </a:r>
          </a:p>
          <a:p>
            <a:r>
              <a:rPr lang="en-US" dirty="0" smtClean="0"/>
              <a:t>Covering wounds</a:t>
            </a:r>
          </a:p>
          <a:p>
            <a:r>
              <a:rPr lang="en-US" dirty="0" smtClean="0"/>
              <a:t>Reporting health issues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52400"/>
            <a:ext cx="797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42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ttp://www.clker.com/cliparts/y/L/8/R/T/i/hand-washing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88" y="3703637"/>
            <a:ext cx="1815212" cy="23161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important part of personal hygiene</a:t>
            </a:r>
          </a:p>
          <a:p>
            <a:r>
              <a:rPr lang="en-US" dirty="0" smtClean="0"/>
              <a:t>Many food handlers do not wash their hands the correct way or as often as they should</a:t>
            </a:r>
          </a:p>
          <a:p>
            <a:r>
              <a:rPr lang="en-US" dirty="0" smtClean="0"/>
              <a:t>Hands must be washed in a sink designated for </a:t>
            </a:r>
            <a:r>
              <a:rPr lang="en-US" dirty="0" err="1" smtClean="0"/>
              <a:t>handwashing</a:t>
            </a:r>
            <a:r>
              <a:rPr lang="en-US" dirty="0" smtClean="0"/>
              <a:t> (NEVER in a food prep, dishwashing or utility services sink)</a:t>
            </a:r>
          </a:p>
          <a:p>
            <a:r>
              <a:rPr lang="en-US" dirty="0" smtClean="0"/>
              <a:t>There are 5 steps in the proper </a:t>
            </a:r>
            <a:br>
              <a:rPr lang="en-US" dirty="0" smtClean="0"/>
            </a:br>
            <a:r>
              <a:rPr lang="en-US" dirty="0" err="1" smtClean="0"/>
              <a:t>handwashing</a:t>
            </a:r>
            <a:r>
              <a:rPr lang="en-US" dirty="0" smtClean="0"/>
              <a:t> routine, and the whole </a:t>
            </a:r>
            <a:br>
              <a:rPr lang="en-US" dirty="0" smtClean="0"/>
            </a:br>
            <a:r>
              <a:rPr lang="en-US" dirty="0" smtClean="0"/>
              <a:t>process should take AT LEAST 20 seconds</a:t>
            </a:r>
            <a:endParaRPr lang="en-US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7200"/>
            <a:ext cx="89039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1336</Words>
  <Application>Microsoft Office PowerPoint</Application>
  <PresentationFormat>On-screen Show (4:3)</PresentationFormat>
  <Paragraphs>168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Safe Foodhandler</dc:title>
  <dc:creator>Jeanne</dc:creator>
  <cp:lastModifiedBy>Susan Stiker</cp:lastModifiedBy>
  <cp:revision>48</cp:revision>
  <cp:lastPrinted>2016-10-11T20:55:56Z</cp:lastPrinted>
  <dcterms:created xsi:type="dcterms:W3CDTF">2013-09-09T00:43:19Z</dcterms:created>
  <dcterms:modified xsi:type="dcterms:W3CDTF">2016-10-11T21:07:46Z</dcterms:modified>
</cp:coreProperties>
</file>