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3" r:id="rId3"/>
    <p:sldId id="284" r:id="rId4"/>
    <p:sldId id="285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34A692-50BF-485C-AE84-B64E8843D447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5F15B6-A27B-4AFF-B5EF-EE3B636E4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7578DD-B7AB-4C02-9FF0-7193FDD390A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2F9A3-7B16-4619-B137-07E3C5758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1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4814-56F7-4688-B123-C978316B74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0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4814-56F7-4688-B123-C978316B74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4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A4814-56F7-4688-B123-C978316B74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8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3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7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0DEB-458C-4CCE-981C-C31E19706B1E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C5A1-0834-408E-B92D-DCCAC870D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9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hyperlink" Target="http://www.google.com/url?sa=i&amp;rct=j&amp;q=&amp;esrc=s&amp;frm=1&amp;source=images&amp;cd=&amp;cad=rja&amp;docid=A8BhQakwm2dR1M&amp;tbnid=Q06RXs6ENfsobM:&amp;ved=0CAUQjRw&amp;url=http://www.hooverwoodshavings.com/&amp;ei=hJcsUvvDIOjN2wXq6IGwAQ&amp;bvm=bv.51773540,d.b2I&amp;psig=AFQjCNEq2Q1wC7D5rvOP3dhb7jQsVKuLDA&amp;ust=1378740480919045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hyperlink" Target="http://www.google.com/url?sa=i&amp;rct=j&amp;q=&amp;esrc=s&amp;frm=1&amp;source=images&amp;cd=&amp;cad=rja&amp;docid=05wb1oPW7QmnlM&amp;tbnid=v8UGXCiTvGgsYM:&amp;ved=0CAUQjRw&amp;url=http://johnsterling.blogspot.com/2011/07/chickenbone-chavez-swings-bat-four.html&amp;ei=jZksUqmlHerC2wX7oYCoAg&amp;bvm=bv.51773540,d.b2I&amp;psig=AFQjCNGrM3y_9qBAP5s6cMd13ucCgNaHjw&amp;ust=1378740999735045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6" y="286033"/>
            <a:ext cx="8521245" cy="5172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89" y="5600131"/>
            <a:ext cx="57435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0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pilesofdeadhipsters.files.wordpress.com/2013/06/prote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792" y="2438401"/>
            <a:ext cx="6140208" cy="4419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Terrorists or activists</a:t>
            </a:r>
          </a:p>
          <a:p>
            <a:pPr lvl="1"/>
            <a:r>
              <a:rPr lang="en-US" dirty="0" smtClean="0"/>
              <a:t>Disgruntled current of former staff</a:t>
            </a:r>
          </a:p>
          <a:p>
            <a:pPr lvl="1"/>
            <a:r>
              <a:rPr lang="en-US" dirty="0" smtClean="0"/>
              <a:t>Vendors</a:t>
            </a:r>
          </a:p>
          <a:p>
            <a:pPr lvl="1"/>
            <a:r>
              <a:rPr lang="en-US" dirty="0" smtClean="0"/>
              <a:t>Competitors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144" y="76200"/>
            <a:ext cx="84490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37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encrypted-tbn0.gstatic.com/images?q=tbn:ANd9GcQvXNwJwRF_o37JV25FHpRZ1LEltYpMrFjXhLJSeIPQ7NUDT-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2743201"/>
            <a:ext cx="4114800" cy="4114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Biological, chemical and physical contaminants</a:t>
            </a:r>
          </a:p>
          <a:p>
            <a:pPr lvl="1"/>
            <a:r>
              <a:rPr lang="en-US" dirty="0" smtClean="0"/>
              <a:t>Radioactive materials</a:t>
            </a:r>
          </a:p>
          <a:p>
            <a:pPr lvl="1"/>
            <a:r>
              <a:rPr lang="en-US" dirty="0" smtClean="0"/>
              <a:t>Attacks might occur anywhere </a:t>
            </a:r>
            <a:br>
              <a:rPr lang="en-US" dirty="0" smtClean="0"/>
            </a:br>
            <a:r>
              <a:rPr lang="en-US" dirty="0" smtClean="0"/>
              <a:t>in the food supply chain</a:t>
            </a:r>
          </a:p>
          <a:p>
            <a:pPr lvl="1"/>
            <a:r>
              <a:rPr lang="en-US" dirty="0" smtClean="0"/>
              <a:t>Usually focused on a specific food </a:t>
            </a:r>
            <a:br>
              <a:rPr lang="en-US" dirty="0" smtClean="0"/>
            </a:br>
            <a:r>
              <a:rPr lang="en-US" dirty="0" smtClean="0"/>
              <a:t>item, process or business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144" y="76200"/>
            <a:ext cx="84490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861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FDA created a tool that can be used to develop a food defense program against deliberate contamination of food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461" y="76200"/>
            <a:ext cx="417993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s://encrypted-tbn3.gstatic.com/images?q=tbn:ANd9GcQAyym5_mfq5N15p6BKGQxdvmfTupGEr9_JrIS8enZEjCacQb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66800" y="3962400"/>
            <a:ext cx="7892431" cy="2895600"/>
          </a:xfrm>
          <a:prstGeom prst="rect">
            <a:avLst/>
          </a:prstGeom>
          <a:noFill/>
        </p:spPr>
      </p:pic>
      <p:pic>
        <p:nvPicPr>
          <p:cNvPr id="24582" name="Picture 6" descr="http://www.emrconsultant.com/logos/logo_105147.jpg"/>
          <p:cNvPicPr>
            <a:picLocks noChangeAspect="1" noChangeArrowheads="1"/>
          </p:cNvPicPr>
          <p:nvPr/>
        </p:nvPicPr>
        <p:blipFill>
          <a:blip r:embed="rId5" cstate="print"/>
          <a:srcRect r="7200"/>
          <a:stretch>
            <a:fillRect/>
          </a:stretch>
        </p:blipFill>
        <p:spPr bwMode="auto">
          <a:xfrm rot="2197320">
            <a:off x="5594731" y="3658353"/>
            <a:ext cx="3962400" cy="1929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30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crcma.org/images/receiving_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340" y="3657600"/>
            <a:ext cx="4633659" cy="3200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that products you receive are from safe sources.</a:t>
            </a:r>
          </a:p>
          <a:p>
            <a:pPr lvl="1"/>
            <a:r>
              <a:rPr lang="en-US" dirty="0" smtClean="0"/>
              <a:t>Supervise product deliveries</a:t>
            </a:r>
          </a:p>
          <a:p>
            <a:pPr lvl="1"/>
            <a:r>
              <a:rPr lang="en-US" dirty="0" smtClean="0"/>
              <a:t>Use approved suppliers who practice food defense</a:t>
            </a:r>
          </a:p>
          <a:p>
            <a:pPr lvl="1"/>
            <a:r>
              <a:rPr lang="en-US" dirty="0" smtClean="0"/>
              <a:t>Request that delivery </a:t>
            </a:r>
            <a:br>
              <a:rPr lang="en-US" dirty="0" smtClean="0"/>
            </a:br>
            <a:r>
              <a:rPr lang="en-US" dirty="0" smtClean="0"/>
              <a:t>vehicles are locked or </a:t>
            </a:r>
            <a:br>
              <a:rPr lang="en-US" dirty="0" smtClean="0"/>
            </a:br>
            <a:r>
              <a:rPr lang="en-US" dirty="0" smtClean="0"/>
              <a:t>sealed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"/>
            <a:ext cx="4038600" cy="11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562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 the security of products in the facility.</a:t>
            </a:r>
          </a:p>
          <a:p>
            <a:pPr lvl="1"/>
            <a:r>
              <a:rPr lang="en-US" dirty="0" smtClean="0"/>
              <a:t>Limit access to prep and storage areas.  Locking storage areas is one way to do this.</a:t>
            </a:r>
          </a:p>
          <a:p>
            <a:pPr lvl="1"/>
            <a:r>
              <a:rPr lang="en-US" dirty="0" smtClean="0"/>
              <a:t>Create a system for handling damaged products.</a:t>
            </a:r>
          </a:p>
          <a:p>
            <a:pPr lvl="1"/>
            <a:r>
              <a:rPr lang="en-US" dirty="0" smtClean="0"/>
              <a:t>Store chemicals in a secure location.</a:t>
            </a:r>
          </a:p>
          <a:p>
            <a:pPr lvl="1"/>
            <a:r>
              <a:rPr lang="en-US" dirty="0" smtClean="0"/>
              <a:t>Train staff to spot food defense threats.</a:t>
            </a:r>
          </a:p>
          <a:p>
            <a:pPr lvl="1"/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90821"/>
            <a:ext cx="2895600" cy="135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hittoon.com/450/434725-royalty-free-rf-clipart-illustration-of-look-with-a-pair-of-eyes-10.jpg"/>
          <p:cNvPicPr>
            <a:picLocks noChangeAspect="1" noChangeArrowheads="1"/>
          </p:cNvPicPr>
          <p:nvPr/>
        </p:nvPicPr>
        <p:blipFill>
          <a:blip r:embed="rId3" cstate="print"/>
          <a:srcRect t="57725" b="6361"/>
          <a:stretch>
            <a:fillRect/>
          </a:stretch>
        </p:blipFill>
        <p:spPr bwMode="auto">
          <a:xfrm>
            <a:off x="1961147" y="4876800"/>
            <a:ext cx="5277853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0368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Know who is in your facility.</a:t>
            </a:r>
          </a:p>
          <a:p>
            <a:pPr lvl="1"/>
            <a:r>
              <a:rPr lang="en-US" dirty="0" smtClean="0"/>
              <a:t>Limit access to prep and storage areas</a:t>
            </a:r>
          </a:p>
          <a:p>
            <a:pPr lvl="1"/>
            <a:r>
              <a:rPr lang="en-US" dirty="0" smtClean="0"/>
              <a:t>Identify all visitors, and verify credentials</a:t>
            </a:r>
          </a:p>
          <a:p>
            <a:pPr lvl="1"/>
            <a:r>
              <a:rPr lang="en-US" dirty="0" smtClean="0"/>
              <a:t>Conduct background checks on staff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599" y="0"/>
            <a:ext cx="6172201" cy="1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psrecruit.com/wp-content/uploads/2011/01/kitchen-sta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399"/>
            <a:ext cx="9144000" cy="289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15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www.jetaausa.com/wp-content/uploads/repor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70917"/>
            <a:ext cx="4038600" cy="508708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information related to food defense accessible</a:t>
            </a:r>
          </a:p>
          <a:p>
            <a:pPr lvl="1"/>
            <a:r>
              <a:rPr lang="en-US" dirty="0" smtClean="0"/>
              <a:t>Receiving logs</a:t>
            </a:r>
          </a:p>
          <a:p>
            <a:pPr lvl="1"/>
            <a:r>
              <a:rPr lang="en-US" dirty="0" smtClean="0"/>
              <a:t>Office files and documents</a:t>
            </a:r>
          </a:p>
          <a:p>
            <a:pPr lvl="1"/>
            <a:r>
              <a:rPr lang="en-US" dirty="0" smtClean="0"/>
              <a:t>Staff files</a:t>
            </a:r>
          </a:p>
          <a:p>
            <a:pPr lvl="1"/>
            <a:r>
              <a:rPr lang="en-US" dirty="0" smtClean="0"/>
              <a:t>Random food defense </a:t>
            </a:r>
            <a:br>
              <a:rPr lang="en-US" dirty="0" smtClean="0"/>
            </a:br>
            <a:r>
              <a:rPr lang="en-US" dirty="0" smtClean="0"/>
              <a:t>self inspections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729" y="76200"/>
            <a:ext cx="488427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987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what you will do and who you will contact if there is suspicious activity or a threat at your operation.</a:t>
            </a:r>
          </a:p>
          <a:p>
            <a:pPr lvl="1"/>
            <a:r>
              <a:rPr lang="en-US" dirty="0" smtClean="0"/>
              <a:t>Hold any product you suspect to be contaminated</a:t>
            </a:r>
          </a:p>
          <a:p>
            <a:pPr lvl="1"/>
            <a:r>
              <a:rPr lang="en-US" dirty="0" smtClean="0"/>
              <a:t>Contact your regulatory authority immediately</a:t>
            </a:r>
          </a:p>
          <a:p>
            <a:pPr lvl="1"/>
            <a:r>
              <a:rPr lang="en-US" dirty="0" smtClean="0"/>
              <a:t>Maintain an emergency contact list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0" y="76200"/>
            <a:ext cx="482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clipartpal.com/_thumbs/pd/education/danger.png"/>
          <p:cNvPicPr>
            <a:picLocks noChangeAspect="1" noChangeArrowheads="1"/>
          </p:cNvPicPr>
          <p:nvPr/>
        </p:nvPicPr>
        <p:blipFill>
          <a:blip r:embed="rId3" cstate="print"/>
          <a:srcRect l="2807" t="4071" r="3158" b="45038"/>
          <a:stretch>
            <a:fillRect/>
          </a:stretch>
        </p:blipFill>
        <p:spPr bwMode="auto">
          <a:xfrm>
            <a:off x="0" y="4724399"/>
            <a:ext cx="9144000" cy="2132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13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achooallergy.com/images/food_allergy_f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2867"/>
            <a:ext cx="9144000" cy="264373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allergen- a protein in a food or ingredient that some people are sensitive to</a:t>
            </a:r>
          </a:p>
          <a:p>
            <a:r>
              <a:rPr lang="en-US" dirty="0" smtClean="0"/>
              <a:t>These proteins are naturally occurring</a:t>
            </a:r>
          </a:p>
          <a:p>
            <a:r>
              <a:rPr lang="en-US" dirty="0" smtClean="0"/>
              <a:t>When enough of an allergen is eaten, an allergic reaction can occur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78" y="381000"/>
            <a:ext cx="851452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6571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s://encrypted-tbn2.gstatic.com/images?q=tbn:ANd9GcTUhtHL2PLtwIThC59rRYXMTiJT3XCCRmPbm_zNJlC4Pk6R9u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599" y="4171585"/>
            <a:ext cx="2057401" cy="2686415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Depending on the person, an allergic reaction can happen just after the food is eaten or several hours later.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Wheezing or shortness of breath</a:t>
            </a:r>
          </a:p>
          <a:p>
            <a:pPr lvl="1"/>
            <a:r>
              <a:rPr lang="en-US" dirty="0" smtClean="0"/>
              <a:t>Hives or itchy rashes</a:t>
            </a:r>
          </a:p>
          <a:p>
            <a:pPr lvl="1"/>
            <a:r>
              <a:rPr lang="en-US" dirty="0" smtClean="0"/>
              <a:t>Swelling of various parts of the body, </a:t>
            </a:r>
            <a:br>
              <a:rPr lang="en-US" dirty="0" smtClean="0"/>
            </a:br>
            <a:r>
              <a:rPr lang="en-US" dirty="0" smtClean="0"/>
              <a:t>including the face, eyes, hands or feet</a:t>
            </a:r>
          </a:p>
          <a:p>
            <a:pPr lvl="1"/>
            <a:r>
              <a:rPr lang="en-US" dirty="0" smtClean="0"/>
              <a:t>Vomiting and/or diarrhea</a:t>
            </a:r>
          </a:p>
          <a:p>
            <a:pPr lvl="1"/>
            <a:r>
              <a:rPr lang="en-US" dirty="0" smtClean="0"/>
              <a:t>Abdominal pain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86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https://encrypted-tbn1.gstatic.com/images?q=tbn:ANd9GcTLVpGcetuoYJAcZCkpEC57eykoVN4-NEu5b8qDczArMkpEcWR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438400"/>
            <a:ext cx="1981200" cy="1767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431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www.hooverwoodshavings.com/Images/small_wood_shaving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2619375" cy="1733551"/>
          </a:xfrm>
          <a:prstGeom prst="rect">
            <a:avLst/>
          </a:prstGeom>
          <a:noFill/>
        </p:spPr>
      </p:pic>
      <p:pic>
        <p:nvPicPr>
          <p:cNvPr id="22558" name="Picture 30" descr="https://encrypted-tbn1.gstatic.com/images?q=tbn:ANd9GcSSsv80Xw5_pMlnQEVfhqd6c8nRfNoC_6cxev62_xz-iVAhcs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5588000"/>
            <a:ext cx="1905000" cy="1270000"/>
          </a:xfrm>
          <a:prstGeom prst="rect">
            <a:avLst/>
          </a:prstGeom>
          <a:noFill/>
        </p:spPr>
      </p:pic>
      <p:pic>
        <p:nvPicPr>
          <p:cNvPr id="22550" name="Picture 22" descr="http://stoneplus.cst.cmich.edu/peachpits/JFKspecim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27707">
            <a:off x="2015802" y="5731514"/>
            <a:ext cx="1041879" cy="1189801"/>
          </a:xfrm>
          <a:prstGeom prst="rect">
            <a:avLst/>
          </a:prstGeom>
          <a:noFill/>
        </p:spPr>
      </p:pic>
      <p:pic>
        <p:nvPicPr>
          <p:cNvPr id="22548" name="Picture 20" descr="http://global.fncstatic.com/static/managed/img/U.S./dirt6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5410200"/>
            <a:ext cx="2857500" cy="1606262"/>
          </a:xfrm>
          <a:prstGeom prst="rect">
            <a:avLst/>
          </a:prstGeom>
          <a:noFill/>
        </p:spPr>
      </p:pic>
      <p:pic>
        <p:nvPicPr>
          <p:cNvPr id="22546" name="Picture 18" descr="http://www.ahaccessories.com/zencart/images/categories/diamond-earring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3810000"/>
            <a:ext cx="1600200" cy="1600200"/>
          </a:xfrm>
          <a:prstGeom prst="rect">
            <a:avLst/>
          </a:prstGeom>
          <a:noFill/>
        </p:spPr>
      </p:pic>
      <p:pic>
        <p:nvPicPr>
          <p:cNvPr id="22542" name="Picture 14" descr="http://www.tricycle.com/sites/default/files/images/broken_glass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858000" y="4343400"/>
            <a:ext cx="2514600" cy="2514600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76200"/>
            <a:ext cx="68064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static.oprah.com/images/200912/omag/200912-omag-hair-strands-220x3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10425">
            <a:off x="7614924" y="1555204"/>
            <a:ext cx="1504462" cy="2133601"/>
          </a:xfrm>
          <a:prstGeom prst="rect">
            <a:avLst/>
          </a:prstGeom>
          <a:noFill/>
        </p:spPr>
      </p:pic>
      <p:pic>
        <p:nvPicPr>
          <p:cNvPr id="22536" name="Picture 8" descr="http://cdn2.bigcommerce.com/server1600/e95b2/products/67/images/371/001__03687.1334560935.1280.128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2514600"/>
            <a:ext cx="1905000" cy="1428750"/>
          </a:xfrm>
          <a:prstGeom prst="rect">
            <a:avLst/>
          </a:prstGeom>
          <a:noFill/>
        </p:spPr>
      </p:pic>
      <p:pic>
        <p:nvPicPr>
          <p:cNvPr id="22538" name="Picture 10" descr="https://encrypted-tbn3.gstatic.com/images?q=tbn:ANd9GcR60O2ov3UDP_q6iWxrXcWn1OEhr9ccZ1O-OJYuJINJBb9Wa88xA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3124200"/>
            <a:ext cx="1731247" cy="1590676"/>
          </a:xfrm>
          <a:prstGeom prst="rect">
            <a:avLst/>
          </a:prstGeom>
          <a:noFill/>
        </p:spPr>
      </p:pic>
      <p:pic>
        <p:nvPicPr>
          <p:cNvPr id="22540" name="Picture 12" descr="https://encrypted-tbn3.gstatic.com/images?q=tbn:ANd9GcQVIOFxNQwPDCUi11lNiKWFes8B5FHpytzP6-JndKyMgpBjzL9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0600" y="3505200"/>
            <a:ext cx="1676400" cy="1457578"/>
          </a:xfrm>
          <a:prstGeom prst="rect">
            <a:avLst/>
          </a:prstGeom>
          <a:noFill/>
        </p:spPr>
      </p:pic>
      <p:sp>
        <p:nvSpPr>
          <p:cNvPr id="22552" name="AutoShape 24" descr="data:image/jpeg;base64,/9j/4AAQSkZJRgABAQAAAQABAAD/2wCEAAkGBhQPEBUQDxQSEBQVDxQUFBAQFhUUFRAQFBQVFxQUFRQXHCYeFxkjGRUWHy8gIycpLCwsFR4xNTAqNSYrLCkBCQoKDgwOGg8PGSkkHyApKSwpKiwpKSksKSopKSwpLCksKSkpKSksKSwpKSksKSkpKSksKSksKSwpLCkpLCkpKf/AABEIAJ8A8AMBIgACEQEDEQH/xAAcAAABBQEBAQAAAAAAAAAAAAAAAQMEBQYHAgj/xAA9EAABAwIEBAMFBgUCBwAAAAABAAIRAyEEBRIxBkFRYRMicQcygZGhFEJSscHRI0Ni4fAVkjNTY3KCk9L/xAAZAQEAAwEBAAAAAAAAAAAAAAAAAQMEAgX/xAAjEQACAgICAgIDAQAAAAAAAAAAAQIRAyESMQRBEzIiUVJC/9oADAMBAAIRAxEAPwDt0JF6QpOREQlQoJBCEqASEJUISJCVCEAISoQCIQlQCISoQCIQhACEIQAhCFAEhCVIpAIQhCAQhCARCEIBUIQpIBCEISKhChfbi9+imNWl0PdyHbuVy3RKRNQkCVSARKEIBUJEqARKstn3tCw+DqGidVWqB5mU48kx7xJgG4XjLPaXg63vPOHI/wCeNLT6Pu0/Nc8ldHfCVXRrEiZwmLZVYKlNzajHCWvYQ5rh2I3Ty6OBUiEIAQhCgAhCRAKiEIQCSkSwiEIBBQhAIgohKgElEoQuiBUSkWL424wqYCqPD0uHgElhH8wkgEnlAAt3K4nNQVs7hFzdImcQ8WU2s0Ua9JjvE0ve6Yps0klwMXNgBE3KrvZ9xYyualBzgXh5LXAEB426A8pk9ey5xgs9pPYaVUmS93nAiARIOr1lWWEzoYepSbRfSoOYdTdYJNQXnaJBvKw/M3NWa/iqJ28JVluDOJTjBUDqrKpaWwabS0NtDh0mY+a1AK3RkpK0ZGuOmKhEoXRAIQqPi7iNuBw7qhI1ny029X9T2G5+ChulZKVukcf4wqsGZYh7tjWMt6wAI9LT9FBZm1N8g3G2lpiO3QqqzJjsQ8vdLnufqLj94u3MfNe6OT6DGx6zGkrz5JXZ62NcVRreFOODgPKwB1Bz9TqexY42JaRYHtsV2rDYgVGNe0y1zQ5p6tcJH0K+W8a7QQ27rjUB87fD819BeznORisupOFnMHhPb+F7OXpBC04W+mY/IUe0jToQm61YMBc4hoG5cQAPitBkHE1XxLabdVRzWD8TiAPmVjOJvaOyiNGELarubzOhvp+Jc/xnGH2lz6mLJqw3yNZYUzP3WTa3NVTycS2OJyO5YfFsqCabmvHVhDh9E6F88YbjF1JwdT1MIPlIN/oLrpPDXtAfiA1tVrWmfeF9bYsYGxvyVfzpfZUdPC/8m/QvFOqHDU0yDsQvUrQUCpESiVIBCJQgBIllEoRYiEIUkEfMMR4dJ77eWm519rCb9lxjMsL9r1OxDnkvqF5IJbI6HoI5ei7DnWANei6mCQSP939J7FcV4tbUw0sggbnVvHb4rD5KbaNvi0r/AGU7sjp03EUn6jc6JMnpIIg/3U9nDzcQ5oJc1wa1pLYk290g85/y6h4PN6bKWoD+MS4A7tbIEuPqfyTjM2NIBgd5g0FouS8n3iZuDyHosu7NjWi1ocKVsOdTNYgyz7pnkSOo7J3GcVY9hGupiNQMSCBA5Esi47qXlPFDnwA4uEXDv2PJaMYplSlpdTp/Hr1HT4Kz8n7M9pdo98De0DxyaGNcxrwJZVdDBUHNpmBq/P4LfB8iRfuFxnE4SnS1/wAMFhdMDzeZxvAdMK2yHiDwQW0X6RMaAAWiOgP6K6HkVpnE8Kf5ROhZxndLB0jVruDWjYc3u/C0cyuNcS5m/HVzWe2AYDGTZjBsPXme5WxzHK6WMq+PWdUc4NAA1DS0Dk1sWBXh3DdL7rz8Wgx9VGTK5aXQxKMNvswtDCaRqdY8rXUetWF9h+hWyx/C4d/NPrpH7qqHAbJn7Qf/AFj/AOlR2X/IjJ4vCNmTcky5w68vh+y6F7KM3ZhqOJ8V8M8VjmEz5iWkO09dm/NQ8HwdSYZqP8YgyNbQB28sx81YYjw2thwLxI9xsER0v+SsjkceiubjJUS8/wDak5sswtIj/q1Nx3DBYfE/BYLMeJq1dxNapUc0mTLjpns3afRaDF4eniAdNJzCNnVTd/OY3+aqRgaIfodNVzrBjQQ0R0J3vz7KXlb7JioR6Rmn44Ok3JabiTdo27D91HpZ65tmtDhYT7pI+EhbvG8J0gwE+QDzP0nyn+4lZzMctwv3HmI3JH5LlST0zpu+ivOfEw1gg394AQehcrzg/El1VrnOLQGm22pwO88/XsqrCYZuJ/hCajgffawglgHuujn3PVb/AIQyxtAmrVoEuAAp07FoF7uJ3PZdOuittq2dDyV/hYcOquDRqe6XkABrnEi/IKgz32mUqB04dhxBnzOnQxv/AJESfgIVZm7q+LI1gho90BstaP37nostn2CqNqDWAW6QJi5AneDKZPJcVUTjHgU3s67k2fU8UwOadLiJNNxGpvy5d1ZLguUPqteWamgATqdI57SL7fku4ZXhzTosYTqLWAF17/P1VvjZ5ZdNHHkYFi6ZLSJUi2GQEIQgE1IlQH4tQM04hbh6Ze8F3RjfeeegUN12dKNukX0rOcacLnHUgKekVWu8pdYFp3B+iz+B9qrdWnEUnUwSA0sOuHE2D5iLc1pqHF1B7Q7xAJMQ6QQe45euyrcoyVMs4zgzieP4afRrOoVGeE/qQdLwPvNOxEcwolTBPiHUySwwxwcLib9wu5V86wdR7XPfRc9gdp1ubI5OgE3HdVWdZtgHUyHMZVMyG0G6XOI287QIB6yszxRW7NSzzlqjklXFvw0O8JzQRZxJIjfy2/VFPjYj3iW91e8VcRDFUWYVjG0mscS1oPiOAdMt1WAi3XZZo8PtLfNPOB+V1wmjpwl2yyZxOKn8xp/VOnG6x5YPpusrWyLQbWk8+XqrPJCW+VuouOwEyQuZcSYpo0WCzmpTEEk2t2Ux3FNQCWhzuRAE8t03g+EX14fWPhN5Ae8T07JzG8HUwJaC0/iDjJ9SqJSS9llL2esHxOarSdMECXNJgt7kFOU837fVZLG03UHaQSR1JXrDYzSJc6QRu47LltscEzZMx5ddp/z4Jvx33kz0jb0WNqcQvEeCx7u+l2n5lONzao5pbWb4ciNQN/8Abf8ARWJOipwNOzFEuMtvzcdoC9fbqVJ+sNl8R8Ox6LKYXEOpf8MuM2uDA7rw7iSpTMEsc6LHTdvrNlMY7J0jdUcf47LibGxFtJ9LERK85XwdhGgHwTWdP81xc0HswQPmFnuG+JqlTW13ma2mS5waGxNg2w6q+wOd6WkzAcR9BAPoVO4uh30a3AYIDy2pCLMYGtHyAUxzwwQYeJiRaO7uyw2L45ZSHne30kflupWU1quPaHUquGaD+Os3XHU02y4ehVsY30Uytdl/isypsklwZvAmyxGc4x1SoajIAAi5uR1HRajEezKpXg1MU0H+im4j5krO53wW/L4Dqnisq7OEtAe0E6dJNieswmXG1B2jrFJctGexGYuEuHl8vMWJ6H910L2W8TVcQfAvUptpanOII8F8gBsuMkOvA7SuUV8wD3hrfKztLpI9T1Xb/ZjkdXDYZxrgNNV4eGbOaI+9C58fG4yLPImnE2QQhC9M80RKEiEBU1aBXMuMM6ivUG7WfwwBAgj3vmSfkusuxTea4rxC8tqVWkeZ1Z0zH4zJvyWXP0jX432ZUZNT8TXWfD9QBaw7Q02ce/Tslbjn0qmppnyGWkahJiCZ2ibFOYSvpfp+7a/L0VFmmId4rthJPlJsGgbW2WVO2bXpE5uJdVqka4DQfMYO3QW5paNY1Doc4smLzYX6cuSz9J5cwsbIINw25I9d4CsMG11YhrbPi8wBAgAzyVmSK46KISfI0eFygMMPIJmPLsXdJVkxrmxoawR99xaAPiVRClWw41BzHgC+l1r8oi5tupOHqtxLYcJdaRYEEG3625rLyaZpdvsmVMjL3a6hDuWhpB1TzJ3CvslyPwhJZpO8Rc/H90mT5Z9oIJaWMafK4nSXAdR0VzxBnX2an4bNJOmzhcx1n9+i4bfs5v0iszHGPYff0f0gajHSOX0UKpnZ0S+L27/IKjxGMdUkkn/OpTddzniI2G4EX3+irjjlN2jubjHTPeNys4kai9jASIaQ4k/Fot0v9FNxPDGHw1PS9jqtQAS55hgEkE6dgO9yq7J6r9TdbvLaW+ji753HyVxxViRUFPRpBIdqG0cgfqtEX6K5LZTmnTcyGgUxMCmBt07SpFHAAWI1DpEwZmSpOAw+lsPbMGb9VKbWYLbu7frKsUbKZyKvEUgBbfsPp2VZj8Mw04IY1xcIJIBmNlvsqZQYddUte6ZDfut9fxH1VjmWIw9dsVaVKoIjzNbIHZwEhXxwvuyv5EtUcvwumnQexx0vc/UWsN6gAAa2RtEn5qqzHFvd95zWTDaYMQOhjmtvjOFcMSTRNSkTykPaPg6/1VDmXCFYAuZFQRPkN7c9JuPmVy8bTssjkRUYXDNe3Tzc3UBa8G4B5nsotXCN3ZAjkN/iN042wJdqa6nEA2IP6QeibeXOcTMneRAm/wAJUJUy/knpkvD5rXpthlWrTG4DXuHygqV/rOIqtDHV6jriPEeXX6gE9gq7wHRzd6fsveApEv2iDykmenrddt2jjirRpMHRp0Sx5ax1QOmfK4FwIkkEfRdV4e41FbTTrBtNzhLXNPkcO/4T6rmlXBt8NhtMuc4esQJ62XpoLGhwtYRPXoq4TcXoZYKSO6ByWVkPZ5m761J7KhPk06Z5AyDHaQPmtfqXoRlyVnmSjxdAhEoldHJnsVQLVjuMMobWYajJFUC0bPj8Q/ULf4poIuqHHYNp2JVUlZZCTT0caFUsbLtTXNJBa4cxzjcypFbBtxFMvZdxna9+i3maZA2s0gkA8nRcKpwnDlSkIljrkhzQWmeUjZZZ42to1rNa2YDEcP1aLWvNyTYNufn1VxgaLGM385jU4zqJIki9xB/y6vM3ouiKgLelt4MWPXmql2BMl0OhrZL3DY8rHcwOqzTk/qzTBKrQ1Wry1rtOlrbEAzPwPootCsQS9nk1bduQceqj4rFl/lFm73uXnrP6K0ynLX1SA0ANi7nWAUqAlP8AZfZbxFUFMUhdxsXDdysaWTVKxmsYHTdxHTsp2U5VToj+G0udF3m0+nRWDnvbsAFdHxldyM88/wDKIdLh6mL6R6lenYOizeAoeY1a52Meio6uEru3DirrrSRRXLtkbO6DaVbVSu11x/Sebf1Hb0Rh6msifUTvbv0Trcmqu94FvqongeG8tqywjn+R9FkyR9m7HJNUzxnONqBzadObkCB964Ak8h1VlQwjg0NEzFz1KYyrCPr1BUtpYZD+vYdlqqGHdzWjDG1sz5mk6RS0ctJ3JUn/AEuBu4LTYfBk8lIOUl3JaOJm5GLfl7uTgUzULwC0yJtvyWsxnCxdcSPRZ/H8PVqdwS4KHE6UiqxOV067g6pZwEahFxGx6hUFbLDRqlhgiAQ4D3m3vfbmrx1VzDDhCj413iD+oWEGJB3EqqUdaLIy2Ssnwgd5nhulokk3aTaL9Da6s6ONwdIFobLyCS+I8w257dFRYip4dLSHG1nAm0D1O11S062iJHvOkEztsSO3RZltmtRVdl9gAaj/AOkG0/stBlmVnEvDGja5cdm8pI5lU1B7AwPYf+42s7kuhcNYfw6AJ3edZ6wdgfhf4rRihbM+bI0iyyrANwzNFObmS4xLj3/srBlUqK16kUqpWxKujC3ZIpvKfaUlMpxSQRqmGlV+IyqVbErw5Q0TZmq+XFqg1GALW1KQKhV8qa7l8lw4nSZhc71PaGhoIBmeaxuc5pAFAnQ02d5YPYk/suxnI2dCVWZjwVRr+8DblyKzz8dSds0Y83HRyTAZV47wKUkfecDIHxW/yrKWUWgAK+w3CgpDTT0tHQCFMp5D3VuPEoI5yZXMrmHoIUijQLlaUcnA3uplPCBvJWUU2V9HLW8xKktwrRsApgppdCULIL8G127QfgoGJ4Yw9S9Skx0dVeFiQ00cUyVJoqaeSUmiGtgcgNh8FIp5ewbBTdCNCmiG7GWUgNgvYanAxEIQNlqZq4QOFwpYCA1CDLZrwo2rcAT1WYxXA9SbAn0XUISGmocUzpSaOK5xwvWZvTe8dhKYxOV/aabGhr6dVkN0uaWtLRtpsu3mgjwFXLCmWRzOJyvhvhBzXa6vnaDIaWuEunmDy/NdAo0HHkrYUeycDFZCCj0cTyOb2QqOCPNTqVABewF6XZWLCUIQgPBSFq9wkhANkJNCdhJCAZ8JIaSf0o0oSMCklFNPQl0oLGwxLpXuEQoB4hGlOQkhAeNKTSnIRCAb0o0pyEmlAeNCNK9wlhBY1pRpTkI0oLPGhAanIRCCzxCNK96UQpIPMJV6hEIAASwhCEAhCEAiEIQAiEIQkIRCEqAIQhKgCEkJUISIlhCFAEQlQgERCVCA8ohLCWFIECISoQgSEJUIBEIhLCARCEIQCEIQAhCEB//Z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723900"/>
            <a:ext cx="22860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4" name="AutoShape 26" descr="data:image/jpeg;base64,/9j/4AAQSkZJRgABAQAAAQABAAD/2wCEAAkGBhQPEBUQDxQSEBQVDxQUFBAQFhUUFRAQFBQVFxQUFRQXHCYeFxkjGRUWHy8gIycpLCwsFR4xNTAqNSYrLCkBCQoKDgwOGg8PGSkkHyApKSwpKiwpKSksKSopKSwpLCksKSkpKSksKSwpKSksKSkpKSksKSksKSwpLCkpLCkpKf/AABEIAJ8A8AMBIgACEQEDEQH/xAAcAAABBQEBAQAAAAAAAAAAAAAAAQMEBQYHAgj/xAA9EAABAwIEBAMFBgUCBwAAAAABAAIRAyEEBRIxBkFRYRMicQcygZGhFEJSscHRI0Ni4fAVkjNTY3KCk9L/xAAZAQEAAwEBAAAAAAAAAAAAAAAAAQMEAgX/xAAjEQACAgICAgIDAQAAAAAAAAAAAQIRAyESMQRBEzIiUVJC/9oADAMBAAIRAxEAPwDt0JF6QpOREQlQoJBCEqASEJUISJCVCEAISoQCIQlQCISoQCIQhACEIQAhCFAEhCVIpAIQhCAQhCARCEIBUIQpIBCEISKhChfbi9+imNWl0PdyHbuVy3RKRNQkCVSARKEIBUJEqARKstn3tCw+DqGidVWqB5mU48kx7xJgG4XjLPaXg63vPOHI/wCeNLT6Pu0/Nc8ldHfCVXRrEiZwmLZVYKlNzajHCWvYQ5rh2I3Ty6OBUiEIAQhCgAhCRAKiEIQCSkSwiEIBBQhAIgohKgElEoQuiBUSkWL424wqYCqPD0uHgElhH8wkgEnlAAt3K4nNQVs7hFzdImcQ8WU2s0Ua9JjvE0ve6Yps0klwMXNgBE3KrvZ9xYyualBzgXh5LXAEB426A8pk9ey5xgs9pPYaVUmS93nAiARIOr1lWWEzoYepSbRfSoOYdTdYJNQXnaJBvKw/M3NWa/iqJ28JVluDOJTjBUDqrKpaWwabS0NtDh0mY+a1AK3RkpK0ZGuOmKhEoXRAIQqPi7iNuBw7qhI1ny029X9T2G5+ChulZKVukcf4wqsGZYh7tjWMt6wAI9LT9FBZm1N8g3G2lpiO3QqqzJjsQ8vdLnufqLj94u3MfNe6OT6DGx6zGkrz5JXZ62NcVRreFOODgPKwB1Bz9TqexY42JaRYHtsV2rDYgVGNe0y1zQ5p6tcJH0K+W8a7QQ27rjUB87fD819BeznORisupOFnMHhPb+F7OXpBC04W+mY/IUe0jToQm61YMBc4hoG5cQAPitBkHE1XxLabdVRzWD8TiAPmVjOJvaOyiNGELarubzOhvp+Jc/xnGH2lz6mLJqw3yNZYUzP3WTa3NVTycS2OJyO5YfFsqCabmvHVhDh9E6F88YbjF1JwdT1MIPlIN/oLrpPDXtAfiA1tVrWmfeF9bYsYGxvyVfzpfZUdPC/8m/QvFOqHDU0yDsQvUrQUCpESiVIBCJQgBIllEoRYiEIUkEfMMR4dJ77eWm519rCb9lxjMsL9r1OxDnkvqF5IJbI6HoI5ei7DnWANei6mCQSP939J7FcV4tbUw0sggbnVvHb4rD5KbaNvi0r/AGU7sjp03EUn6jc6JMnpIIg/3U9nDzcQ5oJc1wa1pLYk290g85/y6h4PN6bKWoD+MS4A7tbIEuPqfyTjM2NIBgd5g0FouS8n3iZuDyHosu7NjWi1ocKVsOdTNYgyz7pnkSOo7J3GcVY9hGupiNQMSCBA5Esi47qXlPFDnwA4uEXDv2PJaMYplSlpdTp/Hr1HT4Kz8n7M9pdo98De0DxyaGNcxrwJZVdDBUHNpmBq/P4LfB8iRfuFxnE4SnS1/wAMFhdMDzeZxvAdMK2yHiDwQW0X6RMaAAWiOgP6K6HkVpnE8Kf5ROhZxndLB0jVruDWjYc3u/C0cyuNcS5m/HVzWe2AYDGTZjBsPXme5WxzHK6WMq+PWdUc4NAA1DS0Dk1sWBXh3DdL7rz8Wgx9VGTK5aXQxKMNvswtDCaRqdY8rXUetWF9h+hWyx/C4d/NPrpH7qqHAbJn7Qf/AFj/AOlR2X/IjJ4vCNmTcky5w68vh+y6F7KM3ZhqOJ8V8M8VjmEz5iWkO09dm/NQ8HwdSYZqP8YgyNbQB28sx81YYjw2thwLxI9xsER0v+SsjkceiubjJUS8/wDak5sswtIj/q1Nx3DBYfE/BYLMeJq1dxNapUc0mTLjpns3afRaDF4eniAdNJzCNnVTd/OY3+aqRgaIfodNVzrBjQQ0R0J3vz7KXlb7JioR6Rmn44Ok3JabiTdo27D91HpZ65tmtDhYT7pI+EhbvG8J0gwE+QDzP0nyn+4lZzMctwv3HmI3JH5LlST0zpu+ivOfEw1gg394AQehcrzg/El1VrnOLQGm22pwO88/XsqrCYZuJ/hCajgffawglgHuujn3PVb/AIQyxtAmrVoEuAAp07FoF7uJ3PZdOuittq2dDyV/hYcOquDRqe6XkABrnEi/IKgz32mUqB04dhxBnzOnQxv/AJESfgIVZm7q+LI1gho90BstaP37nostn2CqNqDWAW6QJi5AneDKZPJcVUTjHgU3s67k2fU8UwOadLiJNNxGpvy5d1ZLguUPqteWamgATqdI57SL7fku4ZXhzTosYTqLWAF17/P1VvjZ5ZdNHHkYFi6ZLSJUi2GQEIQgE1IlQH4tQM04hbh6Ze8F3RjfeeegUN12dKNukX0rOcacLnHUgKekVWu8pdYFp3B+iz+B9qrdWnEUnUwSA0sOuHE2D5iLc1pqHF1B7Q7xAJMQ6QQe45euyrcoyVMs4zgzieP4afRrOoVGeE/qQdLwPvNOxEcwolTBPiHUySwwxwcLib9wu5V86wdR7XPfRc9gdp1ubI5OgE3HdVWdZtgHUyHMZVMyG0G6XOI287QIB6yszxRW7NSzzlqjklXFvw0O8JzQRZxJIjfy2/VFPjYj3iW91e8VcRDFUWYVjG0mscS1oPiOAdMt1WAi3XZZo8PtLfNPOB+V1wmjpwl2yyZxOKn8xp/VOnG6x5YPpusrWyLQbWk8+XqrPJCW+VuouOwEyQuZcSYpo0WCzmpTEEk2t2Ux3FNQCWhzuRAE8t03g+EX14fWPhN5Ae8T07JzG8HUwJaC0/iDjJ9SqJSS9llL2esHxOarSdMECXNJgt7kFOU837fVZLG03UHaQSR1JXrDYzSJc6QRu47LltscEzZMx5ddp/z4Jvx33kz0jb0WNqcQvEeCx7u+l2n5lONzao5pbWb4ciNQN/8Abf8ARWJOipwNOzFEuMtvzcdoC9fbqVJ+sNl8R8Ox6LKYXEOpf8MuM2uDA7rw7iSpTMEsc6LHTdvrNlMY7J0jdUcf47LibGxFtJ9LERK85XwdhGgHwTWdP81xc0HswQPmFnuG+JqlTW13ma2mS5waGxNg2w6q+wOd6WkzAcR9BAPoVO4uh30a3AYIDy2pCLMYGtHyAUxzwwQYeJiRaO7uyw2L45ZSHne30kflupWU1quPaHUquGaD+Os3XHU02y4ehVsY30Uytdl/isypsklwZvAmyxGc4x1SoajIAAi5uR1HRajEezKpXg1MU0H+im4j5krO53wW/L4Dqnisq7OEtAe0E6dJNieswmXG1B2jrFJctGexGYuEuHl8vMWJ6H910L2W8TVcQfAvUptpanOII8F8gBsuMkOvA7SuUV8wD3hrfKztLpI9T1Xb/ZjkdXDYZxrgNNV4eGbOaI+9C58fG4yLPImnE2QQhC9M80RKEiEBU1aBXMuMM6ivUG7WfwwBAgj3vmSfkusuxTea4rxC8tqVWkeZ1Z0zH4zJvyWXP0jX432ZUZNT8TXWfD9QBaw7Q02ce/Tslbjn0qmppnyGWkahJiCZ2ibFOYSvpfp+7a/L0VFmmId4rthJPlJsGgbW2WVO2bXpE5uJdVqka4DQfMYO3QW5paNY1Doc4smLzYX6cuSz9J5cwsbIINw25I9d4CsMG11YhrbPi8wBAgAzyVmSK46KISfI0eFygMMPIJmPLsXdJVkxrmxoawR99xaAPiVRClWw41BzHgC+l1r8oi5tupOHqtxLYcJdaRYEEG3625rLyaZpdvsmVMjL3a6hDuWhpB1TzJ3CvslyPwhJZpO8Rc/H90mT5Z9oIJaWMafK4nSXAdR0VzxBnX2an4bNJOmzhcx1n9+i4bfs5v0iszHGPYff0f0gajHSOX0UKpnZ0S+L27/IKjxGMdUkkn/OpTddzniI2G4EX3+irjjlN2jubjHTPeNys4kai9jASIaQ4k/Fot0v9FNxPDGHw1PS9jqtQAS55hgEkE6dgO9yq7J6r9TdbvLaW+ji753HyVxxViRUFPRpBIdqG0cgfqtEX6K5LZTmnTcyGgUxMCmBt07SpFHAAWI1DpEwZmSpOAw+lsPbMGb9VKbWYLbu7frKsUbKZyKvEUgBbfsPp2VZj8Mw04IY1xcIJIBmNlvsqZQYddUte6ZDfut9fxH1VjmWIw9dsVaVKoIjzNbIHZwEhXxwvuyv5EtUcvwumnQexx0vc/UWsN6gAAa2RtEn5qqzHFvd95zWTDaYMQOhjmtvjOFcMSTRNSkTykPaPg6/1VDmXCFYAuZFQRPkN7c9JuPmVy8bTssjkRUYXDNe3Tzc3UBa8G4B5nsotXCN3ZAjkN/iN042wJdqa6nEA2IP6QeibeXOcTMneRAm/wAJUJUy/knpkvD5rXpthlWrTG4DXuHygqV/rOIqtDHV6jriPEeXX6gE9gq7wHRzd6fsveApEv2iDykmenrddt2jjirRpMHRp0Sx5ax1QOmfK4FwIkkEfRdV4e41FbTTrBtNzhLXNPkcO/4T6rmlXBt8NhtMuc4esQJ62XpoLGhwtYRPXoq4TcXoZYKSO6ByWVkPZ5m761J7KhPk06Z5AyDHaQPmtfqXoRlyVnmSjxdAhEoldHJnsVQLVjuMMobWYajJFUC0bPj8Q/ULf4poIuqHHYNp2JVUlZZCTT0caFUsbLtTXNJBa4cxzjcypFbBtxFMvZdxna9+i3maZA2s0gkA8nRcKpwnDlSkIljrkhzQWmeUjZZZ42to1rNa2YDEcP1aLWvNyTYNufn1VxgaLGM385jU4zqJIki9xB/y6vM3ouiKgLelt4MWPXmql2BMl0OhrZL3DY8rHcwOqzTk/qzTBKrQ1Wry1rtOlrbEAzPwPootCsQS9nk1bduQceqj4rFl/lFm73uXnrP6K0ynLX1SA0ANi7nWAUqAlP8AZfZbxFUFMUhdxsXDdysaWTVKxmsYHTdxHTsp2U5VToj+G0udF3m0+nRWDnvbsAFdHxldyM88/wDKIdLh6mL6R6lenYOizeAoeY1a52Meio6uEru3DirrrSRRXLtkbO6DaVbVSu11x/Sebf1Hb0Rh6msifUTvbv0Trcmqu94FvqongeG8tqywjn+R9FkyR9m7HJNUzxnONqBzadObkCB964Ak8h1VlQwjg0NEzFz1KYyrCPr1BUtpYZD+vYdlqqGHdzWjDG1sz5mk6RS0ctJ3JUn/AEuBu4LTYfBk8lIOUl3JaOJm5GLfl7uTgUzULwC0yJtvyWsxnCxdcSPRZ/H8PVqdwS4KHE6UiqxOV067g6pZwEahFxGx6hUFbLDRqlhgiAQ4D3m3vfbmrx1VzDDhCj413iD+oWEGJB3EqqUdaLIy2Ssnwgd5nhulokk3aTaL9Da6s6ONwdIFobLyCS+I8w257dFRYip4dLSHG1nAm0D1O11S062iJHvOkEztsSO3RZltmtRVdl9gAaj/AOkG0/stBlmVnEvDGja5cdm8pI5lU1B7AwPYf+42s7kuhcNYfw6AJ3edZ6wdgfhf4rRihbM+bI0iyyrANwzNFObmS4xLj3/srBlUqK16kUqpWxKujC3ZIpvKfaUlMpxSQRqmGlV+IyqVbErw5Q0TZmq+XFqg1GALW1KQKhV8qa7l8lw4nSZhc71PaGhoIBmeaxuc5pAFAnQ02d5YPYk/suxnI2dCVWZjwVRr+8DblyKzz8dSds0Y83HRyTAZV47wKUkfecDIHxW/yrKWUWgAK+w3CgpDTT0tHQCFMp5D3VuPEoI5yZXMrmHoIUijQLlaUcnA3uplPCBvJWUU2V9HLW8xKktwrRsApgppdCULIL8G127QfgoGJ4Yw9S9Skx0dVeFiQ00cUyVJoqaeSUmiGtgcgNh8FIp5ewbBTdCNCmiG7GWUgNgvYanAxEIQNlqZq4QOFwpYCA1CDLZrwo2rcAT1WYxXA9SbAn0XUISGmocUzpSaOK5xwvWZvTe8dhKYxOV/aabGhr6dVkN0uaWtLRtpsu3mgjwFXLCmWRzOJyvhvhBzXa6vnaDIaWuEunmDy/NdAo0HHkrYUeycDFZCCj0cTyOb2QqOCPNTqVABewF6XZWLCUIQgPBSFq9wkhANkJNCdhJCAZ8JIaSf0o0oSMCklFNPQl0oLGwxLpXuEQoB4hGlOQkhAeNKTSnIRCAb0o0pyEmlAeNCNK9wlhBY1pRpTkI0oLPGhAanIRCCzxCNK96UQpIPMJV6hEIAASwhCEAhCEAiEIQAiEIQkIRCEqAIQhKgCEkJUISIlhCFAEQlQgERCVCA8ohLCWFIECISoQgSEJUIBEIhLCARCEIQCEIQAhCEB//Z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723900"/>
            <a:ext cx="22860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56" name="AutoShape 28" descr="data:image/jpeg;base64,/9j/4AAQSkZJRgABAQAAAQABAAD/2wCEAAkGBhQPEBUQDxQSEBQVDxQUFBAQFhUUFRAQFBQVFxQUFRQXHCYeFxkjGRUWHy8gIycpLCwsFR4xNTAqNSYrLCkBCQoKDgwOGg8PGSkkHyApKSwpKiwpKSksKSopKSwpLCksKSkpKSksKSwpKSksKSkpKSksKSksKSwpLCkpLCkpKf/AABEIAJ8A8AMBIgACEQEDEQH/xAAcAAABBQEBAQAAAAAAAAAAAAAAAQMEBQYHAgj/xAA9EAABAwIEBAMFBgUCBwAAAAABAAIRAyEEBRIxBkFRYRMicQcygZGhFEJSscHRI0Ni4fAVkjNTY3KCk9L/xAAZAQEAAwEBAAAAAAAAAAAAAAAAAQMEAgX/xAAjEQACAgICAgIDAQAAAAAAAAAAAQIRAyESMQRBEzIiUVJC/9oADAMBAAIRAxEAPwDt0JF6QpOREQlQoJBCEqASEJUISJCVCEAISoQCIQlQCISoQCIQhACEIQAhCFAEhCVIpAIQhCAQhCARCEIBUIQpIBCEISKhChfbi9+imNWl0PdyHbuVy3RKRNQkCVSARKEIBUJEqARKstn3tCw+DqGidVWqB5mU48kx7xJgG4XjLPaXg63vPOHI/wCeNLT6Pu0/Nc8ldHfCVXRrEiZwmLZVYKlNzajHCWvYQ5rh2I3Ty6OBUiEIAQhCgAhCRAKiEIQCSkSwiEIBBQhAIgohKgElEoQuiBUSkWL424wqYCqPD0uHgElhH8wkgEnlAAt3K4nNQVs7hFzdImcQ8WU2s0Ua9JjvE0ve6Yps0klwMXNgBE3KrvZ9xYyualBzgXh5LXAEB426A8pk9ey5xgs9pPYaVUmS93nAiARIOr1lWWEzoYepSbRfSoOYdTdYJNQXnaJBvKw/M3NWa/iqJ28JVluDOJTjBUDqrKpaWwabS0NtDh0mY+a1AK3RkpK0ZGuOmKhEoXRAIQqPi7iNuBw7qhI1ny029X9T2G5+ChulZKVukcf4wqsGZYh7tjWMt6wAI9LT9FBZm1N8g3G2lpiO3QqqzJjsQ8vdLnufqLj94u3MfNe6OT6DGx6zGkrz5JXZ62NcVRreFOODgPKwB1Bz9TqexY42JaRYHtsV2rDYgVGNe0y1zQ5p6tcJH0K+W8a7QQ27rjUB87fD819BeznORisupOFnMHhPb+F7OXpBC04W+mY/IUe0jToQm61YMBc4hoG5cQAPitBkHE1XxLabdVRzWD8TiAPmVjOJvaOyiNGELarubzOhvp+Jc/xnGH2lz6mLJqw3yNZYUzP3WTa3NVTycS2OJyO5YfFsqCabmvHVhDh9E6F88YbjF1JwdT1MIPlIN/oLrpPDXtAfiA1tVrWmfeF9bYsYGxvyVfzpfZUdPC/8m/QvFOqHDU0yDsQvUrQUCpESiVIBCJQgBIllEoRYiEIUkEfMMR4dJ77eWm519rCb9lxjMsL9r1OxDnkvqF5IJbI6HoI5ei7DnWANei6mCQSP939J7FcV4tbUw0sggbnVvHb4rD5KbaNvi0r/AGU7sjp03EUn6jc6JMnpIIg/3U9nDzcQ5oJc1wa1pLYk290g85/y6h4PN6bKWoD+MS4A7tbIEuPqfyTjM2NIBgd5g0FouS8n3iZuDyHosu7NjWi1ocKVsOdTNYgyz7pnkSOo7J3GcVY9hGupiNQMSCBA5Esi47qXlPFDnwA4uEXDv2PJaMYplSlpdTp/Hr1HT4Kz8n7M9pdo98De0DxyaGNcxrwJZVdDBUHNpmBq/P4LfB8iRfuFxnE4SnS1/wAMFhdMDzeZxvAdMK2yHiDwQW0X6RMaAAWiOgP6K6HkVpnE8Kf5ROhZxndLB0jVruDWjYc3u/C0cyuNcS5m/HVzWe2AYDGTZjBsPXme5WxzHK6WMq+PWdUc4NAA1DS0Dk1sWBXh3DdL7rz8Wgx9VGTK5aXQxKMNvswtDCaRqdY8rXUetWF9h+hWyx/C4d/NPrpH7qqHAbJn7Qf/AFj/AOlR2X/IjJ4vCNmTcky5w68vh+y6F7KM3ZhqOJ8V8M8VjmEz5iWkO09dm/NQ8HwdSYZqP8YgyNbQB28sx81YYjw2thwLxI9xsER0v+SsjkceiubjJUS8/wDak5sswtIj/q1Nx3DBYfE/BYLMeJq1dxNapUc0mTLjpns3afRaDF4eniAdNJzCNnVTd/OY3+aqRgaIfodNVzrBjQQ0R0J3vz7KXlb7JioR6Rmn44Ok3JabiTdo27D91HpZ65tmtDhYT7pI+EhbvG8J0gwE+QDzP0nyn+4lZzMctwv3HmI3JH5LlST0zpu+ivOfEw1gg394AQehcrzg/El1VrnOLQGm22pwO88/XsqrCYZuJ/hCajgffawglgHuujn3PVb/AIQyxtAmrVoEuAAp07FoF7uJ3PZdOuittq2dDyV/hYcOquDRqe6XkABrnEi/IKgz32mUqB04dhxBnzOnQxv/AJESfgIVZm7q+LI1gho90BstaP37nostn2CqNqDWAW6QJi5AneDKZPJcVUTjHgU3s67k2fU8UwOadLiJNNxGpvy5d1ZLguUPqteWamgATqdI57SL7fku4ZXhzTosYTqLWAF17/P1VvjZ5ZdNHHkYFi6ZLSJUi2GQEIQgE1IlQH4tQM04hbh6Ze8F3RjfeeegUN12dKNukX0rOcacLnHUgKekVWu8pdYFp3B+iz+B9qrdWnEUnUwSA0sOuHE2D5iLc1pqHF1B7Q7xAJMQ6QQe45euyrcoyVMs4zgzieP4afRrOoVGeE/qQdLwPvNOxEcwolTBPiHUySwwxwcLib9wu5V86wdR7XPfRc9gdp1ubI5OgE3HdVWdZtgHUyHMZVMyG0G6XOI287QIB6yszxRW7NSzzlqjklXFvw0O8JzQRZxJIjfy2/VFPjYj3iW91e8VcRDFUWYVjG0mscS1oPiOAdMt1WAi3XZZo8PtLfNPOB+V1wmjpwl2yyZxOKn8xp/VOnG6x5YPpusrWyLQbWk8+XqrPJCW+VuouOwEyQuZcSYpo0WCzmpTEEk2t2Ux3FNQCWhzuRAE8t03g+EX14fWPhN5Ae8T07JzG8HUwJaC0/iDjJ9SqJSS9llL2esHxOarSdMECXNJgt7kFOU837fVZLG03UHaQSR1JXrDYzSJc6QRu47LltscEzZMx5ddp/z4Jvx33kz0jb0WNqcQvEeCx7u+l2n5lONzao5pbWb4ciNQN/8Abf8ARWJOipwNOzFEuMtvzcdoC9fbqVJ+sNl8R8Ox6LKYXEOpf8MuM2uDA7rw7iSpTMEsc6LHTdvrNlMY7J0jdUcf47LibGxFtJ9LERK85XwdhGgHwTWdP81xc0HswQPmFnuG+JqlTW13ma2mS5waGxNg2w6q+wOd6WkzAcR9BAPoVO4uh30a3AYIDy2pCLMYGtHyAUxzwwQYeJiRaO7uyw2L45ZSHne30kflupWU1quPaHUquGaD+Os3XHU02y4ehVsY30Uytdl/isypsklwZvAmyxGc4x1SoajIAAi5uR1HRajEezKpXg1MU0H+im4j5krO53wW/L4Dqnisq7OEtAe0E6dJNieswmXG1B2jrFJctGexGYuEuHl8vMWJ6H910L2W8TVcQfAvUptpanOII8F8gBsuMkOvA7SuUV8wD3hrfKztLpI9T1Xb/ZjkdXDYZxrgNNV4eGbOaI+9C58fG4yLPImnE2QQhC9M80RKEiEBU1aBXMuMM6ivUG7WfwwBAgj3vmSfkusuxTea4rxC8tqVWkeZ1Z0zH4zJvyWXP0jX432ZUZNT8TXWfD9QBaw7Q02ce/Tslbjn0qmppnyGWkahJiCZ2ibFOYSvpfp+7a/L0VFmmId4rthJPlJsGgbW2WVO2bXpE5uJdVqka4DQfMYO3QW5paNY1Doc4smLzYX6cuSz9J5cwsbIINw25I9d4CsMG11YhrbPi8wBAgAzyVmSK46KISfI0eFygMMPIJmPLsXdJVkxrmxoawR99xaAPiVRClWw41BzHgC+l1r8oi5tupOHqtxLYcJdaRYEEG3625rLyaZpdvsmVMjL3a6hDuWhpB1TzJ3CvslyPwhJZpO8Rc/H90mT5Z9oIJaWMafK4nSXAdR0VzxBnX2an4bNJOmzhcx1n9+i4bfs5v0iszHGPYff0f0gajHSOX0UKpnZ0S+L27/IKjxGMdUkkn/OpTddzniI2G4EX3+irjjlN2jubjHTPeNys4kai9jASIaQ4k/Fot0v9FNxPDGHw1PS9jqtQAS55hgEkE6dgO9yq7J6r9TdbvLaW+ji753HyVxxViRUFPRpBIdqG0cgfqtEX6K5LZTmnTcyGgUxMCmBt07SpFHAAWI1DpEwZmSpOAw+lsPbMGb9VKbWYLbu7frKsUbKZyKvEUgBbfsPp2VZj8Mw04IY1xcIJIBmNlvsqZQYddUte6ZDfut9fxH1VjmWIw9dsVaVKoIjzNbIHZwEhXxwvuyv5EtUcvwumnQexx0vc/UWsN6gAAa2RtEn5qqzHFvd95zWTDaYMQOhjmtvjOFcMSTRNSkTykPaPg6/1VDmXCFYAuZFQRPkN7c9JuPmVy8bTssjkRUYXDNe3Tzc3UBa8G4B5nsotXCN3ZAjkN/iN042wJdqa6nEA2IP6QeibeXOcTMneRAm/wAJUJUy/knpkvD5rXpthlWrTG4DXuHygqV/rOIqtDHV6jriPEeXX6gE9gq7wHRzd6fsveApEv2iDykmenrddt2jjirRpMHRp0Sx5ax1QOmfK4FwIkkEfRdV4e41FbTTrBtNzhLXNPkcO/4T6rmlXBt8NhtMuc4esQJ62XpoLGhwtYRPXoq4TcXoZYKSO6ByWVkPZ5m761J7KhPk06Z5AyDHaQPmtfqXoRlyVnmSjxdAhEoldHJnsVQLVjuMMobWYajJFUC0bPj8Q/ULf4poIuqHHYNp2JVUlZZCTT0caFUsbLtTXNJBa4cxzjcypFbBtxFMvZdxna9+i3maZA2s0gkA8nRcKpwnDlSkIljrkhzQWmeUjZZZ42to1rNa2YDEcP1aLWvNyTYNufn1VxgaLGM385jU4zqJIki9xB/y6vM3ouiKgLelt4MWPXmql2BMl0OhrZL3DY8rHcwOqzTk/qzTBKrQ1Wry1rtOlrbEAzPwPootCsQS9nk1bduQceqj4rFl/lFm73uXnrP6K0ynLX1SA0ANi7nWAUqAlP8AZfZbxFUFMUhdxsXDdysaWTVKxmsYHTdxHTsp2U5VToj+G0udF3m0+nRWDnvbsAFdHxldyM88/wDKIdLh6mL6R6lenYOizeAoeY1a52Meio6uEru3DirrrSRRXLtkbO6DaVbVSu11x/Sebf1Hb0Rh6msifUTvbv0Trcmqu94FvqongeG8tqywjn+R9FkyR9m7HJNUzxnONqBzadObkCB964Ak8h1VlQwjg0NEzFz1KYyrCPr1BUtpYZD+vYdlqqGHdzWjDG1sz5mk6RS0ctJ3JUn/AEuBu4LTYfBk8lIOUl3JaOJm5GLfl7uTgUzULwC0yJtvyWsxnCxdcSPRZ/H8PVqdwS4KHE6UiqxOV067g6pZwEahFxGx6hUFbLDRqlhgiAQ4D3m3vfbmrx1VzDDhCj413iD+oWEGJB3EqqUdaLIy2Ssnwgd5nhulokk3aTaL9Da6s6ONwdIFobLyCS+I8w257dFRYip4dLSHG1nAm0D1O11S062iJHvOkEztsSO3RZltmtRVdl9gAaj/AOkG0/stBlmVnEvDGja5cdm8pI5lU1B7AwPYf+42s7kuhcNYfw6AJ3edZ6wdgfhf4rRihbM+bI0iyyrANwzNFObmS4xLj3/srBlUqK16kUqpWxKujC3ZIpvKfaUlMpxSQRqmGlV+IyqVbErw5Q0TZmq+XFqg1GALW1KQKhV8qa7l8lw4nSZhc71PaGhoIBmeaxuc5pAFAnQ02d5YPYk/suxnI2dCVWZjwVRr+8DblyKzz8dSds0Y83HRyTAZV47wKUkfecDIHxW/yrKWUWgAK+w3CgpDTT0tHQCFMp5D3VuPEoI5yZXMrmHoIUijQLlaUcnA3uplPCBvJWUU2V9HLW8xKktwrRsApgppdCULIL8G127QfgoGJ4Yw9S9Skx0dVeFiQ00cUyVJoqaeSUmiGtgcgNh8FIp5ewbBTdCNCmiG7GWUgNgvYanAxEIQNlqZq4QOFwpYCA1CDLZrwo2rcAT1WYxXA9SbAn0XUISGmocUzpSaOK5xwvWZvTe8dhKYxOV/aabGhr6dVkN0uaWtLRtpsu3mgjwFXLCmWRzOJyvhvhBzXa6vnaDIaWuEunmDy/NdAo0HHkrYUeycDFZCCj0cTyOb2QqOCPNTqVABewF6XZWLCUIQgPBSFq9wkhANkJNCdhJCAZ8JIaSf0o0oSMCklFNPQl0oLGwxLpXuEQoB4hGlOQkhAeNKTSnIRCAb0o0pyEmlAeNCNK9wlhBY1pRpTkI0oLPGhAanIRCCzxCNK96UQpIPMJV6hEIAASwhCEAhCEAiEIQAiEIQkIRCEqAIQhKgCEkJUISIlhCFAEQlQgERCVCA8ohLCWFIECISoQgSEJUIBEIhLCARCEIQCEIQAhCEB//Z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723900"/>
            <a:ext cx="2286000" cy="151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Metal shavings from cans</a:t>
            </a:r>
          </a:p>
          <a:p>
            <a:pPr lvl="1"/>
            <a:r>
              <a:rPr lang="en-US" dirty="0" smtClean="0"/>
              <a:t>Wood</a:t>
            </a:r>
          </a:p>
          <a:p>
            <a:pPr lvl="1"/>
            <a:r>
              <a:rPr lang="en-US" dirty="0" smtClean="0"/>
              <a:t>Fingernails</a:t>
            </a:r>
          </a:p>
          <a:p>
            <a:pPr lvl="1"/>
            <a:r>
              <a:rPr lang="en-US" dirty="0" smtClean="0"/>
              <a:t>Staples</a:t>
            </a:r>
          </a:p>
          <a:p>
            <a:pPr lvl="1"/>
            <a:r>
              <a:rPr lang="en-US" dirty="0" smtClean="0"/>
              <a:t>Bandages</a:t>
            </a:r>
          </a:p>
          <a:p>
            <a:pPr lvl="1"/>
            <a:r>
              <a:rPr lang="en-US" dirty="0" smtClean="0"/>
              <a:t>Glass</a:t>
            </a:r>
          </a:p>
          <a:p>
            <a:pPr lvl="1"/>
            <a:r>
              <a:rPr lang="en-US" dirty="0" smtClean="0"/>
              <a:t>Jewelry</a:t>
            </a:r>
          </a:p>
          <a:p>
            <a:pPr lvl="1"/>
            <a:r>
              <a:rPr lang="en-US" dirty="0" smtClean="0"/>
              <a:t>Dirt</a:t>
            </a:r>
          </a:p>
          <a:p>
            <a:pPr lvl="1"/>
            <a:r>
              <a:rPr lang="en-US" dirty="0" smtClean="0"/>
              <a:t>Naturally occurring objects such as fruit pits and bones</a:t>
            </a:r>
          </a:p>
        </p:txBody>
      </p:sp>
    </p:spTree>
    <p:extLst>
      <p:ext uri="{BB962C8B-B14F-4D97-AF65-F5344CB8AC3E}">
        <p14:creationId xmlns:p14="http://schemas.microsoft.com/office/powerpoint/2010/main" val="248288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encrypted-tbn2.gstatic.com/images?q=tbn:ANd9GcTV9HARmKCou1rtr0OQ_qd3zuD81oj_K2zgQ1Ehdd0_cj6IKHgq"/>
          <p:cNvPicPr>
            <a:picLocks noChangeAspect="1" noChangeArrowheads="1"/>
          </p:cNvPicPr>
          <p:nvPr/>
        </p:nvPicPr>
        <p:blipFill>
          <a:blip r:embed="rId2" cstate="print"/>
          <a:srcRect l="2645" t="2804" r="8466" b="4984"/>
          <a:stretch>
            <a:fillRect/>
          </a:stretch>
        </p:blipFill>
        <p:spPr bwMode="auto">
          <a:xfrm>
            <a:off x="5165124" y="3352800"/>
            <a:ext cx="3978876" cy="3505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symptoms may be mild, but they can become serious quickly.</a:t>
            </a:r>
          </a:p>
          <a:p>
            <a:r>
              <a:rPr lang="en-US" dirty="0" smtClean="0"/>
              <a:t>In severe cases, anaphylaxis—a severe allergic reaction that can lead to </a:t>
            </a:r>
          </a:p>
          <a:p>
            <a:pPr>
              <a:buNone/>
            </a:pPr>
            <a:r>
              <a:rPr lang="en-US" dirty="0" smtClean="0"/>
              <a:t>	death—may result.</a:t>
            </a:r>
          </a:p>
          <a:p>
            <a:r>
              <a:rPr lang="en-US" dirty="0" smtClean="0"/>
              <a:t>If someone is having an </a:t>
            </a:r>
          </a:p>
          <a:p>
            <a:pPr>
              <a:buNone/>
            </a:pPr>
            <a:r>
              <a:rPr lang="en-US" dirty="0" smtClean="0"/>
              <a:t>	allergic reaction, call 9-1-1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886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6051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Milk</a:t>
            </a:r>
          </a:p>
          <a:p>
            <a:r>
              <a:rPr lang="en-US" dirty="0" smtClean="0"/>
              <a:t>Eggs</a:t>
            </a:r>
          </a:p>
          <a:p>
            <a:r>
              <a:rPr lang="en-US" dirty="0" smtClean="0"/>
              <a:t>Fish</a:t>
            </a:r>
          </a:p>
          <a:p>
            <a:r>
              <a:rPr lang="en-US" dirty="0" smtClean="0"/>
              <a:t>Shellfish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Soy</a:t>
            </a:r>
          </a:p>
          <a:p>
            <a:r>
              <a:rPr lang="en-US" dirty="0" smtClean="0"/>
              <a:t>Peanuts</a:t>
            </a:r>
          </a:p>
          <a:p>
            <a:r>
              <a:rPr lang="en-US" dirty="0" smtClean="0"/>
              <a:t>Tree nuts</a:t>
            </a:r>
          </a:p>
        </p:txBody>
      </p:sp>
      <p:pic>
        <p:nvPicPr>
          <p:cNvPr id="4" name="Picture 4" descr="http://blog.bioethics.net/All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4225" y="1371600"/>
            <a:ext cx="5514975" cy="5514975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523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encrypted-tbn0.gstatic.com/images?q=tbn:ANd9GcQDh-UJjJWMcjlPnPImMqoEPzhHL76m61S3sLPNVLvsM0s-vZF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93949"/>
            <a:ext cx="3429000" cy="526405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Describe dishes</a:t>
            </a:r>
          </a:p>
          <a:p>
            <a:r>
              <a:rPr lang="en-US" dirty="0" smtClean="0"/>
              <a:t>Identify ingredients</a:t>
            </a:r>
          </a:p>
          <a:p>
            <a:r>
              <a:rPr lang="en-US" dirty="0" smtClean="0"/>
              <a:t>Suggest items</a:t>
            </a:r>
          </a:p>
          <a:p>
            <a:r>
              <a:rPr lang="en-US" dirty="0" smtClean="0"/>
              <a:t>Deliver food- hand deliver </a:t>
            </a:r>
            <a:br>
              <a:rPr lang="en-US" dirty="0" smtClean="0"/>
            </a:br>
            <a:r>
              <a:rPr lang="en-US" dirty="0" smtClean="0"/>
              <a:t>food to guests with food </a:t>
            </a:r>
            <a:br>
              <a:rPr lang="en-US" dirty="0" smtClean="0"/>
            </a:br>
            <a:r>
              <a:rPr lang="en-US" dirty="0" smtClean="0"/>
              <a:t>allergens, separate from </a:t>
            </a:r>
            <a:br>
              <a:rPr lang="en-US" dirty="0" smtClean="0"/>
            </a:br>
            <a:r>
              <a:rPr lang="en-US" dirty="0" smtClean="0"/>
              <a:t>other food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" y="228600"/>
            <a:ext cx="845248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730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www.pricemykitchen.com/wp-content/uploads/2012/06/cleaning-as-you-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628901"/>
            <a:ext cx="2819400" cy="42291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must make sure that allergens are not transferred from food containing an allergen to the food served to the </a:t>
            </a:r>
            <a:br>
              <a:rPr lang="en-US" dirty="0" smtClean="0"/>
            </a:br>
            <a:r>
              <a:rPr lang="en-US" dirty="0" smtClean="0"/>
              <a:t>customer (called cross contact)  </a:t>
            </a:r>
            <a:br>
              <a:rPr lang="en-US" dirty="0" smtClean="0"/>
            </a:br>
            <a:r>
              <a:rPr lang="en-US" dirty="0" smtClean="0"/>
              <a:t>Ways it can happen:</a:t>
            </a:r>
          </a:p>
          <a:p>
            <a:pPr lvl="1"/>
            <a:r>
              <a:rPr lang="en-US" dirty="0" smtClean="0"/>
              <a:t>Cooking different types of food </a:t>
            </a:r>
            <a:br>
              <a:rPr lang="en-US" dirty="0" smtClean="0"/>
            </a:br>
            <a:r>
              <a:rPr lang="en-US" dirty="0" smtClean="0"/>
              <a:t>in the same fryer oil</a:t>
            </a:r>
          </a:p>
          <a:p>
            <a:pPr lvl="1"/>
            <a:r>
              <a:rPr lang="en-US" dirty="0" smtClean="0"/>
              <a:t>Putting food on surfaces that </a:t>
            </a:r>
            <a:br>
              <a:rPr lang="en-US" dirty="0" smtClean="0"/>
            </a:br>
            <a:r>
              <a:rPr lang="en-US" dirty="0" smtClean="0"/>
              <a:t>have touches allergens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57200"/>
            <a:ext cx="90136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962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uofmmedicalcenter.org/fv/groups/public/documents/images/97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88" y="1910336"/>
            <a:ext cx="2526511" cy="258546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Wash, rinse and sanitize cookware, utensils and equipment after handling a food allergen</a:t>
            </a:r>
          </a:p>
          <a:p>
            <a:r>
              <a:rPr lang="en-US" dirty="0" smtClean="0"/>
              <a:t>Wash your hands and change gloves </a:t>
            </a:r>
            <a:br>
              <a:rPr lang="en-US" dirty="0" smtClean="0"/>
            </a:br>
            <a:r>
              <a:rPr lang="en-US" dirty="0" smtClean="0"/>
              <a:t>before prepping food</a:t>
            </a:r>
          </a:p>
          <a:p>
            <a:r>
              <a:rPr lang="en-US" dirty="0" smtClean="0"/>
              <a:t>Use separate fryers and cooking oils </a:t>
            </a:r>
            <a:br>
              <a:rPr lang="en-US" dirty="0" smtClean="0"/>
            </a:br>
            <a:r>
              <a:rPr lang="en-US" dirty="0" smtClean="0"/>
              <a:t>when frying food for customers with </a:t>
            </a:r>
            <a:br>
              <a:rPr lang="en-US" dirty="0" smtClean="0"/>
            </a:br>
            <a:r>
              <a:rPr lang="en-US" dirty="0" smtClean="0"/>
              <a:t>food allergies</a:t>
            </a:r>
          </a:p>
          <a:p>
            <a:r>
              <a:rPr lang="en-US" dirty="0" smtClean="0"/>
              <a:t>Prep food for customers with food allergies in a separate area from other food</a:t>
            </a:r>
          </a:p>
          <a:p>
            <a:r>
              <a:rPr lang="en-US" dirty="0" smtClean="0"/>
              <a:t>Label food packaged on site for retail sale.  Name all major allergens on the label and follow any additional labeling requirements.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22743"/>
            <a:ext cx="8991600" cy="72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060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Mild to fatal injuries possible</a:t>
            </a:r>
          </a:p>
          <a:p>
            <a:pPr lvl="1"/>
            <a:r>
              <a:rPr lang="en-US" dirty="0" smtClean="0"/>
              <a:t>Could include:</a:t>
            </a:r>
          </a:p>
          <a:p>
            <a:pPr lvl="2"/>
            <a:r>
              <a:rPr lang="en-US" dirty="0" smtClean="0"/>
              <a:t>Dental damage</a:t>
            </a:r>
          </a:p>
          <a:p>
            <a:pPr lvl="2"/>
            <a:r>
              <a:rPr lang="en-US" dirty="0" smtClean="0"/>
              <a:t>Cuts</a:t>
            </a:r>
          </a:p>
          <a:p>
            <a:pPr lvl="2"/>
            <a:r>
              <a:rPr lang="en-US" dirty="0" smtClean="0"/>
              <a:t>Choking</a:t>
            </a:r>
          </a:p>
          <a:p>
            <a:pPr lvl="2"/>
            <a:r>
              <a:rPr lang="en-US" dirty="0" smtClean="0"/>
              <a:t>Bleeding </a:t>
            </a:r>
          </a:p>
          <a:p>
            <a:pPr lvl="2"/>
            <a:r>
              <a:rPr lang="en-US" dirty="0" smtClean="0"/>
              <a:t>pain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"/>
            <a:ext cx="68064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img.webmd.com/dtmcms/live/webmd/consumer_assets/site_images/articles/health_tools/oral_health_slideshow/drtomfoley_photo_of_chipped_to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3125878" cy="2124076"/>
          </a:xfrm>
          <a:prstGeom prst="rect">
            <a:avLst/>
          </a:prstGeom>
          <a:noFill/>
        </p:spPr>
      </p:pic>
      <p:pic>
        <p:nvPicPr>
          <p:cNvPr id="55302" name="Picture 6" descr="http://blog.naturalpremier.com/wp-content/uploads/2012/03/cho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790187"/>
            <a:ext cx="2514600" cy="306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830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asasupplies.com/images/Nylon%20Mesh%20Hair%20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343400"/>
            <a:ext cx="2667000" cy="2667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Purchase food from approved reputable suppliers</a:t>
            </a:r>
          </a:p>
          <a:p>
            <a:pPr lvl="1"/>
            <a:r>
              <a:rPr lang="en-US" dirty="0" smtClean="0"/>
              <a:t>Closely inspect food received</a:t>
            </a:r>
          </a:p>
          <a:p>
            <a:pPr lvl="1"/>
            <a:r>
              <a:rPr lang="en-US" dirty="0" smtClean="0"/>
              <a:t>Take steps to make sure no physical contaminants can get into food</a:t>
            </a:r>
          </a:p>
          <a:p>
            <a:pPr lvl="1"/>
            <a:r>
              <a:rPr lang="en-US" dirty="0" smtClean="0"/>
              <a:t>Make sure food handlers practice good personal hygiene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6200"/>
            <a:ext cx="680643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www.cksafety.com/index_files/HairNetBeard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572000"/>
            <a:ext cx="2381250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709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Cleaners</a:t>
            </a:r>
          </a:p>
          <a:p>
            <a:pPr lvl="1"/>
            <a:r>
              <a:rPr lang="en-US" dirty="0" smtClean="0"/>
              <a:t>Sanitizers</a:t>
            </a:r>
          </a:p>
          <a:p>
            <a:pPr lvl="1"/>
            <a:r>
              <a:rPr lang="en-US" dirty="0" smtClean="0"/>
              <a:t>Polishes</a:t>
            </a:r>
          </a:p>
          <a:p>
            <a:pPr lvl="1"/>
            <a:r>
              <a:rPr lang="en-US" dirty="0" smtClean="0"/>
              <a:t>Machine lubricants</a:t>
            </a:r>
          </a:p>
          <a:p>
            <a:pPr lvl="1"/>
            <a:r>
              <a:rPr lang="en-US" dirty="0" smtClean="0"/>
              <a:t>Pesticides</a:t>
            </a:r>
          </a:p>
          <a:p>
            <a:pPr lvl="1"/>
            <a:r>
              <a:rPr lang="en-US" dirty="0" smtClean="0"/>
              <a:t>Deodorizers</a:t>
            </a:r>
          </a:p>
          <a:p>
            <a:pPr lvl="1"/>
            <a:r>
              <a:rPr lang="en-US" dirty="0" smtClean="0"/>
              <a:t>First aid products</a:t>
            </a:r>
          </a:p>
          <a:p>
            <a:pPr lvl="1"/>
            <a:r>
              <a:rPr lang="en-US" dirty="0" smtClean="0"/>
              <a:t>Health and beauty products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95" y="304800"/>
            <a:ext cx="69067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s://encrypted-tbn2.gstatic.com/images?q=tbn:ANd9GcQt_J5ECcwOj5hMjvAciEGvOO_qktyq1MIOCuiJ20jplusjFit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7244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96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didriks.com/Match-Pewter-Coffee-Pot-image.p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13565">
            <a:off x="3416883" y="1588084"/>
            <a:ext cx="2095500" cy="20955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95" y="304800"/>
            <a:ext cx="69067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i-cdn.apartmenttherapy.com/uimages/kitchen/2009_10_22-CopperP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799" y="1447800"/>
            <a:ext cx="2992831" cy="2667000"/>
          </a:xfrm>
          <a:prstGeom prst="rect">
            <a:avLst/>
          </a:prstGeom>
          <a:noFill/>
        </p:spPr>
      </p:pic>
      <p:pic>
        <p:nvPicPr>
          <p:cNvPr id="59398" name="Picture 6" descr="http://www.in.all.biz/img/in/catalog/380088.jpeg?rrr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114800"/>
            <a:ext cx="2971800" cy="260604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Sources	</a:t>
            </a:r>
          </a:p>
          <a:p>
            <a:pPr lvl="1"/>
            <a:r>
              <a:rPr lang="en-US" dirty="0" smtClean="0"/>
              <a:t>Toxic metals</a:t>
            </a:r>
          </a:p>
          <a:p>
            <a:pPr lvl="2"/>
            <a:r>
              <a:rPr lang="en-US" dirty="0" smtClean="0"/>
              <a:t>Pewter</a:t>
            </a:r>
          </a:p>
          <a:p>
            <a:pPr lvl="2"/>
            <a:r>
              <a:rPr lang="en-US" dirty="0" smtClean="0"/>
              <a:t>Copper </a:t>
            </a:r>
          </a:p>
          <a:p>
            <a:pPr lvl="2"/>
            <a:r>
              <a:rPr lang="en-US" dirty="0" smtClean="0"/>
              <a:t>Zinc</a:t>
            </a:r>
          </a:p>
          <a:p>
            <a:pPr lvl="2"/>
            <a:r>
              <a:rPr lang="en-US" dirty="0" smtClean="0"/>
              <a:t>Some types of painted pottery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NOT FOOD GRADE!!!!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lifemartini.com/wp-content/uploads/2013/08/Chemical-Pois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7326" y="2819401"/>
            <a:ext cx="4038600" cy="40386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Vary depending on the chemical consumed</a:t>
            </a:r>
          </a:p>
          <a:p>
            <a:pPr lvl="1"/>
            <a:r>
              <a:rPr lang="en-US" dirty="0" smtClean="0"/>
              <a:t>Most illnesses occur within </a:t>
            </a:r>
            <a:br>
              <a:rPr lang="en-US" dirty="0" smtClean="0"/>
            </a:br>
            <a:r>
              <a:rPr lang="en-US" dirty="0" smtClean="0"/>
              <a:t>minutes</a:t>
            </a:r>
          </a:p>
          <a:p>
            <a:pPr lvl="1"/>
            <a:r>
              <a:rPr lang="en-US" dirty="0" smtClean="0"/>
              <a:t>Vomiting and diarrhea are </a:t>
            </a:r>
            <a:br>
              <a:rPr lang="en-US" dirty="0" smtClean="0"/>
            </a:br>
            <a:r>
              <a:rPr lang="en-US" dirty="0" smtClean="0"/>
              <a:t>typical</a:t>
            </a:r>
          </a:p>
          <a:p>
            <a:pPr lvl="1"/>
            <a:r>
              <a:rPr lang="en-US" dirty="0" smtClean="0"/>
              <a:t>Call poison control of chemical </a:t>
            </a:r>
            <a:br>
              <a:rPr lang="en-US" dirty="0" smtClean="0"/>
            </a:br>
            <a:r>
              <a:rPr lang="en-US" dirty="0" smtClean="0"/>
              <a:t>contamination is suspected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95" y="304800"/>
            <a:ext cx="69067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900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anh-usa.org/wp-content/uploads/2010/06/cleaners.jpg"/>
          <p:cNvPicPr>
            <a:picLocks noChangeAspect="1" noChangeArrowheads="1"/>
          </p:cNvPicPr>
          <p:nvPr/>
        </p:nvPicPr>
        <p:blipFill>
          <a:blip r:embed="rId2" cstate="print"/>
          <a:srcRect l="2000" t="8276" b="3448"/>
          <a:stretch>
            <a:fillRect/>
          </a:stretch>
        </p:blipFill>
        <p:spPr bwMode="auto">
          <a:xfrm>
            <a:off x="5410200" y="1752600"/>
            <a:ext cx="3733800" cy="2438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Purchase chemicals from </a:t>
            </a:r>
            <a:br>
              <a:rPr lang="en-US" dirty="0" smtClean="0"/>
            </a:br>
            <a:r>
              <a:rPr lang="en-US" dirty="0" smtClean="0"/>
              <a:t>approved, reputable suppliers</a:t>
            </a:r>
          </a:p>
          <a:p>
            <a:pPr lvl="1"/>
            <a:r>
              <a:rPr lang="en-US" dirty="0" smtClean="0"/>
              <a:t>Store chemicals away from </a:t>
            </a:r>
            <a:br>
              <a:rPr lang="en-US" dirty="0" smtClean="0"/>
            </a:br>
            <a:r>
              <a:rPr lang="en-US" dirty="0" smtClean="0"/>
              <a:t>prep areas, food storage areas </a:t>
            </a:r>
            <a:br>
              <a:rPr lang="en-US" dirty="0" smtClean="0"/>
            </a:br>
            <a:r>
              <a:rPr lang="en-US" dirty="0" smtClean="0"/>
              <a:t>and service areas</a:t>
            </a:r>
          </a:p>
          <a:p>
            <a:pPr lvl="1"/>
            <a:r>
              <a:rPr lang="en-US" dirty="0" smtClean="0"/>
              <a:t>Use chemical for their intended use and follow the manufacturer’s directions</a:t>
            </a:r>
          </a:p>
          <a:p>
            <a:pPr lvl="1"/>
            <a:r>
              <a:rPr lang="en-US" dirty="0" smtClean="0"/>
              <a:t>Only handle food with equipment and utensils approved for foodservice use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95" y="304800"/>
            <a:ext cx="69067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35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www.airdelights.com/images/ms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204" y="3124200"/>
            <a:ext cx="3286796" cy="3733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</a:p>
          <a:p>
            <a:pPr lvl="1"/>
            <a:r>
              <a:rPr lang="en-US" dirty="0" smtClean="0"/>
              <a:t>Keep Material Safety Data Sheets (MSDS) current and make sure they are accessible to staff at all times</a:t>
            </a:r>
          </a:p>
          <a:p>
            <a:pPr lvl="1"/>
            <a:r>
              <a:rPr lang="en-US" dirty="0" smtClean="0"/>
              <a:t>Follow the manufacturer’s </a:t>
            </a:r>
            <a:br>
              <a:rPr lang="en-US" dirty="0" smtClean="0"/>
            </a:br>
            <a:r>
              <a:rPr lang="en-US" dirty="0" smtClean="0"/>
              <a:t>directions and local regulatory </a:t>
            </a:r>
            <a:br>
              <a:rPr lang="en-US" dirty="0" smtClean="0"/>
            </a:br>
            <a:r>
              <a:rPr lang="en-US" dirty="0" smtClean="0"/>
              <a:t>requirements when throwing </a:t>
            </a:r>
            <a:br>
              <a:rPr lang="en-US" dirty="0" smtClean="0"/>
            </a:br>
            <a:r>
              <a:rPr lang="en-US" dirty="0" smtClean="0"/>
              <a:t>out chemicals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95" y="304800"/>
            <a:ext cx="69067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187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486</Words>
  <Application>Microsoft Office PowerPoint</Application>
  <PresentationFormat>On-screen Show (4:3)</PresentationFormat>
  <Paragraphs>124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Cy-Fair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Contamination, Food Allergens, and Foodborne Illness</dc:title>
  <dc:creator>JEANNE TORRES ORTEGA</dc:creator>
  <cp:lastModifiedBy>Susan Stiker</cp:lastModifiedBy>
  <cp:revision>3</cp:revision>
  <cp:lastPrinted>2016-10-11T20:42:43Z</cp:lastPrinted>
  <dcterms:created xsi:type="dcterms:W3CDTF">2016-06-02T17:11:19Z</dcterms:created>
  <dcterms:modified xsi:type="dcterms:W3CDTF">2016-10-11T20:42:59Z</dcterms:modified>
</cp:coreProperties>
</file>