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301" r:id="rId3"/>
    <p:sldId id="302" r:id="rId4"/>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20" r:id="rId21"/>
    <p:sldId id="321" r:id="rId22"/>
    <p:sldId id="322" r:id="rId23"/>
    <p:sldId id="323" r:id="rId24"/>
    <p:sldId id="324" r:id="rId25"/>
    <p:sldId id="325" r:id="rId26"/>
    <p:sldId id="326" r:id="rId27"/>
    <p:sldId id="327" r:id="rId28"/>
    <p:sldId id="259" r:id="rId29"/>
    <p:sldId id="261" r:id="rId30"/>
    <p:sldId id="328" r:id="rId31"/>
    <p:sldId id="329" r:id="rId32"/>
    <p:sldId id="330" r:id="rId33"/>
    <p:sldId id="262" r:id="rId34"/>
    <p:sldId id="331" r:id="rId35"/>
    <p:sldId id="332" r:id="rId36"/>
    <p:sldId id="333" r:id="rId37"/>
    <p:sldId id="334" r:id="rId38"/>
    <p:sldId id="335" r:id="rId39"/>
    <p:sldId id="336" r:id="rId40"/>
    <p:sldId id="260" r:id="rId41"/>
    <p:sldId id="265" r:id="rId42"/>
    <p:sldId id="266" r:id="rId43"/>
    <p:sldId id="337" r:id="rId44"/>
    <p:sldId id="267" r:id="rId45"/>
    <p:sldId id="268" r:id="rId46"/>
    <p:sldId id="269" r:id="rId47"/>
    <p:sldId id="270" r:id="rId48"/>
    <p:sldId id="271" r:id="rId49"/>
    <p:sldId id="338" r:id="rId50"/>
    <p:sldId id="339" r:id="rId51"/>
    <p:sldId id="272" r:id="rId52"/>
    <p:sldId id="340" r:id="rId53"/>
    <p:sldId id="273" r:id="rId54"/>
    <p:sldId id="274" r:id="rId55"/>
    <p:sldId id="275" r:id="rId56"/>
    <p:sldId id="276"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3946AB-A1CF-4982-B07B-98D73EB0443D}" type="datetimeFigureOut">
              <a:rPr lang="en-US" smtClean="0"/>
              <a:pPr/>
              <a:t>10/12/2016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C291FD-A363-4F7D-AF85-F012CFE22141}" type="slidenum">
              <a:rPr lang="en-US" smtClean="0"/>
              <a:pPr/>
              <a:t>‹#›</a:t>
            </a:fld>
            <a:endParaRPr lang="en-US"/>
          </a:p>
        </p:txBody>
      </p:sp>
    </p:spTree>
    <p:extLst>
      <p:ext uri="{BB962C8B-B14F-4D97-AF65-F5344CB8AC3E}">
        <p14:creationId xmlns:p14="http://schemas.microsoft.com/office/powerpoint/2010/main" val="2636561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story and “</a:t>
            </a:r>
            <a:r>
              <a:rPr lang="en-US" smtClean="0"/>
              <a:t>You CanP</a:t>
            </a:r>
            <a:endParaRPr lang="en-US" dirty="0"/>
          </a:p>
        </p:txBody>
      </p:sp>
      <p:sp>
        <p:nvSpPr>
          <p:cNvPr id="4" name="Slide Number Placeholder 3"/>
          <p:cNvSpPr>
            <a:spLocks noGrp="1"/>
          </p:cNvSpPr>
          <p:nvPr>
            <p:ph type="sldNum" sz="quarter" idx="10"/>
          </p:nvPr>
        </p:nvSpPr>
        <p:spPr/>
        <p:txBody>
          <a:bodyPr/>
          <a:lstStyle/>
          <a:p>
            <a:fld id="{0DC291FD-A363-4F7D-AF85-F012CFE22141}" type="slidenum">
              <a:rPr lang="en-US" smtClean="0"/>
              <a:pPr/>
              <a:t>1</a:t>
            </a:fld>
            <a:endParaRPr lang="en-US"/>
          </a:p>
        </p:txBody>
      </p:sp>
    </p:spTree>
    <p:extLst>
      <p:ext uri="{BB962C8B-B14F-4D97-AF65-F5344CB8AC3E}">
        <p14:creationId xmlns:p14="http://schemas.microsoft.com/office/powerpoint/2010/main" val="4287377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C291FD-A363-4F7D-AF85-F012CFE22141}" type="slidenum">
              <a:rPr lang="en-US" smtClean="0"/>
              <a:pPr/>
              <a:t>7</a:t>
            </a:fld>
            <a:endParaRPr lang="en-US"/>
          </a:p>
        </p:txBody>
      </p:sp>
    </p:spTree>
    <p:extLst>
      <p:ext uri="{BB962C8B-B14F-4D97-AF65-F5344CB8AC3E}">
        <p14:creationId xmlns:p14="http://schemas.microsoft.com/office/powerpoint/2010/main" val="744474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0523C9-6A5E-4A1D-97AD-97763CC2977C}" type="datetimeFigureOut">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73D15-5A1B-43A3-AD3C-4A9960087A0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523C9-6A5E-4A1D-97AD-97763CC2977C}" type="datetimeFigureOut">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73D15-5A1B-43A3-AD3C-4A9960087A0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523C9-6A5E-4A1D-97AD-97763CC2977C}" type="datetimeFigureOut">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73D15-5A1B-43A3-AD3C-4A9960087A0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523C9-6A5E-4A1D-97AD-97763CC2977C}" type="datetimeFigureOut">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73D15-5A1B-43A3-AD3C-4A9960087A0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0523C9-6A5E-4A1D-97AD-97763CC2977C}" type="datetimeFigureOut">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73D15-5A1B-43A3-AD3C-4A9960087A0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0523C9-6A5E-4A1D-97AD-97763CC2977C}" type="datetimeFigureOut">
              <a:rPr lang="en-US" smtClean="0"/>
              <a:pPr/>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73D15-5A1B-43A3-AD3C-4A9960087A0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0523C9-6A5E-4A1D-97AD-97763CC2977C}" type="datetimeFigureOut">
              <a:rPr lang="en-US" smtClean="0"/>
              <a:pPr/>
              <a:t>10/12/2016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973D15-5A1B-43A3-AD3C-4A9960087A0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0523C9-6A5E-4A1D-97AD-97763CC2977C}" type="datetimeFigureOut">
              <a:rPr lang="en-US" smtClean="0"/>
              <a:pPr/>
              <a:t>10/12/2016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973D15-5A1B-43A3-AD3C-4A9960087A0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523C9-6A5E-4A1D-97AD-97763CC2977C}" type="datetimeFigureOut">
              <a:rPr lang="en-US" smtClean="0"/>
              <a:pPr/>
              <a:t>10/12/2016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973D15-5A1B-43A3-AD3C-4A9960087A0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523C9-6A5E-4A1D-97AD-97763CC2977C}" type="datetimeFigureOut">
              <a:rPr lang="en-US" smtClean="0"/>
              <a:pPr/>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73D15-5A1B-43A3-AD3C-4A9960087A0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523C9-6A5E-4A1D-97AD-97763CC2977C}" type="datetimeFigureOut">
              <a:rPr lang="en-US" smtClean="0"/>
              <a:pPr/>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73D15-5A1B-43A3-AD3C-4A9960087A0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523C9-6A5E-4A1D-97AD-97763CC2977C}" type="datetimeFigureOut">
              <a:rPr lang="en-US" smtClean="0"/>
              <a:pPr/>
              <a:t>10/12/2016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973D15-5A1B-43A3-AD3C-4A9960087A0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7.gif"/></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www.google.com/url?sa=i&amp;rct=j&amp;q=&amp;esrc=s&amp;frm=1&amp;source=images&amp;cd=&amp;cad=rja&amp;docid=2EiZ9ajHO8TTvM&amp;tbnid=4UMiEjOaBIH1SM:&amp;ved=0CAUQjRw&amp;url=http://www.chefsdeal.com/equipment/dishwashers-accessories-c-22_95.html&amp;ei=II9_UrzZFoW6yAHWkoDgCw&amp;bvm=bv.56146854,d.aWc&amp;psig=AFQjCNHX0idMH1Gj8Hufnxr09PSN-OYblw&amp;ust=1384177703662139" TargetMode="Externa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8AJ_DfLg2OakCM&amp;tbnid=Im29X0xp6z45ZM:&amp;ved=0CAUQjRw&amp;url=http://www.dallascroft.com/winchester%20va%20utilities.html&amp;ei=nJN_UpHtOuXEyQGl8oDQCA&amp;bvm=bv.56146854,d.aWc&amp;psig=AFQjCNEfRFQvJac4N7xt8xr9PBZPljzG5w&amp;ust=1384178943840096" TargetMode="External"/><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5.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www.bestrestaurant.com/images/barbluprint3.jpg"/>
          <p:cNvPicPr>
            <a:picLocks noChangeAspect="1" noChangeArrowheads="1"/>
          </p:cNvPicPr>
          <p:nvPr/>
        </p:nvPicPr>
        <p:blipFill>
          <a:blip r:embed="rId3" cstate="print"/>
          <a:srcRect/>
          <a:stretch>
            <a:fillRect/>
          </a:stretch>
        </p:blipFill>
        <p:spPr bwMode="auto">
          <a:xfrm>
            <a:off x="2362200" y="4058816"/>
            <a:ext cx="4572000" cy="2799184"/>
          </a:xfrm>
          <a:prstGeom prst="rect">
            <a:avLst/>
          </a:prstGeom>
          <a:noFill/>
        </p:spPr>
      </p:pic>
      <p:pic>
        <p:nvPicPr>
          <p:cNvPr id="4" name="Picture 3"/>
          <p:cNvPicPr>
            <a:picLocks noChangeAspect="1"/>
          </p:cNvPicPr>
          <p:nvPr/>
        </p:nvPicPr>
        <p:blipFill>
          <a:blip r:embed="rId4"/>
          <a:stretch>
            <a:fillRect/>
          </a:stretch>
        </p:blipFill>
        <p:spPr>
          <a:xfrm>
            <a:off x="225183" y="457200"/>
            <a:ext cx="8690217" cy="2590800"/>
          </a:xfrm>
          <a:prstGeom prst="rect">
            <a:avLst/>
          </a:prstGeom>
        </p:spPr>
      </p:pic>
      <p:pic>
        <p:nvPicPr>
          <p:cNvPr id="5" name="Picture 4"/>
          <p:cNvPicPr>
            <a:picLocks noChangeAspect="1"/>
          </p:cNvPicPr>
          <p:nvPr/>
        </p:nvPicPr>
        <p:blipFill>
          <a:blip r:embed="rId5"/>
          <a:stretch>
            <a:fillRect/>
          </a:stretch>
        </p:blipFill>
        <p:spPr>
          <a:xfrm>
            <a:off x="2503366" y="3200400"/>
            <a:ext cx="4133850" cy="7905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floorcoveringsinternational.com/wp-content/uploads/sites/47/2015/02/Ti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6022587" y="3371828"/>
            <a:ext cx="3738797" cy="248154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00200"/>
            <a:ext cx="8229600" cy="4881798"/>
          </a:xfrm>
        </p:spPr>
        <p:txBody>
          <a:bodyPr>
            <a:normAutofit/>
          </a:bodyPr>
          <a:lstStyle/>
          <a:p>
            <a:r>
              <a:rPr lang="en-US" dirty="0" smtClean="0"/>
              <a:t>Because it is durable and nonabsorbent, hard-surface flooring is often used in food-service operations.  </a:t>
            </a:r>
          </a:p>
          <a:p>
            <a:r>
              <a:rPr lang="en-US" dirty="0" smtClean="0"/>
              <a:t>Examples of hard-surface flooring:  </a:t>
            </a:r>
            <a:br>
              <a:rPr lang="en-US" dirty="0" smtClean="0"/>
            </a:br>
            <a:r>
              <a:rPr lang="en-US" dirty="0" smtClean="0"/>
              <a:t>marble, quarry tile, wood</a:t>
            </a:r>
          </a:p>
          <a:p>
            <a:r>
              <a:rPr lang="en-US" dirty="0" smtClean="0"/>
              <a:t>These types of flooring—especially </a:t>
            </a:r>
            <a:br>
              <a:rPr lang="en-US" dirty="0" smtClean="0"/>
            </a:br>
            <a:r>
              <a:rPr lang="en-US" dirty="0" smtClean="0"/>
              <a:t>quarry and ceramic tile—are </a:t>
            </a:r>
            <a:br>
              <a:rPr lang="en-US" dirty="0" smtClean="0"/>
            </a:br>
            <a:r>
              <a:rPr lang="en-US" dirty="0" smtClean="0"/>
              <a:t>excellent for public restrooms or </a:t>
            </a:r>
            <a:br>
              <a:rPr lang="en-US" dirty="0" smtClean="0"/>
            </a:br>
            <a:r>
              <a:rPr lang="en-US" dirty="0" smtClean="0"/>
              <a:t>high-dirt areas.</a:t>
            </a:r>
            <a:endParaRPr lang="en-US" dirty="0"/>
          </a:p>
        </p:txBody>
      </p:sp>
      <p:pic>
        <p:nvPicPr>
          <p:cNvPr id="5" name="Picture 4"/>
          <p:cNvPicPr>
            <a:picLocks noChangeAspect="1"/>
          </p:cNvPicPr>
          <p:nvPr/>
        </p:nvPicPr>
        <p:blipFill>
          <a:blip r:embed="rId3"/>
          <a:stretch>
            <a:fillRect/>
          </a:stretch>
        </p:blipFill>
        <p:spPr>
          <a:xfrm>
            <a:off x="350704" y="381000"/>
            <a:ext cx="8412296" cy="838200"/>
          </a:xfrm>
          <a:prstGeom prst="rect">
            <a:avLst/>
          </a:prstGeom>
        </p:spPr>
      </p:pic>
    </p:spTree>
    <p:extLst>
      <p:ext uri="{BB962C8B-B14F-4D97-AF65-F5344CB8AC3E}">
        <p14:creationId xmlns:p14="http://schemas.microsoft.com/office/powerpoint/2010/main" val="3969095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media.gettyimages.com/photos/wood-floor-samples-picture-id183275463"/>
          <p:cNvPicPr>
            <a:picLocks noChangeAspect="1" noChangeArrowheads="1"/>
          </p:cNvPicPr>
          <p:nvPr/>
        </p:nvPicPr>
        <p:blipFill rotWithShape="1">
          <a:blip r:embed="rId2">
            <a:extLst>
              <a:ext uri="{28A0092B-C50C-407E-A947-70E740481C1C}">
                <a14:useLocalDpi xmlns:a14="http://schemas.microsoft.com/office/drawing/2010/main" val="0"/>
              </a:ext>
            </a:extLst>
          </a:blip>
          <a:srcRect b="39535"/>
          <a:stretch/>
        </p:blipFill>
        <p:spPr bwMode="auto">
          <a:xfrm rot="16200000">
            <a:off x="4573698" y="2273183"/>
            <a:ext cx="5243286" cy="389732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Disadvantages:</a:t>
            </a:r>
          </a:p>
          <a:p>
            <a:pPr lvl="1"/>
            <a:r>
              <a:rPr lang="en-US" dirty="0" smtClean="0"/>
              <a:t>May crack or chip if heavy </a:t>
            </a:r>
            <a:br>
              <a:rPr lang="en-US" dirty="0" smtClean="0"/>
            </a:br>
            <a:r>
              <a:rPr lang="en-US" dirty="0" smtClean="0"/>
              <a:t>objects are dropped on </a:t>
            </a:r>
            <a:br>
              <a:rPr lang="en-US" dirty="0" smtClean="0"/>
            </a:br>
            <a:r>
              <a:rPr lang="en-US" dirty="0" smtClean="0"/>
              <a:t>them</a:t>
            </a:r>
          </a:p>
          <a:p>
            <a:pPr lvl="1"/>
            <a:r>
              <a:rPr lang="en-US" dirty="0" smtClean="0"/>
              <a:t>They do not absorb sound, </a:t>
            </a:r>
            <a:br>
              <a:rPr lang="en-US" dirty="0" smtClean="0"/>
            </a:br>
            <a:r>
              <a:rPr lang="en-US" dirty="0" smtClean="0"/>
              <a:t>and they are expensive to </a:t>
            </a:r>
            <a:br>
              <a:rPr lang="en-US" dirty="0" smtClean="0"/>
            </a:br>
            <a:r>
              <a:rPr lang="en-US" dirty="0" smtClean="0"/>
              <a:t>install and maintain</a:t>
            </a:r>
          </a:p>
          <a:p>
            <a:pPr lvl="1"/>
            <a:r>
              <a:rPr lang="en-US" dirty="0" smtClean="0"/>
              <a:t>Somewhat difficult </a:t>
            </a:r>
            <a:br>
              <a:rPr lang="en-US" dirty="0" smtClean="0"/>
            </a:br>
            <a:r>
              <a:rPr lang="en-US" dirty="0" smtClean="0"/>
              <a:t>to clean</a:t>
            </a:r>
          </a:p>
          <a:p>
            <a:pPr lvl="1"/>
            <a:endParaRPr lang="en-US" dirty="0"/>
          </a:p>
        </p:txBody>
      </p:sp>
      <p:pic>
        <p:nvPicPr>
          <p:cNvPr id="5" name="Picture 4"/>
          <p:cNvPicPr>
            <a:picLocks noChangeAspect="1"/>
          </p:cNvPicPr>
          <p:nvPr/>
        </p:nvPicPr>
        <p:blipFill>
          <a:blip r:embed="rId3"/>
          <a:stretch>
            <a:fillRect/>
          </a:stretch>
        </p:blipFill>
        <p:spPr>
          <a:xfrm>
            <a:off x="350704" y="381000"/>
            <a:ext cx="8412296" cy="838200"/>
          </a:xfrm>
          <a:prstGeom prst="rect">
            <a:avLst/>
          </a:prstGeom>
        </p:spPr>
      </p:pic>
    </p:spTree>
    <p:extLst>
      <p:ext uri="{BB962C8B-B14F-4D97-AF65-F5344CB8AC3E}">
        <p14:creationId xmlns:p14="http://schemas.microsoft.com/office/powerpoint/2010/main" val="3029919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s://t.rmncdn.com/blog/2011/09/carpet-samp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949371" y="2667000"/>
            <a:ext cx="4191000" cy="4191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Carpeting is a popular choice for certain areas, such as dining rooms, because it absorbs sound.</a:t>
            </a:r>
          </a:p>
          <a:p>
            <a:r>
              <a:rPr lang="en-US" dirty="0" smtClean="0"/>
              <a:t>Not recommended in high-dirt </a:t>
            </a:r>
            <a:br>
              <a:rPr lang="en-US" dirty="0" smtClean="0"/>
            </a:br>
            <a:r>
              <a:rPr lang="en-US" dirty="0" smtClean="0"/>
              <a:t>areas such as </a:t>
            </a:r>
            <a:r>
              <a:rPr lang="en-US" dirty="0" err="1" smtClean="0"/>
              <a:t>waitstaff</a:t>
            </a:r>
            <a:r>
              <a:rPr lang="en-US" dirty="0" smtClean="0"/>
              <a:t> service </a:t>
            </a:r>
            <a:br>
              <a:rPr lang="en-US" dirty="0" smtClean="0"/>
            </a:br>
            <a:r>
              <a:rPr lang="en-US" dirty="0" smtClean="0"/>
              <a:t>areas, tray and dish drop-off </a:t>
            </a:r>
            <a:br>
              <a:rPr lang="en-US" dirty="0" smtClean="0"/>
            </a:br>
            <a:r>
              <a:rPr lang="en-US" dirty="0" smtClean="0"/>
              <a:t>areas, beverage stations, and </a:t>
            </a:r>
            <a:br>
              <a:rPr lang="en-US" dirty="0" smtClean="0"/>
            </a:br>
            <a:r>
              <a:rPr lang="en-US" dirty="0" smtClean="0"/>
              <a:t>major traffic aisles.</a:t>
            </a:r>
            <a:endParaRPr lang="en-US" dirty="0"/>
          </a:p>
        </p:txBody>
      </p:sp>
      <p:pic>
        <p:nvPicPr>
          <p:cNvPr id="5" name="Picture 4"/>
          <p:cNvPicPr>
            <a:picLocks noChangeAspect="1"/>
          </p:cNvPicPr>
          <p:nvPr/>
        </p:nvPicPr>
        <p:blipFill>
          <a:blip r:embed="rId3"/>
          <a:stretch>
            <a:fillRect/>
          </a:stretch>
        </p:blipFill>
        <p:spPr>
          <a:xfrm>
            <a:off x="609600" y="152400"/>
            <a:ext cx="7948979" cy="1447800"/>
          </a:xfrm>
          <a:prstGeom prst="rect">
            <a:avLst/>
          </a:prstGeom>
        </p:spPr>
      </p:pic>
    </p:spTree>
    <p:extLst>
      <p:ext uri="{BB962C8B-B14F-4D97-AF65-F5344CB8AC3E}">
        <p14:creationId xmlns:p14="http://schemas.microsoft.com/office/powerpoint/2010/main" val="3370012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cdnimg.webstaurantstore.com/images/products/large/181406/4901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4381500" y="2286000"/>
            <a:ext cx="4762500" cy="47625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Use nonslip surfaces in traffic areas and the entire kitchen.</a:t>
            </a:r>
          </a:p>
          <a:p>
            <a:r>
              <a:rPr lang="en-US" dirty="0" smtClean="0"/>
              <a:t>For safety reasons, rubber </a:t>
            </a:r>
            <a:br>
              <a:rPr lang="en-US" dirty="0" smtClean="0"/>
            </a:br>
            <a:r>
              <a:rPr lang="en-US" dirty="0" smtClean="0"/>
              <a:t>mats are allowed in areas </a:t>
            </a:r>
            <a:br>
              <a:rPr lang="en-US" dirty="0" smtClean="0"/>
            </a:br>
            <a:r>
              <a:rPr lang="en-US" dirty="0" smtClean="0"/>
              <a:t>where standing water </a:t>
            </a:r>
            <a:br>
              <a:rPr lang="en-US" dirty="0" smtClean="0"/>
            </a:br>
            <a:r>
              <a:rPr lang="en-US" dirty="0" smtClean="0"/>
              <a:t>may occur.</a:t>
            </a:r>
            <a:endParaRPr lang="en-US" dirty="0"/>
          </a:p>
        </p:txBody>
      </p:sp>
      <p:pic>
        <p:nvPicPr>
          <p:cNvPr id="5" name="Picture 4"/>
          <p:cNvPicPr>
            <a:picLocks noChangeAspect="1"/>
          </p:cNvPicPr>
          <p:nvPr/>
        </p:nvPicPr>
        <p:blipFill>
          <a:blip r:embed="rId3"/>
          <a:stretch>
            <a:fillRect/>
          </a:stretch>
        </p:blipFill>
        <p:spPr>
          <a:xfrm>
            <a:off x="152400" y="304800"/>
            <a:ext cx="8768862" cy="1030964"/>
          </a:xfrm>
          <a:prstGeom prst="rect">
            <a:avLst/>
          </a:prstGeom>
        </p:spPr>
      </p:pic>
    </p:spTree>
    <p:extLst>
      <p:ext uri="{BB962C8B-B14F-4D97-AF65-F5344CB8AC3E}">
        <p14:creationId xmlns:p14="http://schemas.microsoft.com/office/powerpoint/2010/main" val="1186306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img.edilportale.com/products/prodotti-49471-reld14b270b-d4b3-495d-a8ca-f58b8363efe2.jpg"/>
          <p:cNvPicPr>
            <a:picLocks noChangeAspect="1" noChangeArrowheads="1"/>
          </p:cNvPicPr>
          <p:nvPr/>
        </p:nvPicPr>
        <p:blipFill rotWithShape="1">
          <a:blip r:embed="rId2">
            <a:extLst>
              <a:ext uri="{28A0092B-C50C-407E-A947-70E740481C1C}">
                <a14:useLocalDpi xmlns:a14="http://schemas.microsoft.com/office/drawing/2010/main" val="0"/>
              </a:ext>
            </a:extLst>
          </a:blip>
          <a:srcRect l="19000" t="8902" r="-1" b="4430"/>
          <a:stretch/>
        </p:blipFill>
        <p:spPr bwMode="auto">
          <a:xfrm>
            <a:off x="5630594" y="4002314"/>
            <a:ext cx="3513406" cy="2819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00200"/>
            <a:ext cx="8229600" cy="5029200"/>
          </a:xfrm>
        </p:spPr>
        <p:txBody>
          <a:bodyPr>
            <a:normAutofit fontScale="92500"/>
          </a:bodyPr>
          <a:lstStyle/>
          <a:p>
            <a:r>
              <a:rPr lang="en-US" dirty="0" smtClean="0"/>
              <a:t>Coving- a curved, sealed edge placed between the floor and the wall to eliminate sharp corners or gaps that would be impossible to clean.</a:t>
            </a:r>
          </a:p>
          <a:p>
            <a:r>
              <a:rPr lang="en-US" dirty="0" smtClean="0"/>
              <a:t>Coving is required in operations using resilient or hard-surface flooring materials.</a:t>
            </a:r>
          </a:p>
          <a:p>
            <a:pPr lvl="1"/>
            <a:r>
              <a:rPr lang="en-US" dirty="0" smtClean="0"/>
              <a:t>Coving tile or strip should </a:t>
            </a:r>
            <a:br>
              <a:rPr lang="en-US" dirty="0" smtClean="0"/>
            </a:br>
            <a:r>
              <a:rPr lang="en-US" dirty="0" smtClean="0"/>
              <a:t>adhere tightly to the wall.  </a:t>
            </a:r>
          </a:p>
          <a:p>
            <a:pPr lvl="1"/>
            <a:r>
              <a:rPr lang="en-US" dirty="0" smtClean="0"/>
              <a:t>Coving helps eliminate hiding </a:t>
            </a:r>
            <a:br>
              <a:rPr lang="en-US" dirty="0" smtClean="0"/>
            </a:br>
            <a:r>
              <a:rPr lang="en-US" dirty="0" smtClean="0"/>
              <a:t>places for insets and also </a:t>
            </a:r>
            <a:br>
              <a:rPr lang="en-US" dirty="0" smtClean="0"/>
            </a:br>
            <a:r>
              <a:rPr lang="en-US" dirty="0" smtClean="0"/>
              <a:t>prevents moisture from </a:t>
            </a:r>
            <a:br>
              <a:rPr lang="en-US" dirty="0" smtClean="0"/>
            </a:br>
            <a:r>
              <a:rPr lang="en-US" dirty="0" smtClean="0"/>
              <a:t>deteriorating the wall.</a:t>
            </a:r>
            <a:endParaRPr lang="en-US" dirty="0"/>
          </a:p>
        </p:txBody>
      </p:sp>
      <p:pic>
        <p:nvPicPr>
          <p:cNvPr id="5" name="Picture 4"/>
          <p:cNvPicPr>
            <a:picLocks noChangeAspect="1"/>
          </p:cNvPicPr>
          <p:nvPr/>
        </p:nvPicPr>
        <p:blipFill>
          <a:blip r:embed="rId3"/>
          <a:stretch>
            <a:fillRect/>
          </a:stretch>
        </p:blipFill>
        <p:spPr>
          <a:xfrm>
            <a:off x="152400" y="304800"/>
            <a:ext cx="8768862" cy="1030964"/>
          </a:xfrm>
          <a:prstGeom prst="rect">
            <a:avLst/>
          </a:prstGeom>
        </p:spPr>
      </p:pic>
    </p:spTree>
    <p:extLst>
      <p:ext uri="{BB962C8B-B14F-4D97-AF65-F5344CB8AC3E}">
        <p14:creationId xmlns:p14="http://schemas.microsoft.com/office/powerpoint/2010/main" val="1561868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s-media-cache-ak0.pinimg.com/736x/4e/33/98/4e33984732798daa43ed1a5f4ece05d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4635137"/>
            <a:ext cx="4368800" cy="221560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Interior finishes are the materials used on the surface of an operation’s walls and ceilings. They need to be smooth, nonabsorbent, durable and easy to clean.</a:t>
            </a:r>
          </a:p>
          <a:p>
            <a:r>
              <a:rPr lang="en-US" dirty="0" smtClean="0"/>
              <a:t>Walls and ceilings in prep areas should be light in color to distribute light and to make it easier to spot dirty </a:t>
            </a:r>
            <a:br>
              <a:rPr lang="en-US" dirty="0" smtClean="0"/>
            </a:br>
            <a:r>
              <a:rPr lang="en-US" dirty="0" smtClean="0"/>
              <a:t>when cleaning.  </a:t>
            </a:r>
            <a:endParaRPr lang="en-US" dirty="0"/>
          </a:p>
        </p:txBody>
      </p:sp>
      <p:pic>
        <p:nvPicPr>
          <p:cNvPr id="5" name="Picture 4"/>
          <p:cNvPicPr>
            <a:picLocks noChangeAspect="1"/>
          </p:cNvPicPr>
          <p:nvPr/>
        </p:nvPicPr>
        <p:blipFill>
          <a:blip r:embed="rId3"/>
          <a:stretch>
            <a:fillRect/>
          </a:stretch>
        </p:blipFill>
        <p:spPr>
          <a:xfrm>
            <a:off x="304799" y="228600"/>
            <a:ext cx="8610601" cy="1231616"/>
          </a:xfrm>
          <a:prstGeom prst="rect">
            <a:avLst/>
          </a:prstGeom>
        </p:spPr>
      </p:pic>
    </p:spTree>
    <p:extLst>
      <p:ext uri="{BB962C8B-B14F-4D97-AF65-F5344CB8AC3E}">
        <p14:creationId xmlns:p14="http://schemas.microsoft.com/office/powerpoint/2010/main" val="3900524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bedrock-tiles.com/media/77407/commercial_kitchen_ceramic_wall_ti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8372" y="3717036"/>
            <a:ext cx="4571999" cy="31409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The best wall finish in cooking areas is ceramic tile. </a:t>
            </a:r>
          </a:p>
          <a:p>
            <a:pPr lvl="1"/>
            <a:r>
              <a:rPr lang="en-US" dirty="0" smtClean="0"/>
              <a:t>It needs to be monitored for grout loss and </a:t>
            </a:r>
            <a:r>
              <a:rPr lang="en-US" dirty="0" err="1" smtClean="0"/>
              <a:t>regrouted</a:t>
            </a:r>
            <a:r>
              <a:rPr lang="en-US" dirty="0" smtClean="0"/>
              <a:t> when needed</a:t>
            </a:r>
          </a:p>
          <a:p>
            <a:r>
              <a:rPr lang="en-US" dirty="0" smtClean="0"/>
              <a:t>Stainless steel is used </a:t>
            </a:r>
            <a:br>
              <a:rPr lang="en-US" dirty="0" smtClean="0"/>
            </a:br>
            <a:r>
              <a:rPr lang="en-US" dirty="0" smtClean="0"/>
              <a:t>occasionally because </a:t>
            </a:r>
            <a:br>
              <a:rPr lang="en-US" dirty="0" smtClean="0"/>
            </a:br>
            <a:r>
              <a:rPr lang="en-US" dirty="0" smtClean="0"/>
              <a:t>it is durable and </a:t>
            </a:r>
            <a:br>
              <a:rPr lang="en-US" dirty="0" smtClean="0"/>
            </a:br>
            <a:r>
              <a:rPr lang="en-US" dirty="0" smtClean="0"/>
              <a:t>moisture resistant.</a:t>
            </a:r>
            <a:endParaRPr lang="en-US" dirty="0"/>
          </a:p>
        </p:txBody>
      </p:sp>
      <p:pic>
        <p:nvPicPr>
          <p:cNvPr id="5" name="Picture 4"/>
          <p:cNvPicPr>
            <a:picLocks noChangeAspect="1"/>
          </p:cNvPicPr>
          <p:nvPr/>
        </p:nvPicPr>
        <p:blipFill>
          <a:blip r:embed="rId3"/>
          <a:stretch>
            <a:fillRect/>
          </a:stretch>
        </p:blipFill>
        <p:spPr>
          <a:xfrm>
            <a:off x="304799" y="228600"/>
            <a:ext cx="8610601" cy="1231616"/>
          </a:xfrm>
          <a:prstGeom prst="rect">
            <a:avLst/>
          </a:prstGeom>
        </p:spPr>
      </p:pic>
    </p:spTree>
    <p:extLst>
      <p:ext uri="{BB962C8B-B14F-4D97-AF65-F5344CB8AC3E}">
        <p14:creationId xmlns:p14="http://schemas.microsoft.com/office/powerpoint/2010/main" val="1183936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24400"/>
          </a:xfrm>
        </p:spPr>
        <p:txBody>
          <a:bodyPr>
            <a:normAutofit fontScale="92500" lnSpcReduction="20000"/>
          </a:bodyPr>
          <a:lstStyle/>
          <a:p>
            <a:r>
              <a:rPr lang="en-US" dirty="0" smtClean="0"/>
              <a:t>The most common ceiling materials are acoustic tile, painted drywall, painted plaster, and exposed concrete.</a:t>
            </a:r>
          </a:p>
          <a:p>
            <a:r>
              <a:rPr lang="en-US" dirty="0" smtClean="0"/>
              <a:t>Flexible materials such as paper, vinyl, and thin wood veneers are often used for walls and ceilings.  Vinyl coverings are popular because they are attractive, relatively inexpensive, easy to clean, and durable.</a:t>
            </a:r>
          </a:p>
          <a:p>
            <a:r>
              <a:rPr lang="en-US" dirty="0" smtClean="0"/>
              <a:t>Plaster or cinder-block walls that have been sealed and painted with oil-resistant, easy-to-wash, glossy paints are appropriate for dry areas of the facility.</a:t>
            </a:r>
            <a:endParaRPr lang="en-US" dirty="0"/>
          </a:p>
        </p:txBody>
      </p:sp>
      <p:pic>
        <p:nvPicPr>
          <p:cNvPr id="5" name="Picture 4"/>
          <p:cNvPicPr>
            <a:picLocks noChangeAspect="1"/>
          </p:cNvPicPr>
          <p:nvPr/>
        </p:nvPicPr>
        <p:blipFill>
          <a:blip r:embed="rId2"/>
          <a:stretch>
            <a:fillRect/>
          </a:stretch>
        </p:blipFill>
        <p:spPr>
          <a:xfrm>
            <a:off x="304799" y="228600"/>
            <a:ext cx="8610601" cy="1231616"/>
          </a:xfrm>
          <a:prstGeom prst="rect">
            <a:avLst/>
          </a:prstGeom>
        </p:spPr>
      </p:pic>
    </p:spTree>
    <p:extLst>
      <p:ext uri="{BB962C8B-B14F-4D97-AF65-F5344CB8AC3E}">
        <p14:creationId xmlns:p14="http://schemas.microsoft.com/office/powerpoint/2010/main" val="934314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s-media-cache-ak0.pinimg.com/236x/6a/3c/d8/6a3cd8054d477af63c33b9aff0968bd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057398"/>
            <a:ext cx="4876800" cy="487680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00200"/>
            <a:ext cx="8229600" cy="4800600"/>
          </a:xfrm>
        </p:spPr>
        <p:txBody>
          <a:bodyPr>
            <a:normAutofit fontScale="92500" lnSpcReduction="10000"/>
          </a:bodyPr>
          <a:lstStyle/>
          <a:p>
            <a:r>
              <a:rPr lang="en-US" dirty="0" smtClean="0"/>
              <a:t>Construct with easy-to-clean materials that allow good air circulation.</a:t>
            </a:r>
          </a:p>
          <a:p>
            <a:r>
              <a:rPr lang="en-US" dirty="0" smtClean="0"/>
              <a:t>Shelving, tabletops and bins for </a:t>
            </a:r>
            <a:br>
              <a:rPr lang="en-US" dirty="0" smtClean="0"/>
            </a:br>
            <a:r>
              <a:rPr lang="en-US" dirty="0" smtClean="0"/>
              <a:t>dry ingredients should be made </a:t>
            </a:r>
            <a:br>
              <a:rPr lang="en-US" dirty="0" smtClean="0"/>
            </a:br>
            <a:r>
              <a:rPr lang="en-US" dirty="0" smtClean="0"/>
              <a:t>of corrosion-resistant metal or </a:t>
            </a:r>
            <a:br>
              <a:rPr lang="en-US" dirty="0" smtClean="0"/>
            </a:br>
            <a:r>
              <a:rPr lang="en-US" dirty="0" smtClean="0"/>
              <a:t>food-grade plastic</a:t>
            </a:r>
          </a:p>
          <a:p>
            <a:r>
              <a:rPr lang="en-US" dirty="0" smtClean="0"/>
              <a:t>Any windows should have frosted </a:t>
            </a:r>
            <a:br>
              <a:rPr lang="en-US" dirty="0" smtClean="0"/>
            </a:br>
            <a:r>
              <a:rPr lang="en-US" dirty="0" smtClean="0"/>
              <a:t>glass or shades. Sunlight can </a:t>
            </a:r>
            <a:br>
              <a:rPr lang="en-US" dirty="0" smtClean="0"/>
            </a:br>
            <a:r>
              <a:rPr lang="en-US" dirty="0" smtClean="0"/>
              <a:t>increase the area’s temperature </a:t>
            </a:r>
            <a:br>
              <a:rPr lang="en-US" dirty="0" smtClean="0"/>
            </a:br>
            <a:r>
              <a:rPr lang="en-US" dirty="0" smtClean="0"/>
              <a:t>and affect food quality.</a:t>
            </a:r>
            <a:endParaRPr lang="en-US" dirty="0"/>
          </a:p>
        </p:txBody>
      </p:sp>
      <p:pic>
        <p:nvPicPr>
          <p:cNvPr id="5" name="Picture 4"/>
          <p:cNvPicPr>
            <a:picLocks noChangeAspect="1"/>
          </p:cNvPicPr>
          <p:nvPr/>
        </p:nvPicPr>
        <p:blipFill>
          <a:blip r:embed="rId3"/>
          <a:stretch>
            <a:fillRect/>
          </a:stretch>
        </p:blipFill>
        <p:spPr>
          <a:xfrm>
            <a:off x="381837" y="152400"/>
            <a:ext cx="8304963" cy="1371600"/>
          </a:xfrm>
          <a:prstGeom prst="rect">
            <a:avLst/>
          </a:prstGeom>
        </p:spPr>
      </p:pic>
    </p:spTree>
    <p:extLst>
      <p:ext uri="{BB962C8B-B14F-4D97-AF65-F5344CB8AC3E}">
        <p14:creationId xmlns:p14="http://schemas.microsoft.com/office/powerpoint/2010/main" val="569401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Dripping condensation or leaks in overhead pipes can promote pathogen growth in normally stable items such as crackers, flour and baking powder.</a:t>
            </a:r>
          </a:p>
          <a:p>
            <a:r>
              <a:rPr lang="en-US" dirty="0" smtClean="0"/>
              <a:t>Cracks and crevices in floors or walls should be filled to protect against insects and rodents.</a:t>
            </a:r>
            <a:endParaRPr lang="en-US" dirty="0"/>
          </a:p>
        </p:txBody>
      </p:sp>
      <p:pic>
        <p:nvPicPr>
          <p:cNvPr id="5" name="Picture 4"/>
          <p:cNvPicPr>
            <a:picLocks noChangeAspect="1"/>
          </p:cNvPicPr>
          <p:nvPr/>
        </p:nvPicPr>
        <p:blipFill>
          <a:blip r:embed="rId2"/>
          <a:stretch>
            <a:fillRect/>
          </a:stretch>
        </p:blipFill>
        <p:spPr>
          <a:xfrm>
            <a:off x="381837" y="152400"/>
            <a:ext cx="8304963" cy="1371600"/>
          </a:xfrm>
          <a:prstGeom prst="rect">
            <a:avLst/>
          </a:prstGeom>
        </p:spPr>
      </p:pic>
      <p:pic>
        <p:nvPicPr>
          <p:cNvPr id="16386" name="Picture 2" descr="https://centralcoastwaterproofing.files.wordpress.com/2011/09/2011-08-05_13-46-44_54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800600"/>
            <a:ext cx="91440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944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normAutofit lnSpcReduction="10000"/>
          </a:bodyPr>
          <a:lstStyle/>
          <a:p>
            <a:r>
              <a:rPr lang="en-US" dirty="0" smtClean="0"/>
              <a:t>Before starting any new construction or a large remodeling project, you must check with your regulatory authority.</a:t>
            </a:r>
          </a:p>
          <a:p>
            <a:r>
              <a:rPr lang="en-US" dirty="0" smtClean="0"/>
              <a:t>You will need approval of your construction plans before construction begins.</a:t>
            </a:r>
          </a:p>
          <a:p>
            <a:r>
              <a:rPr lang="en-US" dirty="0" smtClean="0"/>
              <a:t>You should also check </a:t>
            </a:r>
            <a:br>
              <a:rPr lang="en-US" dirty="0" smtClean="0"/>
            </a:br>
            <a:r>
              <a:rPr lang="en-US" dirty="0" smtClean="0"/>
              <a:t>with your local </a:t>
            </a:r>
            <a:br>
              <a:rPr lang="en-US" dirty="0" smtClean="0"/>
            </a:br>
            <a:r>
              <a:rPr lang="en-US" dirty="0" smtClean="0"/>
              <a:t>building department </a:t>
            </a:r>
            <a:br>
              <a:rPr lang="en-US" dirty="0" smtClean="0"/>
            </a:br>
            <a:r>
              <a:rPr lang="en-US" dirty="0" smtClean="0"/>
              <a:t>to see what is </a:t>
            </a:r>
            <a:br>
              <a:rPr lang="en-US" dirty="0" smtClean="0"/>
            </a:br>
            <a:r>
              <a:rPr lang="en-US" dirty="0" smtClean="0"/>
              <a:t>required.</a:t>
            </a:r>
            <a:endParaRPr lang="en-US" dirty="0"/>
          </a:p>
        </p:txBody>
      </p:sp>
      <p:pic>
        <p:nvPicPr>
          <p:cNvPr id="5" name="Picture 4"/>
          <p:cNvPicPr>
            <a:picLocks noChangeAspect="1"/>
          </p:cNvPicPr>
          <p:nvPr/>
        </p:nvPicPr>
        <p:blipFill>
          <a:blip r:embed="rId2"/>
          <a:stretch>
            <a:fillRect/>
          </a:stretch>
        </p:blipFill>
        <p:spPr>
          <a:xfrm>
            <a:off x="76200" y="228600"/>
            <a:ext cx="8915400" cy="1228198"/>
          </a:xfrm>
          <a:prstGeom prst="rect">
            <a:avLst/>
          </a:prstGeom>
        </p:spPr>
      </p:pic>
      <p:pic>
        <p:nvPicPr>
          <p:cNvPr id="1028" name="Picture 4" descr="http://www.ptgeneralcontractor.ca/wp-content/uploads/2015/03/How-to-Plan-Your-Office-Renovation-e14369129458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950091"/>
            <a:ext cx="4572001" cy="2907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165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www.aspenpitkin.com/Portals/0/images/City/envhealth/restaurant%206c.jpg"/>
          <p:cNvPicPr>
            <a:picLocks noChangeAspect="1" noChangeArrowheads="1"/>
          </p:cNvPicPr>
          <p:nvPr/>
        </p:nvPicPr>
        <p:blipFill>
          <a:blip r:embed="rId2" cstate="print"/>
          <a:srcRect/>
          <a:stretch>
            <a:fillRect/>
          </a:stretch>
        </p:blipFill>
        <p:spPr bwMode="auto">
          <a:xfrm>
            <a:off x="6226878" y="2667000"/>
            <a:ext cx="2917122" cy="3886200"/>
          </a:xfrm>
          <a:prstGeom prst="rect">
            <a:avLst/>
          </a:prstGeom>
          <a:noFill/>
        </p:spPr>
      </p:pic>
      <p:sp>
        <p:nvSpPr>
          <p:cNvPr id="3" name="Content Placeholder 2"/>
          <p:cNvSpPr>
            <a:spLocks noGrp="1"/>
          </p:cNvSpPr>
          <p:nvPr>
            <p:ph idx="1"/>
          </p:nvPr>
        </p:nvSpPr>
        <p:spPr>
          <a:xfrm>
            <a:off x="457200" y="1600200"/>
            <a:ext cx="8229600" cy="5029200"/>
          </a:xfrm>
        </p:spPr>
        <p:txBody>
          <a:bodyPr>
            <a:normAutofit fontScale="92500"/>
          </a:bodyPr>
          <a:lstStyle/>
          <a:p>
            <a:r>
              <a:rPr lang="en-US" dirty="0" err="1" smtClean="0"/>
              <a:t>Handwashing</a:t>
            </a:r>
            <a:r>
              <a:rPr lang="en-US" dirty="0" smtClean="0"/>
              <a:t> stations should be put in areas that make it easy for staff to wash their hands often.</a:t>
            </a:r>
          </a:p>
          <a:p>
            <a:r>
              <a:rPr lang="en-US" dirty="0" smtClean="0"/>
              <a:t>Stations are required in restrooms </a:t>
            </a:r>
            <a:br>
              <a:rPr lang="en-US" dirty="0" smtClean="0"/>
            </a:br>
            <a:r>
              <a:rPr lang="en-US" dirty="0" smtClean="0"/>
              <a:t>or directly next to them.</a:t>
            </a:r>
          </a:p>
          <a:p>
            <a:r>
              <a:rPr lang="en-US" dirty="0" smtClean="0"/>
              <a:t>Stations are also required in areas </a:t>
            </a:r>
            <a:br>
              <a:rPr lang="en-US" dirty="0" smtClean="0"/>
            </a:br>
            <a:r>
              <a:rPr lang="en-US" dirty="0" smtClean="0"/>
              <a:t>used for food prep, service and </a:t>
            </a:r>
            <a:br>
              <a:rPr lang="en-US" dirty="0" smtClean="0"/>
            </a:br>
            <a:r>
              <a:rPr lang="en-US" dirty="0" smtClean="0"/>
              <a:t>dishwashing.</a:t>
            </a:r>
          </a:p>
          <a:p>
            <a:r>
              <a:rPr lang="en-US" dirty="0" err="1" smtClean="0"/>
              <a:t>Handwashing</a:t>
            </a:r>
            <a:r>
              <a:rPr lang="en-US" dirty="0" smtClean="0"/>
              <a:t> sinks must be used </a:t>
            </a:r>
            <a:br>
              <a:rPr lang="en-US" dirty="0" smtClean="0"/>
            </a:br>
            <a:r>
              <a:rPr lang="en-US" dirty="0" smtClean="0"/>
              <a:t>ONLY for </a:t>
            </a:r>
            <a:r>
              <a:rPr lang="en-US" dirty="0" err="1" smtClean="0"/>
              <a:t>handwashing</a:t>
            </a:r>
            <a:r>
              <a:rPr lang="en-US" dirty="0" smtClean="0"/>
              <a:t> and not for </a:t>
            </a:r>
            <a:br>
              <a:rPr lang="en-US" dirty="0" smtClean="0"/>
            </a:br>
            <a:r>
              <a:rPr lang="en-US" dirty="0" smtClean="0"/>
              <a:t>other purposes.</a:t>
            </a:r>
            <a:endParaRPr lang="en-US" dirty="0"/>
          </a:p>
        </p:txBody>
      </p:sp>
      <p:pic>
        <p:nvPicPr>
          <p:cNvPr id="7170" name="Picture 2"/>
          <p:cNvPicPr>
            <a:picLocks noChangeAspect="1" noChangeArrowheads="1"/>
          </p:cNvPicPr>
          <p:nvPr/>
        </p:nvPicPr>
        <p:blipFill>
          <a:blip r:embed="rId3" cstate="print"/>
          <a:srcRect/>
          <a:stretch>
            <a:fillRect/>
          </a:stretch>
        </p:blipFill>
        <p:spPr bwMode="auto">
          <a:xfrm>
            <a:off x="457200" y="457200"/>
            <a:ext cx="8225319" cy="990600"/>
          </a:xfrm>
          <a:prstGeom prst="rect">
            <a:avLst/>
          </a:prstGeom>
          <a:noFill/>
          <a:ln w="9525">
            <a:noFill/>
            <a:miter lim="800000"/>
            <a:headEnd/>
            <a:tailEnd/>
          </a:ln>
        </p:spPr>
      </p:pic>
    </p:spTree>
    <p:extLst>
      <p:ext uri="{BB962C8B-B14F-4D97-AF65-F5344CB8AC3E}">
        <p14:creationId xmlns:p14="http://schemas.microsoft.com/office/powerpoint/2010/main" val="2561892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http://www.xpblocker.com/images/Paper%20Towel%20Dispenser%20-%20Mechanical%202493.jpg"/>
          <p:cNvPicPr>
            <a:picLocks noChangeAspect="1" noChangeArrowheads="1"/>
          </p:cNvPicPr>
          <p:nvPr/>
        </p:nvPicPr>
        <p:blipFill>
          <a:blip r:embed="rId2" cstate="print"/>
          <a:srcRect/>
          <a:stretch>
            <a:fillRect/>
          </a:stretch>
        </p:blipFill>
        <p:spPr bwMode="auto">
          <a:xfrm>
            <a:off x="6553200" y="4038600"/>
            <a:ext cx="2819400" cy="2819400"/>
          </a:xfrm>
          <a:prstGeom prst="rect">
            <a:avLst/>
          </a:prstGeom>
          <a:noFill/>
        </p:spPr>
      </p:pic>
      <p:pic>
        <p:nvPicPr>
          <p:cNvPr id="8202" name="Picture 10" descr="https://encrypted-tbn0.gstatic.com/images?q=tbn:ANd9GcT_mxTmDb7Zq77_aVMJCiXkIAlWcmpZi8txztKhhFsONDezQEfiqw"/>
          <p:cNvPicPr>
            <a:picLocks noChangeAspect="1" noChangeArrowheads="1"/>
          </p:cNvPicPr>
          <p:nvPr/>
        </p:nvPicPr>
        <p:blipFill>
          <a:blip r:embed="rId3" cstate="print"/>
          <a:srcRect/>
          <a:stretch>
            <a:fillRect/>
          </a:stretch>
        </p:blipFill>
        <p:spPr bwMode="auto">
          <a:xfrm>
            <a:off x="5257800" y="5105400"/>
            <a:ext cx="1752600" cy="1752600"/>
          </a:xfrm>
          <a:prstGeom prst="rect">
            <a:avLst/>
          </a:prstGeom>
          <a:noFill/>
        </p:spPr>
      </p:pic>
      <p:pic>
        <p:nvPicPr>
          <p:cNvPr id="8194" name="Picture 2"/>
          <p:cNvPicPr>
            <a:picLocks noChangeAspect="1" noChangeArrowheads="1"/>
          </p:cNvPicPr>
          <p:nvPr/>
        </p:nvPicPr>
        <p:blipFill>
          <a:blip r:embed="rId4" cstate="print"/>
          <a:srcRect/>
          <a:stretch>
            <a:fillRect/>
          </a:stretch>
        </p:blipFill>
        <p:spPr bwMode="auto">
          <a:xfrm>
            <a:off x="457200" y="76200"/>
            <a:ext cx="8117144" cy="1600200"/>
          </a:xfrm>
          <a:prstGeom prst="rect">
            <a:avLst/>
          </a:prstGeom>
          <a:noFill/>
          <a:ln w="9525">
            <a:noFill/>
            <a:miter lim="800000"/>
            <a:headEnd/>
            <a:tailEnd/>
          </a:ln>
        </p:spPr>
      </p:pic>
      <p:pic>
        <p:nvPicPr>
          <p:cNvPr id="8200" name="Picture 8" descr="http://marinrestaurantsupply.com/images/SINKS-TSS-1-H.jpg"/>
          <p:cNvPicPr>
            <a:picLocks noChangeAspect="1" noChangeArrowheads="1"/>
          </p:cNvPicPr>
          <p:nvPr/>
        </p:nvPicPr>
        <p:blipFill>
          <a:blip r:embed="rId5" cstate="print"/>
          <a:srcRect/>
          <a:stretch>
            <a:fillRect/>
          </a:stretch>
        </p:blipFill>
        <p:spPr bwMode="auto">
          <a:xfrm>
            <a:off x="7010011" y="838200"/>
            <a:ext cx="2133988" cy="2670883"/>
          </a:xfrm>
          <a:prstGeom prst="rect">
            <a:avLst/>
          </a:prstGeom>
          <a:noFill/>
        </p:spPr>
      </p:pic>
      <p:sp>
        <p:nvSpPr>
          <p:cNvPr id="3" name="Content Placeholder 2"/>
          <p:cNvSpPr>
            <a:spLocks noGrp="1"/>
          </p:cNvSpPr>
          <p:nvPr>
            <p:ph idx="1"/>
          </p:nvPr>
        </p:nvSpPr>
        <p:spPr/>
        <p:txBody>
          <a:bodyPr>
            <a:normAutofit/>
          </a:bodyPr>
          <a:lstStyle/>
          <a:p>
            <a:r>
              <a:rPr lang="en-US" b="1" dirty="0" smtClean="0"/>
              <a:t>Hot &amp; cold </a:t>
            </a:r>
            <a:r>
              <a:rPr lang="en-US" b="1" dirty="0"/>
              <a:t>r</a:t>
            </a:r>
            <a:r>
              <a:rPr lang="en-US" b="1" dirty="0" smtClean="0"/>
              <a:t>unning water- </a:t>
            </a:r>
            <a:r>
              <a:rPr lang="en-US" dirty="0" smtClean="0"/>
              <a:t>water must </a:t>
            </a:r>
            <a:br>
              <a:rPr lang="en-US" dirty="0" smtClean="0"/>
            </a:br>
            <a:r>
              <a:rPr lang="en-US" dirty="0" smtClean="0"/>
              <a:t>be drinkable and meet temperature </a:t>
            </a:r>
            <a:br>
              <a:rPr lang="en-US" dirty="0" smtClean="0"/>
            </a:br>
            <a:r>
              <a:rPr lang="en-US" dirty="0" smtClean="0"/>
              <a:t>and pressure requirements</a:t>
            </a:r>
          </a:p>
          <a:p>
            <a:r>
              <a:rPr lang="en-US" b="1" dirty="0" smtClean="0"/>
              <a:t>Soap-</a:t>
            </a:r>
            <a:r>
              <a:rPr lang="en-US" dirty="0" smtClean="0"/>
              <a:t>The soap can be liquid, bar or powder</a:t>
            </a:r>
          </a:p>
          <a:p>
            <a:r>
              <a:rPr lang="en-US" b="1" dirty="0" smtClean="0"/>
              <a:t>A way to dry hands- </a:t>
            </a:r>
            <a:r>
              <a:rPr lang="en-US" dirty="0" smtClean="0"/>
              <a:t>Disposable paper towels or hand dryers using either warm air </a:t>
            </a:r>
            <a:br>
              <a:rPr lang="en-US" dirty="0" smtClean="0"/>
            </a:br>
            <a:r>
              <a:rPr lang="en-US" dirty="0" smtClean="0"/>
              <a:t>or room-temperature air delivery </a:t>
            </a:r>
            <a:br>
              <a:rPr lang="en-US" dirty="0" smtClean="0"/>
            </a:br>
            <a:r>
              <a:rPr lang="en-US" dirty="0" smtClean="0"/>
              <a:t>at high velocity</a:t>
            </a:r>
          </a:p>
        </p:txBody>
      </p:sp>
    </p:spTree>
    <p:extLst>
      <p:ext uri="{BB962C8B-B14F-4D97-AF65-F5344CB8AC3E}">
        <p14:creationId xmlns:p14="http://schemas.microsoft.com/office/powerpoint/2010/main" val="911445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457200" y="76200"/>
            <a:ext cx="8117144" cy="1600200"/>
          </a:xfrm>
          <a:prstGeom prst="rect">
            <a:avLst/>
          </a:prstGeom>
          <a:noFill/>
          <a:ln w="9525">
            <a:noFill/>
            <a:miter lim="800000"/>
            <a:headEnd/>
            <a:tailEnd/>
          </a:ln>
        </p:spPr>
      </p:pic>
      <p:pic>
        <p:nvPicPr>
          <p:cNvPr id="62466" name="Picture 2" descr="http://trashcansunlimited.com/library/GrandSwingCan-GlossyPlatinum.jpeg"/>
          <p:cNvPicPr>
            <a:picLocks noChangeAspect="1" noChangeArrowheads="1"/>
          </p:cNvPicPr>
          <p:nvPr/>
        </p:nvPicPr>
        <p:blipFill>
          <a:blip r:embed="rId3" cstate="print"/>
          <a:srcRect/>
          <a:stretch>
            <a:fillRect/>
          </a:stretch>
        </p:blipFill>
        <p:spPr bwMode="auto">
          <a:xfrm rot="682365">
            <a:off x="6942372" y="1151171"/>
            <a:ext cx="2667000" cy="2667000"/>
          </a:xfrm>
          <a:prstGeom prst="rect">
            <a:avLst/>
          </a:prstGeom>
          <a:noFill/>
        </p:spPr>
      </p:pic>
      <p:sp>
        <p:nvSpPr>
          <p:cNvPr id="3" name="Content Placeholder 2"/>
          <p:cNvSpPr>
            <a:spLocks noGrp="1"/>
          </p:cNvSpPr>
          <p:nvPr>
            <p:ph idx="1"/>
          </p:nvPr>
        </p:nvSpPr>
        <p:spPr/>
        <p:txBody>
          <a:bodyPr/>
          <a:lstStyle/>
          <a:p>
            <a:r>
              <a:rPr lang="en-US" b="1" dirty="0" smtClean="0"/>
              <a:t>Garbage container- </a:t>
            </a:r>
            <a:r>
              <a:rPr lang="en-US" dirty="0" smtClean="0"/>
              <a:t>Garbage containers </a:t>
            </a:r>
            <a:br>
              <a:rPr lang="en-US" dirty="0" smtClean="0"/>
            </a:br>
            <a:r>
              <a:rPr lang="en-US" dirty="0" smtClean="0"/>
              <a:t>are required if disposable paper towels </a:t>
            </a:r>
            <a:br>
              <a:rPr lang="en-US" dirty="0" smtClean="0"/>
            </a:br>
            <a:r>
              <a:rPr lang="en-US" dirty="0" smtClean="0"/>
              <a:t>are used</a:t>
            </a:r>
          </a:p>
          <a:p>
            <a:endParaRPr lang="en-US" b="1" dirty="0" smtClean="0"/>
          </a:p>
          <a:p>
            <a:r>
              <a:rPr lang="en-US" b="1" dirty="0" smtClean="0"/>
              <a:t>Signage</a:t>
            </a:r>
            <a:r>
              <a:rPr lang="en-US" dirty="0" smtClean="0"/>
              <a:t>-  A clearly visible sign or poster must tell staff to wash hands before returning to work.</a:t>
            </a:r>
          </a:p>
          <a:p>
            <a:endParaRPr lang="en-US" dirty="0"/>
          </a:p>
        </p:txBody>
      </p:sp>
      <p:pic>
        <p:nvPicPr>
          <p:cNvPr id="5" name="Picture 4" descr="http://images.justbathroomsigns.com/img/lg/S/Employees-Wash-Hands-Notice-Sign-S-4496.gif"/>
          <p:cNvPicPr>
            <a:picLocks noChangeAspect="1" noChangeArrowheads="1"/>
          </p:cNvPicPr>
          <p:nvPr/>
        </p:nvPicPr>
        <p:blipFill>
          <a:blip r:embed="rId4" cstate="print"/>
          <a:srcRect/>
          <a:stretch>
            <a:fillRect/>
          </a:stretch>
        </p:blipFill>
        <p:spPr bwMode="auto">
          <a:xfrm>
            <a:off x="4648200" y="4820983"/>
            <a:ext cx="2819400" cy="2037017"/>
          </a:xfrm>
          <a:prstGeom prst="rect">
            <a:avLst/>
          </a:prstGeom>
          <a:noFill/>
        </p:spPr>
      </p:pic>
    </p:spTree>
    <p:extLst>
      <p:ext uri="{BB962C8B-B14F-4D97-AF65-F5344CB8AC3E}">
        <p14:creationId xmlns:p14="http://schemas.microsoft.com/office/powerpoint/2010/main" val="2932189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blog.etundra.com/wp-content/Media/2011/11/H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4467" y="3581400"/>
            <a:ext cx="2974133" cy="291465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00200"/>
            <a:ext cx="8229600" cy="4895851"/>
          </a:xfrm>
        </p:spPr>
        <p:txBody>
          <a:bodyPr>
            <a:normAutofit/>
          </a:bodyPr>
          <a:lstStyle/>
          <a:p>
            <a:r>
              <a:rPr lang="en-US" dirty="0" smtClean="0"/>
              <a:t>To prevent cross-contamination, staff must use each sink in an operation for its intended purpose.</a:t>
            </a:r>
          </a:p>
          <a:p>
            <a:pPr lvl="1"/>
            <a:r>
              <a:rPr lang="en-US" dirty="0" smtClean="0"/>
              <a:t>Handwashing sinks are used for handwashing</a:t>
            </a:r>
          </a:p>
          <a:p>
            <a:pPr lvl="1"/>
            <a:r>
              <a:rPr lang="en-US" dirty="0" smtClean="0"/>
              <a:t>Prep sinks are used for prepping food</a:t>
            </a:r>
          </a:p>
          <a:p>
            <a:pPr lvl="1"/>
            <a:r>
              <a:rPr lang="en-US" dirty="0" smtClean="0"/>
              <a:t>Service sinks are used for cleaning </a:t>
            </a:r>
            <a:br>
              <a:rPr lang="en-US" dirty="0" smtClean="0"/>
            </a:br>
            <a:r>
              <a:rPr lang="en-US" dirty="0" smtClean="0"/>
              <a:t>mops and disposing of wastewater</a:t>
            </a:r>
          </a:p>
          <a:p>
            <a:pPr lvl="2"/>
            <a:r>
              <a:rPr lang="en-US" dirty="0" smtClean="0"/>
              <a:t>At least one service sink or curbed </a:t>
            </a:r>
            <a:br>
              <a:rPr lang="en-US" dirty="0" smtClean="0"/>
            </a:br>
            <a:r>
              <a:rPr lang="en-US" dirty="0" smtClean="0"/>
              <a:t>drain area is required for disposing </a:t>
            </a:r>
            <a:br>
              <a:rPr lang="en-US" dirty="0" smtClean="0"/>
            </a:br>
            <a:r>
              <a:rPr lang="en-US" dirty="0" smtClean="0"/>
              <a:t>of dirty water</a:t>
            </a:r>
            <a:endParaRPr lang="en-US" dirty="0"/>
          </a:p>
        </p:txBody>
      </p:sp>
      <p:pic>
        <p:nvPicPr>
          <p:cNvPr id="5" name="Picture 4"/>
          <p:cNvPicPr>
            <a:picLocks noChangeAspect="1"/>
          </p:cNvPicPr>
          <p:nvPr/>
        </p:nvPicPr>
        <p:blipFill>
          <a:blip r:embed="rId3"/>
          <a:stretch>
            <a:fillRect/>
          </a:stretch>
        </p:blipFill>
        <p:spPr>
          <a:xfrm>
            <a:off x="1801238" y="228600"/>
            <a:ext cx="5209162" cy="1295400"/>
          </a:xfrm>
          <a:prstGeom prst="rect">
            <a:avLst/>
          </a:prstGeom>
        </p:spPr>
      </p:pic>
    </p:spTree>
    <p:extLst>
      <p:ext uri="{BB962C8B-B14F-4D97-AF65-F5344CB8AC3E}">
        <p14:creationId xmlns:p14="http://schemas.microsoft.com/office/powerpoint/2010/main" val="860293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utahresortproperty.net/wp-content/uploads/2016/06/bathroom_signs_images_14370_800_8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3581400"/>
            <a:ext cx="3145971" cy="314597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If possible, provide separate restrooms for staff and customers.  If not possible, the operation must be designed so patrons do not pass through prep areas to reach the restroom.</a:t>
            </a:r>
          </a:p>
          <a:p>
            <a:r>
              <a:rPr lang="en-US" dirty="0" smtClean="0"/>
              <a:t>Restrooms should be </a:t>
            </a:r>
            <a:br>
              <a:rPr lang="en-US" dirty="0" smtClean="0"/>
            </a:br>
            <a:r>
              <a:rPr lang="en-US" dirty="0" smtClean="0"/>
              <a:t>convenient, sanitary, and </a:t>
            </a:r>
            <a:br>
              <a:rPr lang="en-US" dirty="0" smtClean="0"/>
            </a:br>
            <a:r>
              <a:rPr lang="en-US" dirty="0" smtClean="0"/>
              <a:t>have self-closing doors.</a:t>
            </a:r>
            <a:endParaRPr lang="en-US" dirty="0"/>
          </a:p>
        </p:txBody>
      </p:sp>
      <p:pic>
        <p:nvPicPr>
          <p:cNvPr id="5" name="Picture 4"/>
          <p:cNvPicPr>
            <a:picLocks noChangeAspect="1"/>
          </p:cNvPicPr>
          <p:nvPr/>
        </p:nvPicPr>
        <p:blipFill>
          <a:blip r:embed="rId3"/>
          <a:stretch>
            <a:fillRect/>
          </a:stretch>
        </p:blipFill>
        <p:spPr>
          <a:xfrm>
            <a:off x="1295400" y="76200"/>
            <a:ext cx="6447934" cy="1371600"/>
          </a:xfrm>
          <a:prstGeom prst="rect">
            <a:avLst/>
          </a:prstGeom>
        </p:spPr>
      </p:pic>
    </p:spTree>
    <p:extLst>
      <p:ext uri="{BB962C8B-B14F-4D97-AF65-F5344CB8AC3E}">
        <p14:creationId xmlns:p14="http://schemas.microsoft.com/office/powerpoint/2010/main" val="3181940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http://www.trashcanswarehouse.com/assets/images/product-photos/Ex-Cell/HiRes/Streetscape/sc-2633_d_bl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212193"/>
            <a:ext cx="3638550" cy="36385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The must be adequately stocked with toilet paper.</a:t>
            </a:r>
          </a:p>
          <a:p>
            <a:r>
              <a:rPr lang="en-US" dirty="0" smtClean="0"/>
              <a:t>Garbage containers must be provided if disposable paper towels are used.</a:t>
            </a:r>
          </a:p>
          <a:p>
            <a:r>
              <a:rPr lang="en-US" dirty="0" smtClean="0"/>
              <a:t>Women’s restrooms also need </a:t>
            </a:r>
            <a:br>
              <a:rPr lang="en-US" dirty="0" smtClean="0"/>
            </a:br>
            <a:r>
              <a:rPr lang="en-US" dirty="0" smtClean="0"/>
              <a:t>covered garbage containers for </a:t>
            </a:r>
            <a:br>
              <a:rPr lang="en-US" dirty="0" smtClean="0"/>
            </a:br>
            <a:r>
              <a:rPr lang="en-US" dirty="0" smtClean="0"/>
              <a:t>disposing sanitary supplies.</a:t>
            </a:r>
            <a:endParaRPr lang="en-US" dirty="0"/>
          </a:p>
        </p:txBody>
      </p:sp>
      <p:pic>
        <p:nvPicPr>
          <p:cNvPr id="5" name="Picture 4"/>
          <p:cNvPicPr>
            <a:picLocks noChangeAspect="1"/>
          </p:cNvPicPr>
          <p:nvPr/>
        </p:nvPicPr>
        <p:blipFill>
          <a:blip r:embed="rId3"/>
          <a:stretch>
            <a:fillRect/>
          </a:stretch>
        </p:blipFill>
        <p:spPr>
          <a:xfrm>
            <a:off x="1295400" y="76200"/>
            <a:ext cx="6447934" cy="1371600"/>
          </a:xfrm>
          <a:prstGeom prst="rect">
            <a:avLst/>
          </a:prstGeom>
        </p:spPr>
      </p:pic>
      <p:pic>
        <p:nvPicPr>
          <p:cNvPr id="19458" name="Picture 2" descr="http://www.isnproducts.us/img/products/bath-tissue%20bi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9778" y="4724400"/>
            <a:ext cx="2541622"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795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employeelockers.com/images/round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396418"/>
            <a:ext cx="4648200" cy="246158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Dressing rooms are not required.</a:t>
            </a:r>
          </a:p>
          <a:p>
            <a:r>
              <a:rPr lang="en-US" dirty="0" smtClean="0"/>
              <a:t>If available, they should not be used for prepping food, storage, or utensil washing.</a:t>
            </a:r>
          </a:p>
          <a:p>
            <a:r>
              <a:rPr lang="en-US" dirty="0" smtClean="0"/>
              <a:t>Lockers should be located in a separate room or one where food, equipment, utensils, linens and single-service </a:t>
            </a:r>
            <a:br>
              <a:rPr lang="en-US" dirty="0" smtClean="0"/>
            </a:br>
            <a:r>
              <a:rPr lang="en-US" dirty="0" smtClean="0"/>
              <a:t>items cannot be </a:t>
            </a:r>
            <a:br>
              <a:rPr lang="en-US" dirty="0" smtClean="0"/>
            </a:br>
            <a:r>
              <a:rPr lang="en-US" dirty="0" smtClean="0"/>
              <a:t>contaminated.</a:t>
            </a:r>
            <a:endParaRPr lang="en-US" dirty="0"/>
          </a:p>
        </p:txBody>
      </p:sp>
      <p:pic>
        <p:nvPicPr>
          <p:cNvPr id="5" name="Picture 4"/>
          <p:cNvPicPr>
            <a:picLocks noChangeAspect="1"/>
          </p:cNvPicPr>
          <p:nvPr/>
        </p:nvPicPr>
        <p:blipFill>
          <a:blip r:embed="rId3"/>
          <a:stretch>
            <a:fillRect/>
          </a:stretch>
        </p:blipFill>
        <p:spPr>
          <a:xfrm>
            <a:off x="381000" y="457200"/>
            <a:ext cx="8361680" cy="762000"/>
          </a:xfrm>
          <a:prstGeom prst="rect">
            <a:avLst/>
          </a:prstGeom>
        </p:spPr>
      </p:pic>
    </p:spTree>
    <p:extLst>
      <p:ext uri="{BB962C8B-B14F-4D97-AF65-F5344CB8AC3E}">
        <p14:creationId xmlns:p14="http://schemas.microsoft.com/office/powerpoint/2010/main" val="392752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pre10.deviantart.net/db76/th/pre/i/2015/165/7/6/sidewalk_png_by_suicideomen-d8x8mu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276600"/>
            <a:ext cx="5240352" cy="374806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00200"/>
            <a:ext cx="8229600" cy="4953000"/>
          </a:xfrm>
        </p:spPr>
        <p:txBody>
          <a:bodyPr>
            <a:normAutofit/>
          </a:bodyPr>
          <a:lstStyle/>
          <a:p>
            <a:r>
              <a:rPr lang="en-US" dirty="0" smtClean="0"/>
              <a:t>Grade the parking lot and walkways so standing pools of water do not form.  They should also be surfaced to minimize dirt and blowing dust.</a:t>
            </a:r>
          </a:p>
          <a:p>
            <a:r>
              <a:rPr lang="en-US" dirty="0" smtClean="0"/>
              <a:t>Concrete and asphalt are </a:t>
            </a:r>
            <a:br>
              <a:rPr lang="en-US" dirty="0" smtClean="0"/>
            </a:br>
            <a:r>
              <a:rPr lang="en-US" dirty="0" smtClean="0"/>
              <a:t>recommended for walkways </a:t>
            </a:r>
            <a:br>
              <a:rPr lang="en-US" dirty="0" smtClean="0"/>
            </a:br>
            <a:r>
              <a:rPr lang="en-US" dirty="0" smtClean="0"/>
              <a:t>and parking lots.  Gravel, </a:t>
            </a:r>
            <a:br>
              <a:rPr lang="en-US" dirty="0" smtClean="0"/>
            </a:br>
            <a:r>
              <a:rPr lang="en-US" dirty="0" smtClean="0"/>
              <a:t>while acceptable, is not </a:t>
            </a:r>
            <a:br>
              <a:rPr lang="en-US" dirty="0" smtClean="0"/>
            </a:br>
            <a:r>
              <a:rPr lang="en-US" dirty="0" smtClean="0"/>
              <a:t>recommended.</a:t>
            </a:r>
            <a:endParaRPr lang="en-US" dirty="0"/>
          </a:p>
        </p:txBody>
      </p:sp>
      <p:pic>
        <p:nvPicPr>
          <p:cNvPr id="5" name="Picture 4"/>
          <p:cNvPicPr>
            <a:picLocks noChangeAspect="1"/>
          </p:cNvPicPr>
          <p:nvPr/>
        </p:nvPicPr>
        <p:blipFill>
          <a:blip r:embed="rId3"/>
          <a:stretch>
            <a:fillRect/>
          </a:stretch>
        </p:blipFill>
        <p:spPr>
          <a:xfrm>
            <a:off x="685800" y="228600"/>
            <a:ext cx="7636835" cy="1295400"/>
          </a:xfrm>
          <a:prstGeom prst="rect">
            <a:avLst/>
          </a:prstGeom>
        </p:spPr>
      </p:pic>
    </p:spTree>
    <p:extLst>
      <p:ext uri="{BB962C8B-B14F-4D97-AF65-F5344CB8AC3E}">
        <p14:creationId xmlns:p14="http://schemas.microsoft.com/office/powerpoint/2010/main" val="1519661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remodelista.com/files/img/sub/stainless-steel-store-table.jpg"/>
          <p:cNvPicPr>
            <a:picLocks noChangeAspect="1" noChangeArrowheads="1"/>
          </p:cNvPicPr>
          <p:nvPr/>
        </p:nvPicPr>
        <p:blipFill>
          <a:blip r:embed="rId2" cstate="print"/>
          <a:srcRect/>
          <a:stretch>
            <a:fillRect/>
          </a:stretch>
        </p:blipFill>
        <p:spPr bwMode="auto">
          <a:xfrm>
            <a:off x="3940099" y="2590800"/>
            <a:ext cx="5203901" cy="4267200"/>
          </a:xfrm>
          <a:prstGeom prst="rect">
            <a:avLst/>
          </a:prstGeom>
          <a:noFill/>
        </p:spPr>
      </p:pic>
      <p:sp>
        <p:nvSpPr>
          <p:cNvPr id="3" name="Content Placeholder 2"/>
          <p:cNvSpPr>
            <a:spLocks noGrp="1"/>
          </p:cNvSpPr>
          <p:nvPr>
            <p:ph idx="1"/>
          </p:nvPr>
        </p:nvSpPr>
        <p:spPr>
          <a:xfrm>
            <a:off x="457200" y="1600200"/>
            <a:ext cx="8229600" cy="4724400"/>
          </a:xfrm>
        </p:spPr>
        <p:txBody>
          <a:bodyPr>
            <a:normAutofit/>
          </a:bodyPr>
          <a:lstStyle/>
          <a:p>
            <a:r>
              <a:rPr lang="en-US" dirty="0" smtClean="0"/>
              <a:t>Foodservice equipment must meet certain standards if it will come in contact with food.  </a:t>
            </a:r>
            <a:endParaRPr lang="en-US" dirty="0"/>
          </a:p>
          <a:p>
            <a:r>
              <a:rPr lang="en-US" dirty="0" smtClean="0"/>
              <a:t>The NSF require that it be nonabsorbent, smooth, and </a:t>
            </a:r>
            <a:br>
              <a:rPr lang="en-US" dirty="0" smtClean="0"/>
            </a:br>
            <a:r>
              <a:rPr lang="en-US" dirty="0" smtClean="0"/>
              <a:t>corrosion resistant.</a:t>
            </a:r>
          </a:p>
          <a:p>
            <a:r>
              <a:rPr lang="en-US" dirty="0" smtClean="0"/>
              <a:t>Must also be easy </a:t>
            </a:r>
            <a:br>
              <a:rPr lang="en-US" dirty="0" smtClean="0"/>
            </a:br>
            <a:r>
              <a:rPr lang="en-US" dirty="0" smtClean="0"/>
              <a:t>to clean, durable </a:t>
            </a:r>
            <a:br>
              <a:rPr lang="en-US" dirty="0" smtClean="0"/>
            </a:br>
            <a:r>
              <a:rPr lang="en-US" dirty="0" smtClean="0"/>
              <a:t>and resistant to </a:t>
            </a:r>
            <a:br>
              <a:rPr lang="en-US" dirty="0" smtClean="0"/>
            </a:br>
            <a:r>
              <a:rPr lang="en-US" dirty="0" smtClean="0"/>
              <a:t>damage.</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533400" y="381000"/>
            <a:ext cx="8153400" cy="11430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www.chefsdeal.com/images/udw.jpg">
            <a:hlinkClick r:id="rId2"/>
          </p:cNvPr>
          <p:cNvPicPr>
            <a:picLocks noChangeAspect="1" noChangeArrowheads="1"/>
          </p:cNvPicPr>
          <p:nvPr/>
        </p:nvPicPr>
        <p:blipFill>
          <a:blip r:embed="rId3" cstate="print"/>
          <a:srcRect/>
          <a:stretch>
            <a:fillRect/>
          </a:stretch>
        </p:blipFill>
        <p:spPr bwMode="auto">
          <a:xfrm>
            <a:off x="5562600" y="990601"/>
            <a:ext cx="4095337" cy="3682991"/>
          </a:xfrm>
          <a:prstGeom prst="rect">
            <a:avLst/>
          </a:prstGeom>
          <a:noFill/>
        </p:spPr>
      </p:pic>
      <p:sp>
        <p:nvSpPr>
          <p:cNvPr id="3" name="Content Placeholder 2"/>
          <p:cNvSpPr>
            <a:spLocks noGrp="1"/>
          </p:cNvSpPr>
          <p:nvPr>
            <p:ph idx="1"/>
          </p:nvPr>
        </p:nvSpPr>
        <p:spPr>
          <a:xfrm>
            <a:off x="457200" y="1600200"/>
            <a:ext cx="8229600" cy="5257800"/>
          </a:xfrm>
        </p:spPr>
        <p:txBody>
          <a:bodyPr>
            <a:normAutofit/>
          </a:bodyPr>
          <a:lstStyle/>
          <a:p>
            <a:r>
              <a:rPr lang="en-US" dirty="0" smtClean="0"/>
              <a:t>Vary by size, style and sanitizing </a:t>
            </a:r>
            <a:br>
              <a:rPr lang="en-US" dirty="0" smtClean="0"/>
            </a:br>
            <a:r>
              <a:rPr lang="en-US" dirty="0" smtClean="0"/>
              <a:t>method (some sanitize with </a:t>
            </a:r>
            <a:br>
              <a:rPr lang="en-US" dirty="0" smtClean="0"/>
            </a:br>
            <a:r>
              <a:rPr lang="en-US" dirty="0" smtClean="0"/>
              <a:t>very hot water, while others </a:t>
            </a:r>
            <a:br>
              <a:rPr lang="en-US" dirty="0" smtClean="0"/>
            </a:br>
            <a:r>
              <a:rPr lang="en-US" dirty="0" smtClean="0"/>
              <a:t>with chemicals)</a:t>
            </a:r>
          </a:p>
          <a:p>
            <a:r>
              <a:rPr lang="en-US" dirty="0" smtClean="0"/>
              <a:t>Dishwashers must be installed </a:t>
            </a:r>
            <a:br>
              <a:rPr lang="en-US" dirty="0" smtClean="0"/>
            </a:br>
            <a:r>
              <a:rPr lang="en-US" dirty="0" smtClean="0"/>
              <a:t>so that they are reachable and conveniently located.  The installation must also keep utensils, equipment, and other food-contact surfaces from becoming contaminated.</a:t>
            </a:r>
            <a:endParaRPr lang="en-US" dirty="0"/>
          </a:p>
        </p:txBody>
      </p:sp>
      <p:pic>
        <p:nvPicPr>
          <p:cNvPr id="6146" name="Picture 2"/>
          <p:cNvPicPr>
            <a:picLocks noChangeAspect="1" noChangeArrowheads="1"/>
          </p:cNvPicPr>
          <p:nvPr/>
        </p:nvPicPr>
        <p:blipFill>
          <a:blip r:embed="rId4" cstate="print"/>
          <a:srcRect/>
          <a:stretch>
            <a:fillRect/>
          </a:stretch>
        </p:blipFill>
        <p:spPr bwMode="auto">
          <a:xfrm>
            <a:off x="457200" y="381000"/>
            <a:ext cx="8348330" cy="10668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media-cache-ak0.pinimg.com/736x/40/50/8f/40508fd7ede54ae72e3ce6d3ea08a20a.jpg"/>
          <p:cNvPicPr>
            <a:picLocks noChangeAspect="1" noChangeArrowheads="1"/>
          </p:cNvPicPr>
          <p:nvPr/>
        </p:nvPicPr>
        <p:blipFill rotWithShape="1">
          <a:blip r:embed="rId2">
            <a:extLst>
              <a:ext uri="{28A0092B-C50C-407E-A947-70E740481C1C}">
                <a14:useLocalDpi xmlns:a14="http://schemas.microsoft.com/office/drawing/2010/main" val="0"/>
              </a:ext>
            </a:extLst>
          </a:blip>
          <a:srcRect t="7828"/>
          <a:stretch/>
        </p:blipFill>
        <p:spPr bwMode="auto">
          <a:xfrm>
            <a:off x="5029200" y="2167351"/>
            <a:ext cx="4114800" cy="263324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00200"/>
            <a:ext cx="8229600" cy="4648200"/>
          </a:xfrm>
        </p:spPr>
        <p:txBody>
          <a:bodyPr>
            <a:normAutofit lnSpcReduction="10000"/>
          </a:bodyPr>
          <a:lstStyle/>
          <a:p>
            <a:r>
              <a:rPr lang="en-US" dirty="0" smtClean="0"/>
              <a:t>A well-designed kitchen will address the following factors:</a:t>
            </a:r>
          </a:p>
          <a:p>
            <a:pPr lvl="1"/>
            <a:r>
              <a:rPr lang="en-US" dirty="0" smtClean="0"/>
              <a:t>Work flow</a:t>
            </a:r>
          </a:p>
          <a:p>
            <a:pPr lvl="2"/>
            <a:r>
              <a:rPr lang="en-US" dirty="0" smtClean="0"/>
              <a:t>Establish a work flow that </a:t>
            </a:r>
            <a:br>
              <a:rPr lang="en-US" dirty="0" smtClean="0"/>
            </a:br>
            <a:r>
              <a:rPr lang="en-US" dirty="0" smtClean="0"/>
              <a:t>will minimize the time food </a:t>
            </a:r>
            <a:br>
              <a:rPr lang="en-US" dirty="0" smtClean="0"/>
            </a:br>
            <a:r>
              <a:rPr lang="en-US" dirty="0" smtClean="0"/>
              <a:t>spends in the temperature </a:t>
            </a:r>
            <a:br>
              <a:rPr lang="en-US" dirty="0" smtClean="0"/>
            </a:br>
            <a:r>
              <a:rPr lang="en-US" dirty="0" smtClean="0"/>
              <a:t>danger zone.</a:t>
            </a:r>
          </a:p>
          <a:p>
            <a:pPr lvl="2"/>
            <a:r>
              <a:rPr lang="en-US" dirty="0" smtClean="0"/>
              <a:t>It should also minimize </a:t>
            </a:r>
            <a:br>
              <a:rPr lang="en-US" dirty="0" smtClean="0"/>
            </a:br>
            <a:r>
              <a:rPr lang="en-US" dirty="0" smtClean="0"/>
              <a:t>the number of times food is handled.</a:t>
            </a:r>
            <a:endParaRPr lang="en-US" dirty="0"/>
          </a:p>
          <a:p>
            <a:pPr lvl="3"/>
            <a:r>
              <a:rPr lang="en-US" dirty="0" smtClean="0"/>
              <a:t>Locate storage areas near receiving areas</a:t>
            </a:r>
          </a:p>
          <a:p>
            <a:pPr lvl="3"/>
            <a:r>
              <a:rPr lang="en-US" dirty="0" smtClean="0"/>
              <a:t>Locate prep tables near coolers and freezers</a:t>
            </a:r>
            <a:endParaRPr lang="en-US" dirty="0"/>
          </a:p>
        </p:txBody>
      </p:sp>
      <p:pic>
        <p:nvPicPr>
          <p:cNvPr id="5" name="Picture 4"/>
          <p:cNvPicPr>
            <a:picLocks noChangeAspect="1"/>
          </p:cNvPicPr>
          <p:nvPr/>
        </p:nvPicPr>
        <p:blipFill>
          <a:blip r:embed="rId3"/>
          <a:stretch>
            <a:fillRect/>
          </a:stretch>
        </p:blipFill>
        <p:spPr>
          <a:xfrm>
            <a:off x="2649478" y="105229"/>
            <a:ext cx="3598922" cy="1571171"/>
          </a:xfrm>
          <a:prstGeom prst="rect">
            <a:avLst/>
          </a:prstGeom>
        </p:spPr>
      </p:pic>
    </p:spTree>
    <p:extLst>
      <p:ext uri="{BB962C8B-B14F-4D97-AF65-F5344CB8AC3E}">
        <p14:creationId xmlns:p14="http://schemas.microsoft.com/office/powerpoint/2010/main" val="6461014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arshiyaenterprises.com/Kitchen%20equipments/Dishwashing%20equipments/rack%20convey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44902">
            <a:off x="5044940" y="3939632"/>
            <a:ext cx="4682061" cy="302253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00200"/>
            <a:ext cx="8229600" cy="5105400"/>
          </a:xfrm>
        </p:spPr>
        <p:txBody>
          <a:bodyPr>
            <a:normAutofit lnSpcReduction="10000"/>
          </a:bodyPr>
          <a:lstStyle/>
          <a:p>
            <a:r>
              <a:rPr lang="en-US" dirty="0" smtClean="0"/>
              <a:t>Types of Dishwashing Machines</a:t>
            </a:r>
          </a:p>
          <a:p>
            <a:pPr lvl="1"/>
            <a:r>
              <a:rPr lang="en-US" dirty="0" smtClean="0"/>
              <a:t>Single-tank, stationary-rack machine, with doors- holds a stationary rack of tableware and utensils.  Washed by detergent and water from below and sometimes above the rack.  The wash cycle is followed by a hot-water or chemical-sanitizer final rinse.</a:t>
            </a:r>
          </a:p>
          <a:p>
            <a:pPr lvl="1"/>
            <a:r>
              <a:rPr lang="en-US" dirty="0" smtClean="0"/>
              <a:t>Conveyor machine- A conveyor </a:t>
            </a:r>
            <a:br>
              <a:rPr lang="en-US" dirty="0" smtClean="0"/>
            </a:br>
            <a:r>
              <a:rPr lang="en-US" dirty="0" smtClean="0"/>
              <a:t>moves racks of items through </a:t>
            </a:r>
            <a:br>
              <a:rPr lang="en-US" dirty="0" smtClean="0"/>
            </a:br>
            <a:r>
              <a:rPr lang="en-US" dirty="0" smtClean="0"/>
              <a:t>the various cycles of </a:t>
            </a:r>
            <a:br>
              <a:rPr lang="en-US" dirty="0" smtClean="0"/>
            </a:br>
            <a:r>
              <a:rPr lang="en-US" dirty="0" smtClean="0"/>
              <a:t>washing, rinsing, and </a:t>
            </a:r>
            <a:br>
              <a:rPr lang="en-US" dirty="0" smtClean="0"/>
            </a:br>
            <a:r>
              <a:rPr lang="en-US" dirty="0" smtClean="0"/>
              <a:t>sanitizing</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457200" y="381000"/>
            <a:ext cx="8348330" cy="1066800"/>
          </a:xfrm>
          <a:prstGeom prst="rect">
            <a:avLst/>
          </a:prstGeom>
          <a:noFill/>
          <a:ln w="9525">
            <a:noFill/>
            <a:miter lim="800000"/>
            <a:headEnd/>
            <a:tailEnd/>
          </a:ln>
        </p:spPr>
      </p:pic>
    </p:spTree>
    <p:extLst>
      <p:ext uri="{BB962C8B-B14F-4D97-AF65-F5344CB8AC3E}">
        <p14:creationId xmlns:p14="http://schemas.microsoft.com/office/powerpoint/2010/main" val="2291610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eb.tradekorea.com/upload_file2/product/316/P00314316/cbe9caa6_56c7f306_1c3e_45a2_a9b4_ec5f9667e8a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525" y="3774347"/>
            <a:ext cx="8362950" cy="392185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a:bodyPr>
          <a:lstStyle/>
          <a:p>
            <a:pPr lvl="1"/>
            <a:r>
              <a:rPr lang="en-US" dirty="0" smtClean="0"/>
              <a:t>Carousel or circular-conveyor machine- This multiple-tank machine moves tableware and utensils on a peg-type conveyor or in racks</a:t>
            </a:r>
          </a:p>
          <a:p>
            <a:pPr lvl="1"/>
            <a:r>
              <a:rPr lang="en-US" dirty="0" smtClean="0"/>
              <a:t>Flight type- This is a high-capacity, multiple-tank machine with a peg-type conveyor; may also have a built in dryer</a:t>
            </a:r>
          </a:p>
        </p:txBody>
      </p:sp>
      <p:pic>
        <p:nvPicPr>
          <p:cNvPr id="4" name="Picture 2"/>
          <p:cNvPicPr>
            <a:picLocks noChangeAspect="1" noChangeArrowheads="1"/>
          </p:cNvPicPr>
          <p:nvPr/>
        </p:nvPicPr>
        <p:blipFill>
          <a:blip r:embed="rId3" cstate="print"/>
          <a:srcRect/>
          <a:stretch>
            <a:fillRect/>
          </a:stretch>
        </p:blipFill>
        <p:spPr bwMode="auto">
          <a:xfrm>
            <a:off x="457200" y="381000"/>
            <a:ext cx="8348330" cy="1066800"/>
          </a:xfrm>
          <a:prstGeom prst="rect">
            <a:avLst/>
          </a:prstGeom>
          <a:noFill/>
          <a:ln w="9525">
            <a:noFill/>
            <a:miter lim="800000"/>
            <a:headEnd/>
            <a:tailEnd/>
          </a:ln>
        </p:spPr>
      </p:pic>
    </p:spTree>
    <p:extLst>
      <p:ext uri="{BB962C8B-B14F-4D97-AF65-F5344CB8AC3E}">
        <p14:creationId xmlns:p14="http://schemas.microsoft.com/office/powerpoint/2010/main" val="1182453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dirty="0"/>
              <a:t>Batch-type, dump- This stationary-rack machine combines the wash and rinse cycles in a single-tank.  Each cycle is timed.  The machine automatically dispenses both the detergent and the sanitizing chemical or hot water.  Wash and rinse water are drained after each </a:t>
            </a:r>
            <a:r>
              <a:rPr lang="en-US" dirty="0" smtClean="0"/>
              <a:t>cycle</a:t>
            </a:r>
          </a:p>
          <a:p>
            <a:pPr lvl="1"/>
            <a:r>
              <a:rPr lang="en-US" dirty="0" smtClean="0"/>
              <a:t>Recirculating, door-type, non-dump machine-  This stationary-rack machine is not fully drained of water between cycles.  The wash water is dilute with fresh water and reused from cycle to </a:t>
            </a:r>
            <a:r>
              <a:rPr lang="en-US" dirty="0" err="1" smtClean="0"/>
              <a:t>cyle</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457200" y="381000"/>
            <a:ext cx="8348330" cy="1066800"/>
          </a:xfrm>
          <a:prstGeom prst="rect">
            <a:avLst/>
          </a:prstGeom>
          <a:noFill/>
          <a:ln w="9525">
            <a:noFill/>
            <a:miter lim="800000"/>
            <a:headEnd/>
            <a:tailEnd/>
          </a:ln>
        </p:spPr>
      </p:pic>
    </p:spTree>
    <p:extLst>
      <p:ext uri="{BB962C8B-B14F-4D97-AF65-F5344CB8AC3E}">
        <p14:creationId xmlns:p14="http://schemas.microsoft.com/office/powerpoint/2010/main" val="191753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industrial-warewashers.com/media/catalog/product/cache/1/image/500x500/9df78eab33525d08d6e5fb8d27136e95/d/u/duo750ws.jpg"/>
          <p:cNvPicPr>
            <a:picLocks noChangeAspect="1" noChangeArrowheads="1"/>
          </p:cNvPicPr>
          <p:nvPr/>
        </p:nvPicPr>
        <p:blipFill>
          <a:blip r:embed="rId2" cstate="print"/>
          <a:srcRect/>
          <a:stretch>
            <a:fillRect/>
          </a:stretch>
        </p:blipFill>
        <p:spPr bwMode="auto">
          <a:xfrm>
            <a:off x="5638800" y="2581275"/>
            <a:ext cx="3743325" cy="3743325"/>
          </a:xfrm>
          <a:prstGeom prst="rect">
            <a:avLst/>
          </a:prstGeom>
          <a:noFill/>
        </p:spPr>
      </p:pic>
      <p:sp>
        <p:nvSpPr>
          <p:cNvPr id="3" name="Content Placeholder 2"/>
          <p:cNvSpPr>
            <a:spLocks noGrp="1"/>
          </p:cNvSpPr>
          <p:nvPr>
            <p:ph idx="1"/>
          </p:nvPr>
        </p:nvSpPr>
        <p:spPr>
          <a:xfrm>
            <a:off x="457200" y="1600200"/>
            <a:ext cx="8229600" cy="5029200"/>
          </a:xfrm>
        </p:spPr>
        <p:txBody>
          <a:bodyPr>
            <a:normAutofit lnSpcReduction="10000"/>
          </a:bodyPr>
          <a:lstStyle/>
          <a:p>
            <a:r>
              <a:rPr lang="en-US" dirty="0" smtClean="0"/>
              <a:t>Installation</a:t>
            </a:r>
          </a:p>
          <a:p>
            <a:pPr lvl="1"/>
            <a:r>
              <a:rPr lang="en-US" dirty="0" smtClean="0"/>
              <a:t>Must be installed so that they are reachable and conveniently located</a:t>
            </a:r>
          </a:p>
          <a:p>
            <a:pPr lvl="1"/>
            <a:r>
              <a:rPr lang="en-US" dirty="0" smtClean="0"/>
              <a:t>Must keep utensils, equipment </a:t>
            </a:r>
            <a:br>
              <a:rPr lang="en-US" dirty="0" smtClean="0"/>
            </a:br>
            <a:r>
              <a:rPr lang="en-US" dirty="0" smtClean="0"/>
              <a:t>and other food contact surfaces </a:t>
            </a:r>
            <a:br>
              <a:rPr lang="en-US" dirty="0" smtClean="0"/>
            </a:br>
            <a:r>
              <a:rPr lang="en-US" dirty="0" smtClean="0"/>
              <a:t>from becoming contaminated</a:t>
            </a:r>
          </a:p>
          <a:p>
            <a:pPr lvl="1"/>
            <a:r>
              <a:rPr lang="en-US" dirty="0" smtClean="0"/>
              <a:t>Must be 6 inches off the floor</a:t>
            </a:r>
          </a:p>
          <a:p>
            <a:r>
              <a:rPr lang="en-US" dirty="0" smtClean="0"/>
              <a:t>Plumbing</a:t>
            </a:r>
          </a:p>
          <a:p>
            <a:pPr lvl="1"/>
            <a:r>
              <a:rPr lang="en-US" dirty="0" smtClean="0"/>
              <a:t>Water pipes to the dishwashing </a:t>
            </a:r>
            <a:br>
              <a:rPr lang="en-US" dirty="0" smtClean="0"/>
            </a:br>
            <a:r>
              <a:rPr lang="en-US" dirty="0" smtClean="0"/>
              <a:t>machines should be as short as </a:t>
            </a:r>
            <a:br>
              <a:rPr lang="en-US" dirty="0" smtClean="0"/>
            </a:br>
            <a:r>
              <a:rPr lang="en-US" dirty="0" smtClean="0"/>
              <a:t>possible to prevent the loss of heat</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457200" y="381000"/>
            <a:ext cx="8348330" cy="10668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a:normAutofit/>
          </a:bodyPr>
          <a:lstStyle/>
          <a:p>
            <a:r>
              <a:rPr lang="en-US" dirty="0" smtClean="0"/>
              <a:t>Chemicals</a:t>
            </a:r>
          </a:p>
          <a:p>
            <a:pPr lvl="1"/>
            <a:r>
              <a:rPr lang="en-US" dirty="0" smtClean="0"/>
              <a:t>Use detergents and sanitizers </a:t>
            </a:r>
            <a:br>
              <a:rPr lang="en-US" dirty="0" smtClean="0"/>
            </a:br>
            <a:r>
              <a:rPr lang="en-US" dirty="0" smtClean="0"/>
              <a:t>approved by the regulatory </a:t>
            </a:r>
            <a:br>
              <a:rPr lang="en-US" dirty="0" smtClean="0"/>
            </a:br>
            <a:r>
              <a:rPr lang="en-US" dirty="0" smtClean="0"/>
              <a:t>authority</a:t>
            </a:r>
          </a:p>
          <a:p>
            <a:r>
              <a:rPr lang="en-US" dirty="0" smtClean="0"/>
              <a:t>Settings</a:t>
            </a:r>
          </a:p>
          <a:p>
            <a:pPr lvl="1"/>
            <a:r>
              <a:rPr lang="en-US" dirty="0" smtClean="0"/>
              <a:t>Purchase dishwashers that can measure water temperature, water pressure, cleaning and sanitizing chemical concentration</a:t>
            </a:r>
          </a:p>
          <a:p>
            <a:pPr lvl="1"/>
            <a:r>
              <a:rPr lang="en-US" dirty="0" smtClean="0"/>
              <a:t>Information about the correct settings should be posted on the machine</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457200" y="381000"/>
            <a:ext cx="8348330" cy="1066800"/>
          </a:xfrm>
          <a:prstGeom prst="rect">
            <a:avLst/>
          </a:prstGeom>
          <a:noFill/>
          <a:ln w="9525">
            <a:noFill/>
            <a:miter lim="800000"/>
            <a:headEnd/>
            <a:tailEnd/>
          </a:ln>
        </p:spPr>
      </p:pic>
      <p:pic>
        <p:nvPicPr>
          <p:cNvPr id="24578" name="Picture 2" descr="http://cdnimg.webstaurantstore.com/uploads/blog/2014/3/lowtemp06.jpg"/>
          <p:cNvPicPr>
            <a:picLocks noChangeAspect="1" noChangeArrowheads="1"/>
          </p:cNvPicPr>
          <p:nvPr/>
        </p:nvPicPr>
        <p:blipFill rotWithShape="1">
          <a:blip r:embed="rId3">
            <a:extLst>
              <a:ext uri="{28A0092B-C50C-407E-A947-70E740481C1C}">
                <a14:useLocalDpi xmlns:a14="http://schemas.microsoft.com/office/drawing/2010/main" val="0"/>
              </a:ext>
            </a:extLst>
          </a:blip>
          <a:srcRect l="10714" r="7143"/>
          <a:stretch/>
        </p:blipFill>
        <p:spPr bwMode="auto">
          <a:xfrm>
            <a:off x="5791201" y="1584878"/>
            <a:ext cx="3124200" cy="2529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5633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autowashed.com/wp-content/uploads/Fagor-Commercial-Warewashing-LVC-21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300" y="2667000"/>
            <a:ext cx="4648200" cy="4648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Thermometer</a:t>
            </a:r>
          </a:p>
          <a:p>
            <a:pPr lvl="1"/>
            <a:r>
              <a:rPr lang="en-US" dirty="0" smtClean="0"/>
              <a:t>The machine’s thermometer should be located so it is readable with a scale in increments no greater than 2°F</a:t>
            </a:r>
          </a:p>
          <a:p>
            <a:r>
              <a:rPr lang="en-US" dirty="0" smtClean="0"/>
              <a:t>Cleaning</a:t>
            </a:r>
          </a:p>
          <a:p>
            <a:pPr lvl="1"/>
            <a:r>
              <a:rPr lang="en-US" dirty="0" smtClean="0"/>
              <a:t>Dishwashers should be easy to </a:t>
            </a:r>
            <a:br>
              <a:rPr lang="en-US" dirty="0" smtClean="0"/>
            </a:br>
            <a:r>
              <a:rPr lang="en-US" dirty="0" smtClean="0"/>
              <a:t>clean</a:t>
            </a:r>
          </a:p>
          <a:p>
            <a:pPr lvl="1"/>
            <a:r>
              <a:rPr lang="en-US" dirty="0" smtClean="0"/>
              <a:t>They should be cleaned as often </a:t>
            </a:r>
            <a:br>
              <a:rPr lang="en-US" dirty="0" smtClean="0"/>
            </a:br>
            <a:r>
              <a:rPr lang="en-US" dirty="0" smtClean="0"/>
              <a:t>as necessary</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457200" y="381000"/>
            <a:ext cx="8348330" cy="1066800"/>
          </a:xfrm>
          <a:prstGeom prst="rect">
            <a:avLst/>
          </a:prstGeom>
          <a:noFill/>
          <a:ln w="9525">
            <a:noFill/>
            <a:miter lim="800000"/>
            <a:headEnd/>
            <a:tailEnd/>
          </a:ln>
        </p:spPr>
      </p:pic>
    </p:spTree>
    <p:extLst>
      <p:ext uri="{BB962C8B-B14F-4D97-AF65-F5344CB8AC3E}">
        <p14:creationId xmlns:p14="http://schemas.microsoft.com/office/powerpoint/2010/main" val="4080700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img.archiexpo.com/images_ae/photo-m2/10918-16444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7637" y="2255837"/>
            <a:ext cx="4525963" cy="452596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00200"/>
            <a:ext cx="8229600" cy="5029200"/>
          </a:xfrm>
        </p:spPr>
        <p:txBody>
          <a:bodyPr>
            <a:normAutofit lnSpcReduction="10000"/>
          </a:bodyPr>
          <a:lstStyle/>
          <a:p>
            <a:r>
              <a:rPr lang="en-US" dirty="0" smtClean="0"/>
              <a:t>Two most common types</a:t>
            </a:r>
          </a:p>
          <a:p>
            <a:pPr lvl="1"/>
            <a:r>
              <a:rPr lang="en-US" dirty="0" smtClean="0"/>
              <a:t>Walk-in</a:t>
            </a:r>
          </a:p>
          <a:p>
            <a:pPr lvl="1"/>
            <a:r>
              <a:rPr lang="en-US" dirty="0" smtClean="0"/>
              <a:t>reach-in</a:t>
            </a:r>
          </a:p>
          <a:p>
            <a:r>
              <a:rPr lang="en-US" dirty="0" smtClean="0"/>
              <a:t>Doors should withstand heavy </a:t>
            </a:r>
            <a:br>
              <a:rPr lang="en-US" dirty="0" smtClean="0"/>
            </a:br>
            <a:r>
              <a:rPr lang="en-US" dirty="0" smtClean="0"/>
              <a:t>use and close with a slight </a:t>
            </a:r>
            <a:br>
              <a:rPr lang="en-US" dirty="0" smtClean="0"/>
            </a:br>
            <a:r>
              <a:rPr lang="en-US" dirty="0" smtClean="0"/>
              <a:t>nudge</a:t>
            </a:r>
          </a:p>
          <a:p>
            <a:r>
              <a:rPr lang="en-US" dirty="0" smtClean="0"/>
              <a:t>A drain must be provided and </a:t>
            </a:r>
            <a:br>
              <a:rPr lang="en-US" dirty="0" smtClean="0"/>
            </a:br>
            <a:r>
              <a:rPr lang="en-US" dirty="0" smtClean="0"/>
              <a:t>maintained for disposal of </a:t>
            </a:r>
            <a:br>
              <a:rPr lang="en-US" dirty="0" smtClean="0"/>
            </a:br>
            <a:r>
              <a:rPr lang="en-US" dirty="0" smtClean="0"/>
              <a:t>condensation and defrost </a:t>
            </a:r>
            <a:br>
              <a:rPr lang="en-US" dirty="0" smtClean="0"/>
            </a:br>
            <a:r>
              <a:rPr lang="en-US" dirty="0" smtClean="0"/>
              <a:t>water.</a:t>
            </a:r>
            <a:endParaRPr lang="en-US" dirty="0"/>
          </a:p>
        </p:txBody>
      </p:sp>
      <p:pic>
        <p:nvPicPr>
          <p:cNvPr id="5" name="Picture 4"/>
          <p:cNvPicPr>
            <a:picLocks noChangeAspect="1"/>
          </p:cNvPicPr>
          <p:nvPr/>
        </p:nvPicPr>
        <p:blipFill>
          <a:blip r:embed="rId3"/>
          <a:stretch>
            <a:fillRect/>
          </a:stretch>
        </p:blipFill>
        <p:spPr>
          <a:xfrm>
            <a:off x="304800" y="304800"/>
            <a:ext cx="8560076" cy="1143000"/>
          </a:xfrm>
          <a:prstGeom prst="rect">
            <a:avLst/>
          </a:prstGeom>
        </p:spPr>
      </p:pic>
    </p:spTree>
    <p:extLst>
      <p:ext uri="{BB962C8B-B14F-4D97-AF65-F5344CB8AC3E}">
        <p14:creationId xmlns:p14="http://schemas.microsoft.com/office/powerpoint/2010/main" val="4734311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justintimeref.net/files/images/walk-in-cooler-madison-w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174671"/>
            <a:ext cx="2705100" cy="27051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fontScale="92500" lnSpcReduction="10000"/>
          </a:bodyPr>
          <a:lstStyle/>
          <a:p>
            <a:r>
              <a:rPr lang="en-US" dirty="0" smtClean="0"/>
              <a:t>Installation</a:t>
            </a:r>
          </a:p>
          <a:p>
            <a:pPr lvl="1"/>
            <a:r>
              <a:rPr lang="en-US" dirty="0" smtClean="0"/>
              <a:t>Walk-in units can be sealed to the floor and wall</a:t>
            </a:r>
          </a:p>
          <a:p>
            <a:r>
              <a:rPr lang="en-US" dirty="0" smtClean="0"/>
              <a:t>Reach-ins</a:t>
            </a:r>
          </a:p>
          <a:p>
            <a:pPr lvl="1"/>
            <a:r>
              <a:rPr lang="en-US" dirty="0" smtClean="0"/>
              <a:t>Purchase units with legs that elevate them 6 inches off the floor or mount and seal them on a masonry base.</a:t>
            </a:r>
          </a:p>
          <a:p>
            <a:pPr lvl="1"/>
            <a:r>
              <a:rPr lang="en-US" dirty="0" smtClean="0"/>
              <a:t>Caster wheels are often preferred or required to make it easier to move for cleaning.</a:t>
            </a:r>
          </a:p>
          <a:p>
            <a:r>
              <a:rPr lang="en-US" dirty="0" smtClean="0"/>
              <a:t>Temperature</a:t>
            </a:r>
          </a:p>
          <a:p>
            <a:pPr lvl="1"/>
            <a:r>
              <a:rPr lang="en-US" dirty="0" smtClean="0"/>
              <a:t>Should have built-in thermometers that </a:t>
            </a:r>
            <a:br>
              <a:rPr lang="en-US" dirty="0" smtClean="0"/>
            </a:br>
            <a:r>
              <a:rPr lang="en-US" dirty="0" smtClean="0"/>
              <a:t>are accurate within +/-3°F</a:t>
            </a:r>
            <a:endParaRPr lang="en-US" dirty="0"/>
          </a:p>
        </p:txBody>
      </p:sp>
      <p:pic>
        <p:nvPicPr>
          <p:cNvPr id="5" name="Picture 4"/>
          <p:cNvPicPr>
            <a:picLocks noChangeAspect="1"/>
          </p:cNvPicPr>
          <p:nvPr/>
        </p:nvPicPr>
        <p:blipFill>
          <a:blip r:embed="rId3"/>
          <a:stretch>
            <a:fillRect/>
          </a:stretch>
        </p:blipFill>
        <p:spPr>
          <a:xfrm>
            <a:off x="304800" y="304800"/>
            <a:ext cx="8560076" cy="1143000"/>
          </a:xfrm>
          <a:prstGeom prst="rect">
            <a:avLst/>
          </a:prstGeom>
        </p:spPr>
      </p:pic>
    </p:spTree>
    <p:extLst>
      <p:ext uri="{BB962C8B-B14F-4D97-AF65-F5344CB8AC3E}">
        <p14:creationId xmlns:p14="http://schemas.microsoft.com/office/powerpoint/2010/main" val="16336796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rhq.net.au/wp-content/uploads/2014/11/blast-chiller-freez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1981200"/>
            <a:ext cx="1799006" cy="21065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dirty="0" smtClean="0"/>
              <a:t>Blast chillers cool food quickly.  Many can cool from 135°F to 37°F within 90 minutes.</a:t>
            </a:r>
          </a:p>
          <a:p>
            <a:pPr lvl="1"/>
            <a:r>
              <a:rPr lang="en-US" dirty="0" smtClean="0"/>
              <a:t>Most units allow the operator to set </a:t>
            </a:r>
            <a:br>
              <a:rPr lang="en-US" dirty="0" smtClean="0"/>
            </a:br>
            <a:r>
              <a:rPr lang="en-US" dirty="0" smtClean="0"/>
              <a:t>target chill temperatures and monitor </a:t>
            </a:r>
            <a:br>
              <a:rPr lang="en-US" dirty="0" smtClean="0"/>
            </a:br>
            <a:r>
              <a:rPr lang="en-US" dirty="0" smtClean="0"/>
              <a:t>the temperature of food throughout the </a:t>
            </a:r>
            <a:br>
              <a:rPr lang="en-US" dirty="0" smtClean="0"/>
            </a:br>
            <a:r>
              <a:rPr lang="en-US" dirty="0" smtClean="0"/>
              <a:t>chill cycle.</a:t>
            </a:r>
          </a:p>
          <a:p>
            <a:r>
              <a:rPr lang="en-US" dirty="0" smtClean="0"/>
              <a:t>To cool in a tumble chiller you put prepackaged hot food into a drum that rotates inside a reservoir of chilled water.  The tumbling action increases the effectiveness of the chilled water in cooling the food.</a:t>
            </a:r>
            <a:endParaRPr lang="en-US" dirty="0"/>
          </a:p>
        </p:txBody>
      </p:sp>
      <p:pic>
        <p:nvPicPr>
          <p:cNvPr id="5" name="Picture 4"/>
          <p:cNvPicPr>
            <a:picLocks noChangeAspect="1"/>
          </p:cNvPicPr>
          <p:nvPr/>
        </p:nvPicPr>
        <p:blipFill>
          <a:blip r:embed="rId3"/>
          <a:stretch>
            <a:fillRect/>
          </a:stretch>
        </p:blipFill>
        <p:spPr>
          <a:xfrm>
            <a:off x="228600" y="228600"/>
            <a:ext cx="8578649" cy="1066800"/>
          </a:xfrm>
          <a:prstGeom prst="rect">
            <a:avLst/>
          </a:prstGeom>
        </p:spPr>
      </p:pic>
    </p:spTree>
    <p:extLst>
      <p:ext uri="{BB962C8B-B14F-4D97-AF65-F5344CB8AC3E}">
        <p14:creationId xmlns:p14="http://schemas.microsoft.com/office/powerpoint/2010/main" val="2739938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ak1.ostkcdn.com/images/products/3307146/Maple-Edge-Grain-18x12-inch-Cutting-Board-P11405196.jpg"/>
          <p:cNvPicPr>
            <a:picLocks noChangeAspect="1" noChangeArrowheads="1"/>
          </p:cNvPicPr>
          <p:nvPr/>
        </p:nvPicPr>
        <p:blipFill rotWithShape="1">
          <a:blip r:embed="rId2">
            <a:extLst>
              <a:ext uri="{28A0092B-C50C-407E-A947-70E740481C1C}">
                <a14:useLocalDpi xmlns:a14="http://schemas.microsoft.com/office/drawing/2010/main" val="0"/>
              </a:ext>
            </a:extLst>
          </a:blip>
          <a:srcRect t="22400" b="26400"/>
          <a:stretch/>
        </p:blipFill>
        <p:spPr bwMode="auto">
          <a:xfrm>
            <a:off x="4322588" y="4465637"/>
            <a:ext cx="4821412" cy="246856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Many regulatory authorities allow the use of either wooden or synthetic cutting boards.</a:t>
            </a:r>
          </a:p>
          <a:p>
            <a:r>
              <a:rPr lang="en-US" dirty="0" smtClean="0"/>
              <a:t>If the regulatory authority allows wooden cutting boards and baker’s tables, they need to be made from a nonabsorbent hardwood, such as maple or oak.  They need to be nontoxic and free of </a:t>
            </a:r>
            <a:br>
              <a:rPr lang="en-US" dirty="0" smtClean="0"/>
            </a:br>
            <a:r>
              <a:rPr lang="en-US" dirty="0" smtClean="0"/>
              <a:t>cracks and seams.</a:t>
            </a:r>
            <a:endParaRPr lang="en-US" dirty="0"/>
          </a:p>
        </p:txBody>
      </p:sp>
      <p:pic>
        <p:nvPicPr>
          <p:cNvPr id="5" name="Picture 4"/>
          <p:cNvPicPr>
            <a:picLocks noChangeAspect="1"/>
          </p:cNvPicPr>
          <p:nvPr/>
        </p:nvPicPr>
        <p:blipFill>
          <a:blip r:embed="rId3"/>
          <a:stretch>
            <a:fillRect/>
          </a:stretch>
        </p:blipFill>
        <p:spPr>
          <a:xfrm>
            <a:off x="228600" y="304800"/>
            <a:ext cx="8534400" cy="1173326"/>
          </a:xfrm>
          <a:prstGeom prst="rect">
            <a:avLst/>
          </a:prstGeom>
        </p:spPr>
      </p:pic>
    </p:spTree>
    <p:extLst>
      <p:ext uri="{BB962C8B-B14F-4D97-AF65-F5344CB8AC3E}">
        <p14:creationId xmlns:p14="http://schemas.microsoft.com/office/powerpoint/2010/main" val="2865889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4.bp.blogspot.com/-LHrgq8uldl8/UZaSYU86rhI/AAAAAAAAV5g/D3uKQcwEnZk/s1600/image001-769167.gif"/>
          <p:cNvPicPr>
            <a:picLocks noChangeAspect="1" noChangeArrowheads="1"/>
          </p:cNvPicPr>
          <p:nvPr/>
        </p:nvPicPr>
        <p:blipFill rotWithShape="1">
          <a:blip r:embed="rId2">
            <a:extLst>
              <a:ext uri="{28A0092B-C50C-407E-A947-70E740481C1C}">
                <a14:useLocalDpi xmlns:a14="http://schemas.microsoft.com/office/drawing/2010/main" val="0"/>
              </a:ext>
            </a:extLst>
          </a:blip>
          <a:srcRect l="1584"/>
          <a:stretch/>
        </p:blipFill>
        <p:spPr bwMode="auto">
          <a:xfrm>
            <a:off x="3962399" y="3810000"/>
            <a:ext cx="5181601" cy="308065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pPr lvl="1"/>
            <a:r>
              <a:rPr lang="en-US" dirty="0" smtClean="0"/>
              <a:t>Contamination</a:t>
            </a:r>
          </a:p>
          <a:p>
            <a:pPr lvl="2"/>
            <a:r>
              <a:rPr lang="en-US" dirty="0" smtClean="0"/>
              <a:t>Place equipment in a way that will prevent splashing or spilling from one piece of equipment onto another.</a:t>
            </a:r>
          </a:p>
          <a:p>
            <a:pPr lvl="1"/>
            <a:r>
              <a:rPr lang="en-US" dirty="0" smtClean="0"/>
              <a:t>Equipment Accessibility</a:t>
            </a:r>
          </a:p>
          <a:p>
            <a:pPr lvl="2"/>
            <a:r>
              <a:rPr lang="en-US" dirty="0" smtClean="0"/>
              <a:t>Hard-to-reach areas are less likely to be cleaned.</a:t>
            </a:r>
          </a:p>
          <a:p>
            <a:pPr lvl="2"/>
            <a:r>
              <a:rPr lang="en-US" dirty="0" smtClean="0"/>
              <a:t>A well-planned </a:t>
            </a:r>
            <a:br>
              <a:rPr lang="en-US" dirty="0" smtClean="0"/>
            </a:br>
            <a:r>
              <a:rPr lang="en-US" dirty="0" smtClean="0"/>
              <a:t>layout will ensure </a:t>
            </a:r>
            <a:br>
              <a:rPr lang="en-US" dirty="0" smtClean="0"/>
            </a:br>
            <a:r>
              <a:rPr lang="en-US" dirty="0" smtClean="0"/>
              <a:t>that equipment </a:t>
            </a:r>
            <a:br>
              <a:rPr lang="en-US" dirty="0" smtClean="0"/>
            </a:br>
            <a:r>
              <a:rPr lang="en-US" dirty="0" smtClean="0"/>
              <a:t>is accessible for </a:t>
            </a:r>
            <a:br>
              <a:rPr lang="en-US" dirty="0" smtClean="0"/>
            </a:br>
            <a:r>
              <a:rPr lang="en-US" dirty="0" smtClean="0"/>
              <a:t>cleaning.</a:t>
            </a:r>
            <a:endParaRPr lang="en-US" dirty="0"/>
          </a:p>
        </p:txBody>
      </p:sp>
      <p:pic>
        <p:nvPicPr>
          <p:cNvPr id="5" name="Picture 4"/>
          <p:cNvPicPr>
            <a:picLocks noChangeAspect="1"/>
          </p:cNvPicPr>
          <p:nvPr/>
        </p:nvPicPr>
        <p:blipFill>
          <a:blip r:embed="rId3"/>
          <a:stretch>
            <a:fillRect/>
          </a:stretch>
        </p:blipFill>
        <p:spPr>
          <a:xfrm>
            <a:off x="2649478" y="105229"/>
            <a:ext cx="3598922" cy="1571171"/>
          </a:xfrm>
          <a:prstGeom prst="rect">
            <a:avLst/>
          </a:prstGeom>
        </p:spPr>
      </p:pic>
    </p:spTree>
    <p:extLst>
      <p:ext uri="{BB962C8B-B14F-4D97-AF65-F5344CB8AC3E}">
        <p14:creationId xmlns:p14="http://schemas.microsoft.com/office/powerpoint/2010/main" val="27928052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www.specifier.com.au/media/companyarticle/1/8/0/1827-1_colorbox-500400.jpg"/>
          <p:cNvPicPr>
            <a:picLocks noChangeAspect="1" noChangeArrowheads="1"/>
          </p:cNvPicPr>
          <p:nvPr/>
        </p:nvPicPr>
        <p:blipFill>
          <a:blip r:embed="rId2" cstate="print"/>
          <a:srcRect/>
          <a:stretch>
            <a:fillRect/>
          </a:stretch>
        </p:blipFill>
        <p:spPr bwMode="auto">
          <a:xfrm>
            <a:off x="5257800" y="3662861"/>
            <a:ext cx="3886200" cy="3195139"/>
          </a:xfrm>
          <a:prstGeom prst="rect">
            <a:avLst/>
          </a:prstGeom>
          <a:noFill/>
        </p:spPr>
      </p:pic>
      <p:sp>
        <p:nvSpPr>
          <p:cNvPr id="3" name="Content Placeholder 2"/>
          <p:cNvSpPr>
            <a:spLocks noGrp="1"/>
          </p:cNvSpPr>
          <p:nvPr>
            <p:ph idx="1"/>
          </p:nvPr>
        </p:nvSpPr>
        <p:spPr/>
        <p:txBody>
          <a:bodyPr/>
          <a:lstStyle/>
          <a:p>
            <a:r>
              <a:rPr lang="en-US" dirty="0" smtClean="0"/>
              <a:t>Stationary equipment should be easy to clean and easy to clean around.  </a:t>
            </a:r>
          </a:p>
          <a:p>
            <a:r>
              <a:rPr lang="en-US" dirty="0" smtClean="0"/>
              <a:t>Stationary equipment should be installed:</a:t>
            </a:r>
          </a:p>
          <a:p>
            <a:pPr lvl="1"/>
            <a:r>
              <a:rPr lang="en-US" dirty="0" smtClean="0"/>
              <a:t>Floor mounted equipment- on legs at least 6 inches high.  Another option </a:t>
            </a:r>
            <a:br>
              <a:rPr lang="en-US" dirty="0" smtClean="0"/>
            </a:br>
            <a:r>
              <a:rPr lang="en-US" dirty="0" smtClean="0"/>
              <a:t>is to seal it to a masonry base.</a:t>
            </a:r>
          </a:p>
          <a:p>
            <a:pPr lvl="1"/>
            <a:r>
              <a:rPr lang="en-US" dirty="0" smtClean="0"/>
              <a:t>Tabletop equipment-  on </a:t>
            </a:r>
            <a:br>
              <a:rPr lang="en-US" dirty="0" smtClean="0"/>
            </a:br>
            <a:r>
              <a:rPr lang="en-US" dirty="0" smtClean="0"/>
              <a:t>legs at least 4 inches high; </a:t>
            </a:r>
            <a:br>
              <a:rPr lang="en-US" dirty="0" smtClean="0"/>
            </a:br>
            <a:r>
              <a:rPr lang="en-US" dirty="0" smtClean="0"/>
              <a:t>or seal it to the countertop.</a:t>
            </a:r>
          </a:p>
        </p:txBody>
      </p:sp>
      <p:pic>
        <p:nvPicPr>
          <p:cNvPr id="5122" name="Picture 2"/>
          <p:cNvPicPr>
            <a:picLocks noChangeAspect="1" noChangeArrowheads="1"/>
          </p:cNvPicPr>
          <p:nvPr/>
        </p:nvPicPr>
        <p:blipFill>
          <a:blip r:embed="rId3" cstate="print"/>
          <a:srcRect/>
          <a:stretch>
            <a:fillRect/>
          </a:stretch>
        </p:blipFill>
        <p:spPr bwMode="auto">
          <a:xfrm>
            <a:off x="304799" y="457200"/>
            <a:ext cx="8450893" cy="8382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478888" y="152400"/>
            <a:ext cx="8207912" cy="1447800"/>
          </a:xfrm>
          <a:prstGeom prst="rect">
            <a:avLst/>
          </a:prstGeom>
          <a:noFill/>
          <a:ln w="9525">
            <a:noFill/>
            <a:miter lim="800000"/>
            <a:headEnd/>
            <a:tailEnd/>
          </a:ln>
        </p:spPr>
      </p:pic>
      <p:pic>
        <p:nvPicPr>
          <p:cNvPr id="9220" name="Picture 4" descr="http://www.dallascroft.com/images/utilities.png">
            <a:hlinkClick r:id="rId3"/>
          </p:cNvPr>
          <p:cNvPicPr>
            <a:picLocks noChangeAspect="1" noChangeArrowheads="1"/>
          </p:cNvPicPr>
          <p:nvPr/>
        </p:nvPicPr>
        <p:blipFill>
          <a:blip r:embed="rId4" cstate="print"/>
          <a:srcRect/>
          <a:stretch>
            <a:fillRect/>
          </a:stretch>
        </p:blipFill>
        <p:spPr bwMode="auto">
          <a:xfrm rot="1060942">
            <a:off x="6016295" y="1247044"/>
            <a:ext cx="3481265" cy="3675442"/>
          </a:xfrm>
          <a:prstGeom prst="rect">
            <a:avLst/>
          </a:prstGeom>
          <a:noFill/>
        </p:spPr>
      </p:pic>
      <p:sp>
        <p:nvSpPr>
          <p:cNvPr id="3" name="Content Placeholder 2"/>
          <p:cNvSpPr>
            <a:spLocks noGrp="1"/>
          </p:cNvSpPr>
          <p:nvPr>
            <p:ph idx="1"/>
          </p:nvPr>
        </p:nvSpPr>
        <p:spPr>
          <a:xfrm>
            <a:off x="457200" y="1600200"/>
            <a:ext cx="8229600" cy="4876800"/>
          </a:xfrm>
        </p:spPr>
        <p:txBody>
          <a:bodyPr>
            <a:normAutofit lnSpcReduction="10000"/>
          </a:bodyPr>
          <a:lstStyle/>
          <a:p>
            <a:r>
              <a:rPr lang="en-US" dirty="0" smtClean="0"/>
              <a:t>An operation uses many </a:t>
            </a:r>
            <a:br>
              <a:rPr lang="en-US" dirty="0" smtClean="0"/>
            </a:br>
            <a:r>
              <a:rPr lang="en-US" dirty="0" smtClean="0"/>
              <a:t>utilities and building systems.</a:t>
            </a:r>
          </a:p>
          <a:p>
            <a:r>
              <a:rPr lang="en-US" dirty="0" smtClean="0"/>
              <a:t>Utilities include water, </a:t>
            </a:r>
            <a:br>
              <a:rPr lang="en-US" dirty="0" smtClean="0"/>
            </a:br>
            <a:r>
              <a:rPr lang="en-US" dirty="0" smtClean="0"/>
              <a:t>electricity, gas, sewage, </a:t>
            </a:r>
            <a:br>
              <a:rPr lang="en-US" dirty="0" smtClean="0"/>
            </a:br>
            <a:r>
              <a:rPr lang="en-US" dirty="0" smtClean="0"/>
              <a:t>and garbage disposal.</a:t>
            </a:r>
          </a:p>
          <a:p>
            <a:r>
              <a:rPr lang="en-US" dirty="0" smtClean="0"/>
              <a:t>Building systems include </a:t>
            </a:r>
            <a:br>
              <a:rPr lang="en-US" dirty="0" smtClean="0"/>
            </a:br>
            <a:r>
              <a:rPr lang="en-US" dirty="0" smtClean="0"/>
              <a:t>plumbing, lighting and ventilation.</a:t>
            </a:r>
          </a:p>
          <a:p>
            <a:r>
              <a:rPr lang="en-US" dirty="0" smtClean="0"/>
              <a:t>There must be enough utilities to meet the needs of the operation and they need to work correctly.</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smithplumbingaz.com/libs/assets/uploads/images/leaking_faucet.png"/>
          <p:cNvPicPr>
            <a:picLocks noChangeAspect="1" noChangeArrowheads="1"/>
          </p:cNvPicPr>
          <p:nvPr/>
        </p:nvPicPr>
        <p:blipFill>
          <a:blip r:embed="rId2" cstate="print"/>
          <a:srcRect/>
          <a:stretch>
            <a:fillRect/>
          </a:stretch>
        </p:blipFill>
        <p:spPr bwMode="auto">
          <a:xfrm>
            <a:off x="4826195" y="3581400"/>
            <a:ext cx="4927405" cy="3276600"/>
          </a:xfrm>
          <a:prstGeom prst="rect">
            <a:avLst/>
          </a:prstGeom>
          <a:noFill/>
        </p:spPr>
      </p:pic>
      <p:sp>
        <p:nvSpPr>
          <p:cNvPr id="3" name="Content Placeholder 2"/>
          <p:cNvSpPr>
            <a:spLocks noGrp="1"/>
          </p:cNvSpPr>
          <p:nvPr>
            <p:ph idx="1"/>
          </p:nvPr>
        </p:nvSpPr>
        <p:spPr/>
        <p:txBody>
          <a:bodyPr>
            <a:normAutofit fontScale="92500"/>
          </a:bodyPr>
          <a:lstStyle/>
          <a:p>
            <a:r>
              <a:rPr lang="en-US" dirty="0" smtClean="0"/>
              <a:t>Only water that is drinkable can be used for the preparation of food and come in contact with food-contact surfaces.  </a:t>
            </a:r>
          </a:p>
          <a:p>
            <a:r>
              <a:rPr lang="en-US" dirty="0" smtClean="0"/>
              <a:t>This water can come from the following sources:</a:t>
            </a:r>
          </a:p>
          <a:p>
            <a:pPr lvl="1"/>
            <a:r>
              <a:rPr lang="en-US" dirty="0" smtClean="0"/>
              <a:t>Approved public water mains</a:t>
            </a:r>
          </a:p>
          <a:p>
            <a:pPr lvl="1"/>
            <a:r>
              <a:rPr lang="en-US" dirty="0" smtClean="0"/>
              <a:t>Private water sources that are </a:t>
            </a:r>
            <a:br>
              <a:rPr lang="en-US" dirty="0" smtClean="0"/>
            </a:br>
            <a:r>
              <a:rPr lang="en-US" dirty="0" smtClean="0"/>
              <a:t>regularly tested and maintained</a:t>
            </a:r>
          </a:p>
          <a:p>
            <a:pPr lvl="1"/>
            <a:r>
              <a:rPr lang="en-US" dirty="0" smtClean="0"/>
              <a:t>Closed, portable water containers</a:t>
            </a:r>
          </a:p>
          <a:p>
            <a:pPr lvl="1"/>
            <a:r>
              <a:rPr lang="en-US" dirty="0" smtClean="0"/>
              <a:t>Water transport vehicles</a:t>
            </a:r>
            <a:endParaRPr lang="en-US" dirty="0"/>
          </a:p>
        </p:txBody>
      </p:sp>
      <p:pic>
        <p:nvPicPr>
          <p:cNvPr id="10242" name="Picture 2"/>
          <p:cNvPicPr>
            <a:picLocks noChangeAspect="1" noChangeArrowheads="1"/>
          </p:cNvPicPr>
          <p:nvPr/>
        </p:nvPicPr>
        <p:blipFill>
          <a:blip r:embed="rId3" cstate="print"/>
          <a:srcRect/>
          <a:stretch>
            <a:fillRect/>
          </a:stretch>
        </p:blipFill>
        <p:spPr bwMode="auto">
          <a:xfrm>
            <a:off x="457200" y="304800"/>
            <a:ext cx="8289524" cy="11430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bodyunburdened.com/wp-content/uploads/2012/12/hot_cold_water_faucets.jpg"/>
          <p:cNvPicPr>
            <a:picLocks noChangeAspect="1" noChangeArrowheads="1"/>
          </p:cNvPicPr>
          <p:nvPr/>
        </p:nvPicPr>
        <p:blipFill rotWithShape="1">
          <a:blip r:embed="rId2">
            <a:extLst>
              <a:ext uri="{28A0092B-C50C-407E-A947-70E740481C1C}">
                <a14:useLocalDpi xmlns:a14="http://schemas.microsoft.com/office/drawing/2010/main" val="0"/>
              </a:ext>
            </a:extLst>
          </a:blip>
          <a:srcRect t="10702" r="48259" b="14380"/>
          <a:stretch/>
        </p:blipFill>
        <p:spPr bwMode="auto">
          <a:xfrm>
            <a:off x="6714930" y="4365171"/>
            <a:ext cx="2810070" cy="302622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lnSpcReduction="10000"/>
          </a:bodyPr>
          <a:lstStyle/>
          <a:p>
            <a:r>
              <a:rPr lang="en-US" dirty="0" smtClean="0"/>
              <a:t>Providing a continuous supply of hot water can be a problem for many operations serving the public.</a:t>
            </a:r>
          </a:p>
          <a:p>
            <a:r>
              <a:rPr lang="en-US" dirty="0" smtClean="0"/>
              <a:t>Most general-purpose water heaters will not heat water to temperatures required for hot-water sanitizing.  A booster heater might be needed to maintain water temperatures.</a:t>
            </a:r>
          </a:p>
          <a:p>
            <a:r>
              <a:rPr lang="en-US" dirty="0" smtClean="0"/>
              <a:t>Many dishwashing machines now </a:t>
            </a:r>
            <a:br>
              <a:rPr lang="en-US" dirty="0" smtClean="0"/>
            </a:br>
            <a:r>
              <a:rPr lang="en-US" dirty="0" smtClean="0"/>
              <a:t>come with booster heaters.</a:t>
            </a:r>
          </a:p>
        </p:txBody>
      </p:sp>
      <p:pic>
        <p:nvPicPr>
          <p:cNvPr id="5" name="Picture 4"/>
          <p:cNvPicPr>
            <a:picLocks noChangeAspect="1"/>
          </p:cNvPicPr>
          <p:nvPr/>
        </p:nvPicPr>
        <p:blipFill>
          <a:blip r:embed="rId3"/>
          <a:stretch>
            <a:fillRect/>
          </a:stretch>
        </p:blipFill>
        <p:spPr>
          <a:xfrm>
            <a:off x="1913546" y="228600"/>
            <a:ext cx="5020654" cy="1143000"/>
          </a:xfrm>
          <a:prstGeom prst="rect">
            <a:avLst/>
          </a:prstGeom>
        </p:spPr>
      </p:pic>
    </p:spTree>
    <p:extLst>
      <p:ext uri="{BB962C8B-B14F-4D97-AF65-F5344CB8AC3E}">
        <p14:creationId xmlns:p14="http://schemas.microsoft.com/office/powerpoint/2010/main" val="30444455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winnipeg.ca/waterandwaste/images/water/cross_conectionX1.jpg"/>
          <p:cNvPicPr>
            <a:picLocks noChangeAspect="1" noChangeArrowheads="1"/>
          </p:cNvPicPr>
          <p:nvPr/>
        </p:nvPicPr>
        <p:blipFill>
          <a:blip r:embed="rId2" cstate="print"/>
          <a:srcRect/>
          <a:stretch>
            <a:fillRect/>
          </a:stretch>
        </p:blipFill>
        <p:spPr bwMode="auto">
          <a:xfrm>
            <a:off x="5130961" y="3200400"/>
            <a:ext cx="4013039" cy="3657600"/>
          </a:xfrm>
          <a:prstGeom prst="rect">
            <a:avLst/>
          </a:prstGeom>
          <a:noFill/>
        </p:spPr>
      </p:pic>
      <p:sp>
        <p:nvSpPr>
          <p:cNvPr id="3" name="Content Placeholder 2"/>
          <p:cNvSpPr>
            <a:spLocks noGrp="1"/>
          </p:cNvSpPr>
          <p:nvPr>
            <p:ph idx="1"/>
          </p:nvPr>
        </p:nvSpPr>
        <p:spPr/>
        <p:txBody>
          <a:bodyPr/>
          <a:lstStyle/>
          <a:p>
            <a:r>
              <a:rPr lang="en-US" dirty="0" smtClean="0"/>
              <a:t>Cross-connections are the greatest risk to water safety.</a:t>
            </a:r>
          </a:p>
          <a:p>
            <a:r>
              <a:rPr lang="en-US" dirty="0" smtClean="0"/>
              <a:t>A cross-connection is a physical link between safe water and dirty </a:t>
            </a:r>
            <a:br>
              <a:rPr lang="en-US" dirty="0" smtClean="0"/>
            </a:br>
            <a:r>
              <a:rPr lang="en-US" dirty="0" smtClean="0"/>
              <a:t>water, which can come </a:t>
            </a:r>
            <a:br>
              <a:rPr lang="en-US" dirty="0" smtClean="0"/>
            </a:br>
            <a:r>
              <a:rPr lang="en-US" dirty="0" smtClean="0"/>
              <a:t>from drains, sewers, or </a:t>
            </a:r>
            <a:br>
              <a:rPr lang="en-US" dirty="0" smtClean="0"/>
            </a:br>
            <a:r>
              <a:rPr lang="en-US" dirty="0" smtClean="0"/>
              <a:t>other wastewater </a:t>
            </a:r>
            <a:br>
              <a:rPr lang="en-US" dirty="0" smtClean="0"/>
            </a:br>
            <a:r>
              <a:rPr lang="en-US" dirty="0" smtClean="0"/>
              <a:t>sources.</a:t>
            </a:r>
            <a:endParaRPr lang="en-US" dirty="0"/>
          </a:p>
        </p:txBody>
      </p:sp>
      <p:pic>
        <p:nvPicPr>
          <p:cNvPr id="11266" name="Picture 2"/>
          <p:cNvPicPr>
            <a:picLocks noChangeAspect="1" noChangeArrowheads="1"/>
          </p:cNvPicPr>
          <p:nvPr/>
        </p:nvPicPr>
        <p:blipFill>
          <a:blip r:embed="rId3" cstate="print"/>
          <a:srcRect/>
          <a:stretch>
            <a:fillRect/>
          </a:stretch>
        </p:blipFill>
        <p:spPr bwMode="auto">
          <a:xfrm>
            <a:off x="986589" y="228600"/>
            <a:ext cx="7014411" cy="13716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dep.state.fl.us/central/home/drinkingwater/FieldCompliance/CrossConnectionControl/hoseinbucket.jpg"/>
          <p:cNvPicPr>
            <a:picLocks noChangeAspect="1" noChangeArrowheads="1"/>
          </p:cNvPicPr>
          <p:nvPr/>
        </p:nvPicPr>
        <p:blipFill>
          <a:blip r:embed="rId2" cstate="print"/>
          <a:srcRect/>
          <a:stretch>
            <a:fillRect/>
          </a:stretch>
        </p:blipFill>
        <p:spPr bwMode="auto">
          <a:xfrm>
            <a:off x="5271711" y="3581400"/>
            <a:ext cx="3872290" cy="2895601"/>
          </a:xfrm>
          <a:prstGeom prst="rect">
            <a:avLst/>
          </a:prstGeom>
          <a:noFill/>
        </p:spPr>
      </p:pic>
      <p:sp>
        <p:nvSpPr>
          <p:cNvPr id="3" name="Content Placeholder 2"/>
          <p:cNvSpPr>
            <a:spLocks noGrp="1"/>
          </p:cNvSpPr>
          <p:nvPr>
            <p:ph idx="1"/>
          </p:nvPr>
        </p:nvSpPr>
        <p:spPr/>
        <p:txBody>
          <a:bodyPr>
            <a:normAutofit lnSpcReduction="10000"/>
          </a:bodyPr>
          <a:lstStyle/>
          <a:p>
            <a:r>
              <a:rPr lang="en-US" dirty="0" smtClean="0"/>
              <a:t>A Cross-connection is dangerous because it can let backflow occur.</a:t>
            </a:r>
          </a:p>
          <a:p>
            <a:r>
              <a:rPr lang="en-US" dirty="0" smtClean="0"/>
              <a:t>Backflow is the reverse flow of containments through a cross-connection into a drinkable water supply.</a:t>
            </a:r>
          </a:p>
          <a:p>
            <a:r>
              <a:rPr lang="en-US" dirty="0" smtClean="0"/>
              <a:t>Backflow can be the </a:t>
            </a:r>
            <a:br>
              <a:rPr lang="en-US" dirty="0" smtClean="0"/>
            </a:br>
            <a:r>
              <a:rPr lang="en-US" dirty="0" smtClean="0"/>
              <a:t>result of pressure </a:t>
            </a:r>
            <a:br>
              <a:rPr lang="en-US" dirty="0" smtClean="0"/>
            </a:br>
            <a:r>
              <a:rPr lang="en-US" dirty="0" smtClean="0"/>
              <a:t>pushing contaminants </a:t>
            </a:r>
            <a:br>
              <a:rPr lang="en-US" dirty="0" smtClean="0"/>
            </a:br>
            <a:r>
              <a:rPr lang="en-US" dirty="0" smtClean="0"/>
              <a:t>back into the water supply.  </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986589" y="228600"/>
            <a:ext cx="7014411" cy="13716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ci.snoqualmie.wa.us/Portals/0/departments/publicworks/images/workingtogether.gif"/>
          <p:cNvPicPr>
            <a:picLocks noChangeAspect="1" noChangeArrowheads="1"/>
          </p:cNvPicPr>
          <p:nvPr/>
        </p:nvPicPr>
        <p:blipFill>
          <a:blip r:embed="rId2" cstate="print"/>
          <a:srcRect/>
          <a:stretch>
            <a:fillRect/>
          </a:stretch>
        </p:blipFill>
        <p:spPr bwMode="auto">
          <a:xfrm>
            <a:off x="4800600" y="4559616"/>
            <a:ext cx="4343400" cy="2298384"/>
          </a:xfrm>
          <a:prstGeom prst="rect">
            <a:avLst/>
          </a:prstGeom>
          <a:noFill/>
        </p:spPr>
      </p:pic>
      <p:sp>
        <p:nvSpPr>
          <p:cNvPr id="3" name="Content Placeholder 2"/>
          <p:cNvSpPr>
            <a:spLocks noGrp="1"/>
          </p:cNvSpPr>
          <p:nvPr>
            <p:ph idx="1"/>
          </p:nvPr>
        </p:nvSpPr>
        <p:spPr/>
        <p:txBody>
          <a:bodyPr>
            <a:normAutofit fontScale="92500" lnSpcReduction="10000"/>
          </a:bodyPr>
          <a:lstStyle/>
          <a:p>
            <a:r>
              <a:rPr lang="en-US" dirty="0" smtClean="0"/>
              <a:t>Backflow can also happen when high water use in one area of an operation creates a vacuum in the plumbing system that sucks contaminants back into the water supply.  This is called </a:t>
            </a:r>
            <a:r>
              <a:rPr lang="en-US" dirty="0" err="1" smtClean="0"/>
              <a:t>backsiphonage</a:t>
            </a:r>
            <a:r>
              <a:rPr lang="en-US" dirty="0" smtClean="0"/>
              <a:t>.</a:t>
            </a:r>
          </a:p>
          <a:p>
            <a:r>
              <a:rPr lang="en-US" dirty="0" smtClean="0"/>
              <a:t>A running faucet below the flood rim of a sink is an example of a cross-connection that can lead to </a:t>
            </a:r>
            <a:r>
              <a:rPr lang="en-US" dirty="0" err="1" smtClean="0"/>
              <a:t>backsiphonage</a:t>
            </a:r>
            <a:r>
              <a:rPr lang="en-US" dirty="0" smtClean="0"/>
              <a:t>.</a:t>
            </a:r>
          </a:p>
          <a:p>
            <a:r>
              <a:rPr lang="en-US" dirty="0" smtClean="0"/>
              <a:t>A running hose in a mop </a:t>
            </a:r>
            <a:br>
              <a:rPr lang="en-US" dirty="0" smtClean="0"/>
            </a:br>
            <a:r>
              <a:rPr lang="en-US" dirty="0" smtClean="0"/>
              <a:t>bucket is another example.</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986589" y="228600"/>
            <a:ext cx="7014411" cy="13716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ttps://encrypted-tbn2.gstatic.com/images?q=tbn:ANd9GcQEkSPrIl__WKB3LBWzazc03ZAJm6Laa2PFt5xFbVbHagpGiDsP"/>
          <p:cNvPicPr>
            <a:picLocks noChangeAspect="1" noChangeArrowheads="1"/>
          </p:cNvPicPr>
          <p:nvPr/>
        </p:nvPicPr>
        <p:blipFill>
          <a:blip r:embed="rId2" cstate="print"/>
          <a:srcRect/>
          <a:stretch>
            <a:fillRect/>
          </a:stretch>
        </p:blipFill>
        <p:spPr bwMode="auto">
          <a:xfrm>
            <a:off x="7082129" y="2133600"/>
            <a:ext cx="1757071" cy="1752600"/>
          </a:xfrm>
          <a:prstGeom prst="rect">
            <a:avLst/>
          </a:prstGeom>
          <a:noFill/>
        </p:spPr>
      </p:pic>
      <p:sp>
        <p:nvSpPr>
          <p:cNvPr id="3" name="Content Placeholder 2"/>
          <p:cNvSpPr>
            <a:spLocks noGrp="1"/>
          </p:cNvSpPr>
          <p:nvPr>
            <p:ph idx="1"/>
          </p:nvPr>
        </p:nvSpPr>
        <p:spPr/>
        <p:txBody>
          <a:bodyPr>
            <a:normAutofit lnSpcReduction="10000"/>
          </a:bodyPr>
          <a:lstStyle/>
          <a:p>
            <a:r>
              <a:rPr lang="en-US" dirty="0" smtClean="0"/>
              <a:t>The best way to prevent backflow is to avoid creating a cross-connection.</a:t>
            </a:r>
          </a:p>
          <a:p>
            <a:r>
              <a:rPr lang="en-US" dirty="0" smtClean="0"/>
              <a:t>Do NOT attach a hose to a faucet </a:t>
            </a:r>
            <a:br>
              <a:rPr lang="en-US" dirty="0" smtClean="0"/>
            </a:br>
            <a:r>
              <a:rPr lang="en-US" dirty="0" smtClean="0"/>
              <a:t>unless a backflow prevention device </a:t>
            </a:r>
            <a:br>
              <a:rPr lang="en-US" dirty="0" smtClean="0"/>
            </a:br>
            <a:r>
              <a:rPr lang="en-US" dirty="0" smtClean="0"/>
              <a:t>is attached.</a:t>
            </a:r>
          </a:p>
          <a:p>
            <a:r>
              <a:rPr lang="en-US" dirty="0" smtClean="0"/>
              <a:t>A vacuum breaker is a mechanical device that prevents </a:t>
            </a:r>
            <a:r>
              <a:rPr lang="en-US" dirty="0" err="1" smtClean="0"/>
              <a:t>backsiphonage</a:t>
            </a:r>
            <a:r>
              <a:rPr lang="en-US" dirty="0" smtClean="0"/>
              <a:t>.  It does this by closing a check valve and sealing the water supply line shut when water flow is stopped.</a:t>
            </a:r>
            <a:endParaRPr lang="en-US" dirty="0"/>
          </a:p>
        </p:txBody>
      </p:sp>
      <p:pic>
        <p:nvPicPr>
          <p:cNvPr id="12290" name="Picture 2"/>
          <p:cNvPicPr>
            <a:picLocks noChangeAspect="1" noChangeArrowheads="1"/>
          </p:cNvPicPr>
          <p:nvPr/>
        </p:nvPicPr>
        <p:blipFill>
          <a:blip r:embed="rId3" cstate="print"/>
          <a:srcRect/>
          <a:stretch>
            <a:fillRect/>
          </a:stretch>
        </p:blipFill>
        <p:spPr bwMode="auto">
          <a:xfrm>
            <a:off x="304800" y="381000"/>
            <a:ext cx="8538541" cy="9906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648200"/>
          </a:xfrm>
        </p:spPr>
        <p:txBody>
          <a:bodyPr>
            <a:normAutofit/>
          </a:bodyPr>
          <a:lstStyle/>
          <a:p>
            <a:r>
              <a:rPr lang="en-US" dirty="0" smtClean="0"/>
              <a:t>Other prevention devices include double check valves and reduced pressure </a:t>
            </a:r>
            <a:r>
              <a:rPr lang="en-US" dirty="0"/>
              <a:t>z</a:t>
            </a:r>
            <a:r>
              <a:rPr lang="en-US" dirty="0" smtClean="0"/>
              <a:t>one backflow preventers.</a:t>
            </a:r>
          </a:p>
          <a:p>
            <a:r>
              <a:rPr lang="en-US" dirty="0" smtClean="0"/>
              <a:t>The only sure way to prevent backflow is to create an air gap.  An air gap is an air space that separates a water </a:t>
            </a:r>
            <a:br>
              <a:rPr lang="en-US" dirty="0" smtClean="0"/>
            </a:br>
            <a:r>
              <a:rPr lang="en-US" dirty="0" smtClean="0"/>
              <a:t>supply outlet from a </a:t>
            </a:r>
            <a:br>
              <a:rPr lang="en-US" dirty="0" smtClean="0"/>
            </a:br>
            <a:r>
              <a:rPr lang="en-US" dirty="0" smtClean="0"/>
              <a:t>potentially </a:t>
            </a:r>
            <a:br>
              <a:rPr lang="en-US" dirty="0" smtClean="0"/>
            </a:br>
            <a:r>
              <a:rPr lang="en-US" dirty="0" smtClean="0"/>
              <a:t>contaminated source.</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304800" y="381000"/>
            <a:ext cx="8538541" cy="990600"/>
          </a:xfrm>
          <a:prstGeom prst="rect">
            <a:avLst/>
          </a:prstGeom>
          <a:noFill/>
          <a:ln w="9525">
            <a:noFill/>
            <a:miter lim="800000"/>
            <a:headEnd/>
            <a:tailEnd/>
          </a:ln>
        </p:spPr>
      </p:pic>
      <p:pic>
        <p:nvPicPr>
          <p:cNvPr id="41988" name="Picture 4" descr="http://www.angelfire.com/art2/siys/images/airgap.jpg"/>
          <p:cNvPicPr>
            <a:picLocks noChangeAspect="1" noChangeArrowheads="1"/>
          </p:cNvPicPr>
          <p:nvPr/>
        </p:nvPicPr>
        <p:blipFill>
          <a:blip r:embed="rId3" cstate="print"/>
          <a:srcRect/>
          <a:stretch>
            <a:fillRect/>
          </a:stretch>
        </p:blipFill>
        <p:spPr bwMode="auto">
          <a:xfrm>
            <a:off x="5105400" y="4165600"/>
            <a:ext cx="4038600" cy="26924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cdnimg2.webstaurantstore.com/images/products/main/53521/41364/dormont-wd-20-l-low-profile-grease-interceptor-40-lb-grease-tra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0300" y="4381500"/>
            <a:ext cx="2933700" cy="29337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lnSpcReduction="10000"/>
          </a:bodyPr>
          <a:lstStyle/>
          <a:p>
            <a:r>
              <a:rPr lang="en-US" dirty="0" smtClean="0"/>
              <a:t>Grease condensation in pipes is another common problem in plumbing systems.</a:t>
            </a:r>
          </a:p>
          <a:p>
            <a:r>
              <a:rPr lang="en-US" dirty="0" smtClean="0"/>
              <a:t>Grease traps are often installed to prevent the buildup of grease from creating a drain blockage. </a:t>
            </a:r>
            <a:r>
              <a:rPr lang="en-US" dirty="0"/>
              <a:t> </a:t>
            </a:r>
            <a:r>
              <a:rPr lang="en-US" dirty="0" smtClean="0"/>
              <a:t>If used, grease traps need to be easily accessible, must be installed by a licensed plumber and cleaned periodically according to the manufacturer’s recommendations.</a:t>
            </a:r>
            <a:endParaRPr lang="en-US" dirty="0"/>
          </a:p>
        </p:txBody>
      </p:sp>
      <p:pic>
        <p:nvPicPr>
          <p:cNvPr id="5" name="Picture 4"/>
          <p:cNvPicPr>
            <a:picLocks noChangeAspect="1"/>
          </p:cNvPicPr>
          <p:nvPr/>
        </p:nvPicPr>
        <p:blipFill>
          <a:blip r:embed="rId3"/>
          <a:stretch>
            <a:fillRect/>
          </a:stretch>
        </p:blipFill>
        <p:spPr>
          <a:xfrm>
            <a:off x="424542" y="304800"/>
            <a:ext cx="8360229" cy="1143000"/>
          </a:xfrm>
          <a:prstGeom prst="rect">
            <a:avLst/>
          </a:prstGeom>
        </p:spPr>
      </p:pic>
    </p:spTree>
    <p:extLst>
      <p:ext uri="{BB962C8B-B14F-4D97-AF65-F5344CB8AC3E}">
        <p14:creationId xmlns:p14="http://schemas.microsoft.com/office/powerpoint/2010/main" val="1331274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When selecting materials for interior construction, the most important consideration is how easy the operation will be to clean and maintain.</a:t>
            </a:r>
          </a:p>
          <a:p>
            <a:r>
              <a:rPr lang="en-US" dirty="0" smtClean="0"/>
              <a:t>Sound-absorbent surfaces that resist grease and moisture and reflect light will probably create an environment acceptable to your regulatory authority.</a:t>
            </a:r>
            <a:endParaRPr lang="en-US" dirty="0"/>
          </a:p>
        </p:txBody>
      </p:sp>
      <p:pic>
        <p:nvPicPr>
          <p:cNvPr id="5" name="Picture 4"/>
          <p:cNvPicPr>
            <a:picLocks noChangeAspect="1"/>
          </p:cNvPicPr>
          <p:nvPr/>
        </p:nvPicPr>
        <p:blipFill>
          <a:blip r:embed="rId2"/>
          <a:stretch>
            <a:fillRect/>
          </a:stretch>
        </p:blipFill>
        <p:spPr>
          <a:xfrm>
            <a:off x="152400" y="228600"/>
            <a:ext cx="8819515" cy="1295400"/>
          </a:xfrm>
          <a:prstGeom prst="rect">
            <a:avLst/>
          </a:prstGeom>
        </p:spPr>
      </p:pic>
    </p:spTree>
    <p:extLst>
      <p:ext uri="{BB962C8B-B14F-4D97-AF65-F5344CB8AC3E}">
        <p14:creationId xmlns:p14="http://schemas.microsoft.com/office/powerpoint/2010/main" val="37979110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goallstar.com/wp-content/uploads/2009/04/leeaking-pipe1-e1283106816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7784" y="3352801"/>
            <a:ext cx="4813474" cy="17525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00200"/>
            <a:ext cx="8229600" cy="4953000"/>
          </a:xfrm>
        </p:spPr>
        <p:txBody>
          <a:bodyPr>
            <a:normAutofit/>
          </a:bodyPr>
          <a:lstStyle/>
          <a:p>
            <a:r>
              <a:rPr lang="en-US" dirty="0" smtClean="0"/>
              <a:t>Overhead wastewater pipes, overhead drinkable water pipes or fire-safety sprinkler systems can also leak and become a source of contamination.</a:t>
            </a:r>
          </a:p>
          <a:p>
            <a:r>
              <a:rPr lang="en-US" dirty="0" smtClean="0"/>
              <a:t>Water can condense </a:t>
            </a:r>
            <a:br>
              <a:rPr lang="en-US" dirty="0" smtClean="0"/>
            </a:br>
            <a:r>
              <a:rPr lang="en-US" dirty="0" smtClean="0"/>
              <a:t>on the pipes and </a:t>
            </a:r>
            <a:br>
              <a:rPr lang="en-US" dirty="0" smtClean="0"/>
            </a:br>
            <a:r>
              <a:rPr lang="en-US" dirty="0" smtClean="0"/>
              <a:t>drip onto food.</a:t>
            </a:r>
          </a:p>
          <a:p>
            <a:r>
              <a:rPr lang="en-US" dirty="0" smtClean="0"/>
              <a:t>Check all pipes often to ensure they appear in good condition and do not leak.  </a:t>
            </a:r>
            <a:endParaRPr lang="en-US" dirty="0"/>
          </a:p>
        </p:txBody>
      </p:sp>
      <p:pic>
        <p:nvPicPr>
          <p:cNvPr id="5" name="Picture 4"/>
          <p:cNvPicPr>
            <a:picLocks noChangeAspect="1"/>
          </p:cNvPicPr>
          <p:nvPr/>
        </p:nvPicPr>
        <p:blipFill>
          <a:blip r:embed="rId3"/>
          <a:stretch>
            <a:fillRect/>
          </a:stretch>
        </p:blipFill>
        <p:spPr>
          <a:xfrm>
            <a:off x="1143000" y="76200"/>
            <a:ext cx="6804526" cy="1524000"/>
          </a:xfrm>
          <a:prstGeom prst="rect">
            <a:avLst/>
          </a:prstGeom>
        </p:spPr>
      </p:pic>
    </p:spTree>
    <p:extLst>
      <p:ext uri="{BB962C8B-B14F-4D97-AF65-F5344CB8AC3E}">
        <p14:creationId xmlns:p14="http://schemas.microsoft.com/office/powerpoint/2010/main" val="15814837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1.bp.blogspot.com/-q6DxgDzr3ig/TgBCoLMwLRI/AAAAAAAAC7Y/gqridoD9Akg/s1600/lightbulb.jpeg"/>
          <p:cNvPicPr>
            <a:picLocks noChangeAspect="1" noChangeArrowheads="1"/>
          </p:cNvPicPr>
          <p:nvPr/>
        </p:nvPicPr>
        <p:blipFill>
          <a:blip r:embed="rId2" cstate="print"/>
          <a:srcRect/>
          <a:stretch>
            <a:fillRect/>
          </a:stretch>
        </p:blipFill>
        <p:spPr bwMode="auto">
          <a:xfrm>
            <a:off x="5676900" y="2895600"/>
            <a:ext cx="3467100" cy="3743325"/>
          </a:xfrm>
          <a:prstGeom prst="rect">
            <a:avLst/>
          </a:prstGeom>
          <a:noFill/>
        </p:spPr>
      </p:pic>
      <p:sp>
        <p:nvSpPr>
          <p:cNvPr id="3" name="Content Placeholder 2"/>
          <p:cNvSpPr>
            <a:spLocks noGrp="1"/>
          </p:cNvSpPr>
          <p:nvPr>
            <p:ph idx="1"/>
          </p:nvPr>
        </p:nvSpPr>
        <p:spPr>
          <a:xfrm>
            <a:off x="457200" y="1600200"/>
            <a:ext cx="8229600" cy="4876800"/>
          </a:xfrm>
        </p:spPr>
        <p:txBody>
          <a:bodyPr>
            <a:normAutofit fontScale="92500"/>
          </a:bodyPr>
          <a:lstStyle/>
          <a:p>
            <a:r>
              <a:rPr lang="en-US" dirty="0" smtClean="0"/>
              <a:t>Good lighting makes it easier to clean things in your operation and provides a safer environment.</a:t>
            </a:r>
          </a:p>
          <a:p>
            <a:r>
              <a:rPr lang="en-US" dirty="0" smtClean="0"/>
              <a:t>Lighting intensity—how bright the lights </a:t>
            </a:r>
            <a:br>
              <a:rPr lang="en-US" dirty="0" smtClean="0"/>
            </a:br>
            <a:r>
              <a:rPr lang="en-US" dirty="0" smtClean="0"/>
              <a:t>are in the operation—is usually </a:t>
            </a:r>
            <a:br>
              <a:rPr lang="en-US" dirty="0" smtClean="0"/>
            </a:br>
            <a:r>
              <a:rPr lang="en-US" dirty="0" smtClean="0"/>
              <a:t>measured in units called foot-</a:t>
            </a:r>
            <a:br>
              <a:rPr lang="en-US" dirty="0" smtClean="0"/>
            </a:br>
            <a:r>
              <a:rPr lang="en-US" dirty="0" smtClean="0"/>
              <a:t>candles or </a:t>
            </a:r>
            <a:r>
              <a:rPr lang="en-US" dirty="0" err="1" smtClean="0"/>
              <a:t>lux</a:t>
            </a:r>
            <a:r>
              <a:rPr lang="en-US" dirty="0" smtClean="0"/>
              <a:t>.  </a:t>
            </a:r>
          </a:p>
          <a:p>
            <a:r>
              <a:rPr lang="en-US" dirty="0" smtClean="0"/>
              <a:t>Different areas of the facility have </a:t>
            </a:r>
            <a:br>
              <a:rPr lang="en-US" dirty="0" smtClean="0"/>
            </a:br>
            <a:r>
              <a:rPr lang="en-US" dirty="0" smtClean="0"/>
              <a:t>different lighting intensity </a:t>
            </a:r>
            <a:br>
              <a:rPr lang="en-US" dirty="0" smtClean="0"/>
            </a:br>
            <a:r>
              <a:rPr lang="en-US" dirty="0" smtClean="0"/>
              <a:t>requirements.  Prep areas need to </a:t>
            </a:r>
            <a:br>
              <a:rPr lang="en-US" dirty="0" smtClean="0"/>
            </a:br>
            <a:r>
              <a:rPr lang="en-US" dirty="0" smtClean="0"/>
              <a:t>be brighter than other areas.</a:t>
            </a:r>
            <a:endParaRPr lang="en-US" dirty="0"/>
          </a:p>
        </p:txBody>
      </p:sp>
      <p:pic>
        <p:nvPicPr>
          <p:cNvPr id="13314" name="Picture 2"/>
          <p:cNvPicPr>
            <a:picLocks noChangeAspect="1" noChangeArrowheads="1"/>
          </p:cNvPicPr>
          <p:nvPr/>
        </p:nvPicPr>
        <p:blipFill>
          <a:blip r:embed="rId3" cstate="print"/>
          <a:srcRect/>
          <a:stretch>
            <a:fillRect/>
          </a:stretch>
        </p:blipFill>
        <p:spPr bwMode="auto">
          <a:xfrm>
            <a:off x="1905000" y="152400"/>
            <a:ext cx="5044698" cy="13716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241951309"/>
              </p:ext>
            </p:extLst>
          </p:nvPr>
        </p:nvGraphicFramePr>
        <p:xfrm>
          <a:off x="457200" y="1600200"/>
          <a:ext cx="8229600" cy="4754880"/>
        </p:xfrm>
        <a:graphic>
          <a:graphicData uri="http://schemas.openxmlformats.org/drawingml/2006/table">
            <a:tbl>
              <a:tblPr firstRow="1" bandRow="1">
                <a:tableStyleId>{93296810-A885-4BE3-A3E7-6D5BEEA58F35}</a:tableStyleId>
              </a:tblPr>
              <a:tblGrid>
                <a:gridCol w="3733800"/>
                <a:gridCol w="4495800"/>
              </a:tblGrid>
              <a:tr h="370840">
                <a:tc>
                  <a:txBody>
                    <a:bodyPr/>
                    <a:lstStyle/>
                    <a:p>
                      <a:pPr algn="ctr"/>
                      <a:r>
                        <a:rPr lang="en-US" sz="2400" dirty="0" smtClean="0"/>
                        <a:t>Minimum Lighting Intensity</a:t>
                      </a:r>
                      <a:endParaRPr lang="en-US" sz="2400" dirty="0"/>
                    </a:p>
                  </a:txBody>
                  <a:tcPr/>
                </a:tc>
                <a:tc>
                  <a:txBody>
                    <a:bodyPr/>
                    <a:lstStyle/>
                    <a:p>
                      <a:pPr algn="ctr"/>
                      <a:r>
                        <a:rPr lang="en-US" sz="2400" dirty="0" smtClean="0"/>
                        <a:t>Area</a:t>
                      </a:r>
                      <a:endParaRPr lang="en-US" sz="2400" dirty="0"/>
                    </a:p>
                  </a:txBody>
                  <a:tcPr/>
                </a:tc>
              </a:tr>
              <a:tr h="370840">
                <a:tc>
                  <a:txBody>
                    <a:bodyPr/>
                    <a:lstStyle/>
                    <a:p>
                      <a:pPr algn="ctr"/>
                      <a:r>
                        <a:rPr lang="en-US" sz="2400" dirty="0" smtClean="0"/>
                        <a:t>50 foot-candles</a:t>
                      </a:r>
                      <a:r>
                        <a:rPr lang="en-US" sz="2400" baseline="0" dirty="0" smtClean="0"/>
                        <a:t> (540 lux)</a:t>
                      </a:r>
                      <a:endParaRPr lang="en-US" sz="2400" dirty="0"/>
                    </a:p>
                  </a:txBody>
                  <a:tcPr/>
                </a:tc>
                <a:tc>
                  <a:txBody>
                    <a:bodyPr/>
                    <a:lstStyle/>
                    <a:p>
                      <a:pPr marL="285750" indent="-285750">
                        <a:buFont typeface="Arial" panose="020B0604020202020204" pitchFamily="34" charset="0"/>
                        <a:buChar char="•"/>
                      </a:pPr>
                      <a:r>
                        <a:rPr lang="en-US" sz="2000" dirty="0" smtClean="0"/>
                        <a:t>Prep areas</a:t>
                      </a:r>
                      <a:endParaRPr lang="en-US" sz="2000" dirty="0"/>
                    </a:p>
                  </a:txBody>
                  <a:tcPr/>
                </a:tc>
              </a:tr>
              <a:tr h="370840">
                <a:tc>
                  <a:txBody>
                    <a:bodyPr/>
                    <a:lstStyle/>
                    <a:p>
                      <a:pPr algn="ctr"/>
                      <a:endParaRPr lang="en-US" sz="2400" dirty="0" smtClean="0"/>
                    </a:p>
                    <a:p>
                      <a:pPr algn="ctr"/>
                      <a:endParaRPr lang="en-US" sz="2400" dirty="0" smtClean="0"/>
                    </a:p>
                    <a:p>
                      <a:pPr algn="ctr"/>
                      <a:endParaRPr lang="en-US" sz="2400" dirty="0" smtClean="0"/>
                    </a:p>
                    <a:p>
                      <a:pPr algn="ctr"/>
                      <a:r>
                        <a:rPr lang="en-US" sz="2400" dirty="0" smtClean="0"/>
                        <a:t>20 foot-candles (215 lux)</a:t>
                      </a:r>
                      <a:endParaRPr lang="en-US" sz="2400" dirty="0"/>
                    </a:p>
                  </a:txBody>
                  <a:tcPr/>
                </a:tc>
                <a:tc>
                  <a:txBody>
                    <a:bodyPr/>
                    <a:lstStyle/>
                    <a:p>
                      <a:pPr marL="285750" indent="-285750">
                        <a:buFont typeface="Arial" panose="020B0604020202020204" pitchFamily="34" charset="0"/>
                        <a:buChar char="•"/>
                      </a:pPr>
                      <a:r>
                        <a:rPr lang="en-US" sz="2000" dirty="0" smtClean="0"/>
                        <a:t>Handwashing or dishwashing areas</a:t>
                      </a:r>
                    </a:p>
                    <a:p>
                      <a:pPr marL="285750" indent="-285750">
                        <a:buFont typeface="Arial" panose="020B0604020202020204" pitchFamily="34" charset="0"/>
                        <a:buChar char="•"/>
                      </a:pPr>
                      <a:r>
                        <a:rPr lang="en-US" sz="2000" dirty="0" smtClean="0"/>
                        <a:t>Buffets and salad bars</a:t>
                      </a:r>
                    </a:p>
                    <a:p>
                      <a:pPr marL="285750" indent="-285750">
                        <a:buFont typeface="Arial" panose="020B0604020202020204" pitchFamily="34" charset="0"/>
                        <a:buChar char="•"/>
                      </a:pPr>
                      <a:r>
                        <a:rPr lang="en-US" sz="2000" dirty="0" smtClean="0"/>
                        <a:t>Displays</a:t>
                      </a:r>
                      <a:r>
                        <a:rPr lang="en-US" sz="2000" baseline="0" dirty="0" smtClean="0"/>
                        <a:t> for produce or packaged food</a:t>
                      </a:r>
                    </a:p>
                    <a:p>
                      <a:pPr marL="285750" indent="-285750">
                        <a:buFont typeface="Arial" panose="020B0604020202020204" pitchFamily="34" charset="0"/>
                        <a:buChar char="•"/>
                      </a:pPr>
                      <a:r>
                        <a:rPr lang="en-US" sz="2000" baseline="0" dirty="0" smtClean="0"/>
                        <a:t>Utensil-storage areas</a:t>
                      </a:r>
                    </a:p>
                    <a:p>
                      <a:pPr marL="285750" indent="-285750">
                        <a:buFont typeface="Arial" panose="020B0604020202020204" pitchFamily="34" charset="0"/>
                        <a:buChar char="•"/>
                      </a:pPr>
                      <a:r>
                        <a:rPr lang="en-US" sz="2000" baseline="0" dirty="0" smtClean="0"/>
                        <a:t>Wait stations</a:t>
                      </a:r>
                    </a:p>
                    <a:p>
                      <a:pPr marL="285750" indent="-285750">
                        <a:buFont typeface="Arial" panose="020B0604020202020204" pitchFamily="34" charset="0"/>
                        <a:buChar char="•"/>
                      </a:pPr>
                      <a:r>
                        <a:rPr lang="en-US" sz="2000" baseline="0" dirty="0" smtClean="0"/>
                        <a:t>Restrooms</a:t>
                      </a:r>
                    </a:p>
                    <a:p>
                      <a:pPr marL="285750" indent="-285750">
                        <a:buFont typeface="Arial" panose="020B0604020202020204" pitchFamily="34" charset="0"/>
                        <a:buChar char="•"/>
                      </a:pPr>
                      <a:r>
                        <a:rPr lang="en-US" sz="2000" baseline="0" dirty="0" smtClean="0"/>
                        <a:t>Inside some pieces of equipment (e.g. reach-in refrigerators</a:t>
                      </a:r>
                      <a:endParaRPr lang="en-US" sz="2000" dirty="0" smtClean="0"/>
                    </a:p>
                  </a:txBody>
                  <a:tcPr/>
                </a:tc>
              </a:tr>
              <a:tr h="370840">
                <a:tc>
                  <a:txBody>
                    <a:bodyPr/>
                    <a:lstStyle/>
                    <a:p>
                      <a:pPr algn="ctr"/>
                      <a:endParaRPr lang="en-US" sz="2400" dirty="0" smtClean="0"/>
                    </a:p>
                    <a:p>
                      <a:pPr algn="ctr"/>
                      <a:r>
                        <a:rPr lang="en-US" sz="2400" dirty="0" smtClean="0"/>
                        <a:t>10</a:t>
                      </a:r>
                      <a:r>
                        <a:rPr lang="en-US" sz="2400" baseline="0" dirty="0" smtClean="0"/>
                        <a:t> foot-candles (108 lux)</a:t>
                      </a:r>
                      <a:endParaRPr lang="en-US" sz="2400" dirty="0"/>
                    </a:p>
                  </a:txBody>
                  <a:tcPr/>
                </a:tc>
                <a:tc>
                  <a:txBody>
                    <a:bodyPr/>
                    <a:lstStyle/>
                    <a:p>
                      <a:pPr marL="285750" indent="-285750">
                        <a:buFont typeface="Arial" panose="020B0604020202020204" pitchFamily="34" charset="0"/>
                        <a:buChar char="•"/>
                      </a:pPr>
                      <a:r>
                        <a:rPr lang="en-US" sz="2000" dirty="0" smtClean="0"/>
                        <a:t>Inside walk-</a:t>
                      </a:r>
                      <a:r>
                        <a:rPr lang="en-US" sz="2000" baseline="0" dirty="0" smtClean="0"/>
                        <a:t> in coolers and freezer units</a:t>
                      </a:r>
                    </a:p>
                    <a:p>
                      <a:pPr marL="285750" indent="-285750">
                        <a:buFont typeface="Arial" panose="020B0604020202020204" pitchFamily="34" charset="0"/>
                        <a:buChar char="•"/>
                      </a:pPr>
                      <a:r>
                        <a:rPr lang="en-US" sz="2000" baseline="0" dirty="0" smtClean="0"/>
                        <a:t>Dry-storage areas</a:t>
                      </a:r>
                    </a:p>
                    <a:p>
                      <a:pPr marL="285750" indent="-285750">
                        <a:buFont typeface="Arial" panose="020B0604020202020204" pitchFamily="34" charset="0"/>
                        <a:buChar char="•"/>
                      </a:pPr>
                      <a:r>
                        <a:rPr lang="en-US" sz="2000" baseline="0" dirty="0" smtClean="0"/>
                        <a:t>Dining rooms (for cleaning)</a:t>
                      </a:r>
                      <a:endParaRPr lang="en-US" sz="2000" dirty="0"/>
                    </a:p>
                  </a:txBody>
                  <a:tcPr/>
                </a:tc>
              </a:tr>
            </a:tbl>
          </a:graphicData>
        </a:graphic>
      </p:graphicFrame>
      <p:pic>
        <p:nvPicPr>
          <p:cNvPr id="6" name="Picture 2"/>
          <p:cNvPicPr>
            <a:picLocks noChangeAspect="1" noChangeArrowheads="1"/>
          </p:cNvPicPr>
          <p:nvPr/>
        </p:nvPicPr>
        <p:blipFill>
          <a:blip r:embed="rId2" cstate="print"/>
          <a:srcRect/>
          <a:stretch>
            <a:fillRect/>
          </a:stretch>
        </p:blipFill>
        <p:spPr bwMode="auto">
          <a:xfrm>
            <a:off x="1905000" y="152400"/>
            <a:ext cx="5044698" cy="1371600"/>
          </a:xfrm>
          <a:prstGeom prst="rect">
            <a:avLst/>
          </a:prstGeom>
          <a:noFill/>
          <a:ln w="9525">
            <a:noFill/>
            <a:miter lim="800000"/>
            <a:headEnd/>
            <a:tailEnd/>
          </a:ln>
        </p:spPr>
      </p:pic>
    </p:spTree>
    <p:extLst>
      <p:ext uri="{BB962C8B-B14F-4D97-AF65-F5344CB8AC3E}">
        <p14:creationId xmlns:p14="http://schemas.microsoft.com/office/powerpoint/2010/main" val="12715239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neweysonline.co.uk/neweys/images/site/editorial/knowledge/shatterprrof-lamp-safety.jpg"/>
          <p:cNvPicPr>
            <a:picLocks noChangeAspect="1" noChangeArrowheads="1"/>
          </p:cNvPicPr>
          <p:nvPr/>
        </p:nvPicPr>
        <p:blipFill>
          <a:blip r:embed="rId2" cstate="print"/>
          <a:srcRect/>
          <a:stretch>
            <a:fillRect/>
          </a:stretch>
        </p:blipFill>
        <p:spPr bwMode="auto">
          <a:xfrm>
            <a:off x="5410200" y="3124200"/>
            <a:ext cx="3733800" cy="3733800"/>
          </a:xfrm>
          <a:prstGeom prst="rect">
            <a:avLst/>
          </a:prstGeom>
          <a:noFill/>
        </p:spPr>
      </p:pic>
      <p:sp>
        <p:nvSpPr>
          <p:cNvPr id="3" name="Content Placeholder 2"/>
          <p:cNvSpPr>
            <a:spLocks noGrp="1"/>
          </p:cNvSpPr>
          <p:nvPr>
            <p:ph idx="1"/>
          </p:nvPr>
        </p:nvSpPr>
        <p:spPr/>
        <p:txBody>
          <a:bodyPr/>
          <a:lstStyle/>
          <a:p>
            <a:r>
              <a:rPr lang="en-US" dirty="0" smtClean="0"/>
              <a:t>Replace any bulbs that have burned out, and make sure they are the correct size.</a:t>
            </a:r>
          </a:p>
          <a:p>
            <a:r>
              <a:rPr lang="en-US" dirty="0" smtClean="0"/>
              <a:t>All lights should have shatter-resistant light bulbs or protective covers.  </a:t>
            </a:r>
            <a:br>
              <a:rPr lang="en-US" dirty="0" smtClean="0"/>
            </a:br>
            <a:r>
              <a:rPr lang="en-US" dirty="0" smtClean="0"/>
              <a:t>These products prevent </a:t>
            </a:r>
            <a:br>
              <a:rPr lang="en-US" dirty="0" smtClean="0"/>
            </a:br>
            <a:r>
              <a:rPr lang="en-US" dirty="0" smtClean="0"/>
              <a:t>broken glass from </a:t>
            </a:r>
            <a:br>
              <a:rPr lang="en-US" dirty="0" smtClean="0"/>
            </a:br>
            <a:r>
              <a:rPr lang="en-US" dirty="0" smtClean="0"/>
              <a:t>contaminating food or </a:t>
            </a:r>
            <a:br>
              <a:rPr lang="en-US" dirty="0" smtClean="0"/>
            </a:br>
            <a:r>
              <a:rPr lang="en-US" dirty="0" smtClean="0"/>
              <a:t>food-contact surfaces.</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1905000" y="152400"/>
            <a:ext cx="5044698" cy="13716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http://www.theprecisiondecision.com/Hood_clean.jpg"/>
          <p:cNvPicPr>
            <a:picLocks noChangeAspect="1" noChangeArrowheads="1"/>
          </p:cNvPicPr>
          <p:nvPr/>
        </p:nvPicPr>
        <p:blipFill>
          <a:blip r:embed="rId2" cstate="print"/>
          <a:srcRect/>
          <a:stretch>
            <a:fillRect/>
          </a:stretch>
        </p:blipFill>
        <p:spPr bwMode="auto">
          <a:xfrm>
            <a:off x="5562600" y="3577136"/>
            <a:ext cx="3581400" cy="3280863"/>
          </a:xfrm>
          <a:prstGeom prst="rect">
            <a:avLst/>
          </a:prstGeom>
          <a:noFill/>
        </p:spPr>
      </p:pic>
      <p:sp>
        <p:nvSpPr>
          <p:cNvPr id="3" name="Content Placeholder 2"/>
          <p:cNvSpPr>
            <a:spLocks noGrp="1"/>
          </p:cNvSpPr>
          <p:nvPr>
            <p:ph idx="1"/>
          </p:nvPr>
        </p:nvSpPr>
        <p:spPr/>
        <p:txBody>
          <a:bodyPr>
            <a:normAutofit fontScale="92500"/>
          </a:bodyPr>
          <a:lstStyle/>
          <a:p>
            <a:r>
              <a:rPr lang="en-US" dirty="0" smtClean="0"/>
              <a:t>Ventilation improves the air inside an operation.</a:t>
            </a:r>
          </a:p>
          <a:p>
            <a:r>
              <a:rPr lang="en-US" dirty="0" smtClean="0"/>
              <a:t>It removes heat, steam, and smoke from cooking lines.  It also eliminates fumes and odors.</a:t>
            </a:r>
          </a:p>
          <a:p>
            <a:r>
              <a:rPr lang="en-US" dirty="0" smtClean="0"/>
              <a:t>If ventilation systems are not working correctly, grease and condensation will </a:t>
            </a:r>
            <a:br>
              <a:rPr lang="en-US" dirty="0" smtClean="0"/>
            </a:br>
            <a:r>
              <a:rPr lang="en-US" dirty="0" smtClean="0"/>
              <a:t>build up on walls and ceilings.  </a:t>
            </a:r>
            <a:br>
              <a:rPr lang="en-US" dirty="0" smtClean="0"/>
            </a:br>
            <a:r>
              <a:rPr lang="en-US" dirty="0" smtClean="0"/>
              <a:t>To prevent this, get ventilation </a:t>
            </a:r>
            <a:br>
              <a:rPr lang="en-US" dirty="0" smtClean="0"/>
            </a:br>
            <a:r>
              <a:rPr lang="en-US" dirty="0" smtClean="0"/>
              <a:t>systems cleaned and </a:t>
            </a:r>
            <a:br>
              <a:rPr lang="en-US" dirty="0" smtClean="0"/>
            </a:br>
            <a:r>
              <a:rPr lang="en-US" dirty="0" smtClean="0"/>
              <a:t>maintained regularly.</a:t>
            </a:r>
            <a:endParaRPr lang="en-US" dirty="0"/>
          </a:p>
        </p:txBody>
      </p:sp>
      <p:pic>
        <p:nvPicPr>
          <p:cNvPr id="14338" name="Picture 2"/>
          <p:cNvPicPr>
            <a:picLocks noChangeAspect="1" noChangeArrowheads="1"/>
          </p:cNvPicPr>
          <p:nvPr/>
        </p:nvPicPr>
        <p:blipFill>
          <a:blip r:embed="rId3" cstate="print"/>
          <a:srcRect/>
          <a:stretch>
            <a:fillRect/>
          </a:stretch>
        </p:blipFill>
        <p:spPr bwMode="auto">
          <a:xfrm>
            <a:off x="990600" y="304800"/>
            <a:ext cx="7031665" cy="12192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http://thumbs.dreamstime.com/z/smiling-trash-can-17220266.jpg"/>
          <p:cNvPicPr>
            <a:picLocks noChangeAspect="1" noChangeArrowheads="1"/>
          </p:cNvPicPr>
          <p:nvPr/>
        </p:nvPicPr>
        <p:blipFill>
          <a:blip r:embed="rId2" cstate="print"/>
          <a:srcRect b="6107"/>
          <a:stretch>
            <a:fillRect/>
          </a:stretch>
        </p:blipFill>
        <p:spPr bwMode="auto">
          <a:xfrm>
            <a:off x="5638800" y="3408883"/>
            <a:ext cx="3505200" cy="3449117"/>
          </a:xfrm>
          <a:prstGeom prst="rect">
            <a:avLst/>
          </a:prstGeom>
          <a:noFill/>
        </p:spPr>
      </p:pic>
      <p:pic>
        <p:nvPicPr>
          <p:cNvPr id="15362" name="Picture 2"/>
          <p:cNvPicPr>
            <a:picLocks noChangeAspect="1" noChangeArrowheads="1"/>
          </p:cNvPicPr>
          <p:nvPr/>
        </p:nvPicPr>
        <p:blipFill>
          <a:blip r:embed="rId3" cstate="print"/>
          <a:srcRect/>
          <a:stretch>
            <a:fillRect/>
          </a:stretch>
        </p:blipFill>
        <p:spPr bwMode="auto">
          <a:xfrm>
            <a:off x="2095500" y="76200"/>
            <a:ext cx="4762500" cy="1905000"/>
          </a:xfrm>
          <a:prstGeom prst="rect">
            <a:avLst/>
          </a:prstGeom>
          <a:noFill/>
          <a:ln w="9525">
            <a:noFill/>
            <a:miter lim="800000"/>
            <a:headEnd/>
            <a:tailEnd/>
          </a:ln>
        </p:spPr>
      </p:pic>
      <p:sp>
        <p:nvSpPr>
          <p:cNvPr id="3" name="Content Placeholder 2"/>
          <p:cNvSpPr>
            <a:spLocks noGrp="1"/>
          </p:cNvSpPr>
          <p:nvPr>
            <p:ph idx="1"/>
          </p:nvPr>
        </p:nvSpPr>
        <p:spPr>
          <a:xfrm>
            <a:off x="457200" y="1600200"/>
            <a:ext cx="8229600" cy="4876800"/>
          </a:xfrm>
        </p:spPr>
        <p:txBody>
          <a:bodyPr>
            <a:normAutofit fontScale="92500"/>
          </a:bodyPr>
          <a:lstStyle/>
          <a:p>
            <a:r>
              <a:rPr lang="en-US" dirty="0" smtClean="0"/>
              <a:t>Garbage can attract pests and contaminate food, equipment and utensils if not handled correctly.</a:t>
            </a:r>
          </a:p>
          <a:p>
            <a:r>
              <a:rPr lang="en-US" dirty="0" smtClean="0"/>
              <a:t>Garbage should be removed from prep areas as quickly as possible to prevent odors, pests and possible contamination.</a:t>
            </a:r>
          </a:p>
          <a:p>
            <a:r>
              <a:rPr lang="en-US" dirty="0" smtClean="0"/>
              <a:t>Clean the inside and outside of </a:t>
            </a:r>
            <a:br>
              <a:rPr lang="en-US" dirty="0" smtClean="0"/>
            </a:br>
            <a:r>
              <a:rPr lang="en-US" dirty="0" smtClean="0"/>
              <a:t>garbage container frequently.  </a:t>
            </a:r>
            <a:br>
              <a:rPr lang="en-US" dirty="0" smtClean="0"/>
            </a:br>
            <a:r>
              <a:rPr lang="en-US" dirty="0" smtClean="0"/>
              <a:t>This will help prevent the </a:t>
            </a:r>
            <a:br>
              <a:rPr lang="en-US" dirty="0" smtClean="0"/>
            </a:br>
            <a:r>
              <a:rPr lang="en-US" dirty="0" smtClean="0"/>
              <a:t>contamination of food and food </a:t>
            </a:r>
            <a:br>
              <a:rPr lang="en-US" dirty="0" smtClean="0"/>
            </a:br>
            <a:r>
              <a:rPr lang="en-US" dirty="0" smtClean="0"/>
              <a:t>contact surfaces.</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photo-dictionary.com/photofiles/list/7921/10693trash_can.jpg"/>
          <p:cNvPicPr>
            <a:picLocks noChangeAspect="1" noChangeArrowheads="1"/>
          </p:cNvPicPr>
          <p:nvPr/>
        </p:nvPicPr>
        <p:blipFill>
          <a:blip r:embed="rId2" cstate="print"/>
          <a:srcRect/>
          <a:stretch>
            <a:fillRect/>
          </a:stretch>
        </p:blipFill>
        <p:spPr bwMode="auto">
          <a:xfrm>
            <a:off x="6477000" y="3505200"/>
            <a:ext cx="2876550" cy="3743325"/>
          </a:xfrm>
          <a:prstGeom prst="rect">
            <a:avLst/>
          </a:prstGeom>
          <a:noFill/>
        </p:spPr>
      </p:pic>
      <p:pic>
        <p:nvPicPr>
          <p:cNvPr id="5" name="Picture 2"/>
          <p:cNvPicPr>
            <a:picLocks noChangeAspect="1" noChangeArrowheads="1"/>
          </p:cNvPicPr>
          <p:nvPr/>
        </p:nvPicPr>
        <p:blipFill>
          <a:blip r:embed="rId3" cstate="print"/>
          <a:srcRect/>
          <a:stretch>
            <a:fillRect/>
          </a:stretch>
        </p:blipFill>
        <p:spPr bwMode="auto">
          <a:xfrm>
            <a:off x="2095500" y="76200"/>
            <a:ext cx="4762500" cy="1905000"/>
          </a:xfrm>
          <a:prstGeom prst="rect">
            <a:avLst/>
          </a:prstGeom>
          <a:noFill/>
          <a:ln w="9525">
            <a:noFill/>
            <a:miter lim="800000"/>
            <a:headEnd/>
            <a:tailEnd/>
          </a:ln>
        </p:spPr>
      </p:pic>
      <p:sp>
        <p:nvSpPr>
          <p:cNvPr id="3" name="Content Placeholder 2"/>
          <p:cNvSpPr>
            <a:spLocks noGrp="1"/>
          </p:cNvSpPr>
          <p:nvPr>
            <p:ph idx="1"/>
          </p:nvPr>
        </p:nvSpPr>
        <p:spPr/>
        <p:txBody>
          <a:bodyPr>
            <a:normAutofit fontScale="85000" lnSpcReduction="20000"/>
          </a:bodyPr>
          <a:lstStyle/>
          <a:p>
            <a:r>
              <a:rPr lang="en-US" dirty="0" smtClean="0"/>
              <a:t>Containers must be leak proof, waterproof and pest proof.  They also should be easy to clean. Containers must be covered when not in use.</a:t>
            </a:r>
          </a:p>
          <a:p>
            <a:r>
              <a:rPr lang="en-US" dirty="0" smtClean="0"/>
              <a:t>Waste and recyclables must be stored separately from food and food-contact surfaces.  The storage of these items must not create a nuisance or public health hazard.</a:t>
            </a:r>
          </a:p>
          <a:p>
            <a:r>
              <a:rPr lang="en-US" dirty="0" smtClean="0"/>
              <a:t>Place outdoor garbage containers on a </a:t>
            </a:r>
            <a:br>
              <a:rPr lang="en-US" dirty="0" smtClean="0"/>
            </a:br>
            <a:r>
              <a:rPr lang="en-US" dirty="0" smtClean="0"/>
              <a:t>surface that is smooth, durable and </a:t>
            </a:r>
            <a:br>
              <a:rPr lang="en-US" dirty="0" smtClean="0"/>
            </a:br>
            <a:r>
              <a:rPr lang="en-US" dirty="0" smtClean="0"/>
              <a:t>nonabsorbent.  Make sure the containers </a:t>
            </a:r>
            <a:br>
              <a:rPr lang="en-US" dirty="0" smtClean="0"/>
            </a:br>
            <a:r>
              <a:rPr lang="en-US" dirty="0" smtClean="0"/>
              <a:t>have tight-fitting lids and are kept covered </a:t>
            </a:r>
            <a:br>
              <a:rPr lang="en-US" dirty="0" smtClean="0"/>
            </a:br>
            <a:r>
              <a:rPr lang="en-US" dirty="0" smtClean="0"/>
              <a:t>at all times.  Keep their drain plugs in place.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mwmaintenance.com/assets/uploads/gallery-images/BathroomRemodel01/Linoleum_flooring_bathroom_color_options_imitation_stone_tile_ceramic_13531050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3953964" y="3276600"/>
            <a:ext cx="5190036" cy="37147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Flooring should be smooth, durable, nonabsorbent, and easy to clean.</a:t>
            </a:r>
          </a:p>
          <a:p>
            <a:r>
              <a:rPr lang="en-US" dirty="0" smtClean="0"/>
              <a:t>It should resist wear and help prevent slips.</a:t>
            </a:r>
          </a:p>
          <a:p>
            <a:r>
              <a:rPr lang="en-US" dirty="0" smtClean="0"/>
              <a:t>Once installed, flooring </a:t>
            </a:r>
            <a:br>
              <a:rPr lang="en-US" dirty="0" smtClean="0"/>
            </a:br>
            <a:r>
              <a:rPr lang="en-US" dirty="0" smtClean="0"/>
              <a:t>should be kept in good </a:t>
            </a:r>
            <a:br>
              <a:rPr lang="en-US" dirty="0" smtClean="0"/>
            </a:br>
            <a:r>
              <a:rPr lang="en-US" dirty="0" smtClean="0"/>
              <a:t>condition and be </a:t>
            </a:r>
            <a:br>
              <a:rPr lang="en-US" dirty="0" smtClean="0"/>
            </a:br>
            <a:r>
              <a:rPr lang="en-US" dirty="0" smtClean="0"/>
              <a:t>replaced if damaged </a:t>
            </a:r>
            <a:br>
              <a:rPr lang="en-US" dirty="0" smtClean="0"/>
            </a:br>
            <a:r>
              <a:rPr lang="en-US" dirty="0" smtClean="0"/>
              <a:t>or worn.</a:t>
            </a:r>
            <a:endParaRPr lang="en-US" dirty="0"/>
          </a:p>
        </p:txBody>
      </p:sp>
      <p:pic>
        <p:nvPicPr>
          <p:cNvPr id="5" name="Picture 4"/>
          <p:cNvPicPr>
            <a:picLocks noChangeAspect="1"/>
          </p:cNvPicPr>
          <p:nvPr/>
        </p:nvPicPr>
        <p:blipFill>
          <a:blip r:embed="rId3"/>
          <a:stretch>
            <a:fillRect/>
          </a:stretch>
        </p:blipFill>
        <p:spPr>
          <a:xfrm>
            <a:off x="2209800" y="152400"/>
            <a:ext cx="4432397" cy="1524000"/>
          </a:xfrm>
          <a:prstGeom prst="rect">
            <a:avLst/>
          </a:prstGeom>
        </p:spPr>
      </p:pic>
    </p:spTree>
    <p:extLst>
      <p:ext uri="{BB962C8B-B14F-4D97-AF65-F5344CB8AC3E}">
        <p14:creationId xmlns:p14="http://schemas.microsoft.com/office/powerpoint/2010/main" val="2956674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flooringmagz.com/wp-content/uploads/2015/04/Color-option-of-rolled-rubber-floor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770532"/>
            <a:ext cx="3200400" cy="208746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lnSpcReduction="10000"/>
          </a:bodyPr>
          <a:lstStyle/>
          <a:p>
            <a:r>
              <a:rPr lang="en-US" dirty="0" smtClean="0"/>
              <a:t>Porosity is the extent to which a material will absorb liquids. AVOID high-porosity flooring.  Its absorbency often makes it ideal for pathogen growth and can also cause people to slip or fall.</a:t>
            </a:r>
          </a:p>
          <a:p>
            <a:r>
              <a:rPr lang="en-US" dirty="0" smtClean="0"/>
              <a:t>Use non-absorbent flooring in: walk in coolers, prep and food storage areas, dishwashing areas, restrooms and dressing </a:t>
            </a:r>
            <a:br>
              <a:rPr lang="en-US" dirty="0" smtClean="0"/>
            </a:br>
            <a:r>
              <a:rPr lang="en-US" dirty="0" smtClean="0"/>
              <a:t>and locker rooms.</a:t>
            </a:r>
            <a:endParaRPr lang="en-US" dirty="0"/>
          </a:p>
        </p:txBody>
      </p:sp>
      <p:pic>
        <p:nvPicPr>
          <p:cNvPr id="5" name="Picture 4"/>
          <p:cNvPicPr>
            <a:picLocks noChangeAspect="1"/>
          </p:cNvPicPr>
          <p:nvPr/>
        </p:nvPicPr>
        <p:blipFill>
          <a:blip r:embed="rId4"/>
          <a:stretch>
            <a:fillRect/>
          </a:stretch>
        </p:blipFill>
        <p:spPr>
          <a:xfrm>
            <a:off x="228600" y="381000"/>
            <a:ext cx="8749145" cy="914400"/>
          </a:xfrm>
          <a:prstGeom prst="rect">
            <a:avLst/>
          </a:prstGeom>
        </p:spPr>
      </p:pic>
    </p:spTree>
    <p:extLst>
      <p:ext uri="{BB962C8B-B14F-4D97-AF65-F5344CB8AC3E}">
        <p14:creationId xmlns:p14="http://schemas.microsoft.com/office/powerpoint/2010/main" val="4037281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Resiliency means a material can react to a shock without breaking or cracking.</a:t>
            </a:r>
          </a:p>
          <a:p>
            <a:r>
              <a:rPr lang="en-US" dirty="0" smtClean="0"/>
              <a:t>In most of the operation, nonporous, resilient flooring is the best </a:t>
            </a:r>
            <a:br>
              <a:rPr lang="en-US" dirty="0" smtClean="0"/>
            </a:br>
            <a:r>
              <a:rPr lang="en-US" dirty="0" smtClean="0"/>
              <a:t>choice.  </a:t>
            </a:r>
          </a:p>
          <a:p>
            <a:r>
              <a:rPr lang="en-US" dirty="0" smtClean="0"/>
              <a:t>Vinyl and rubber tiles </a:t>
            </a:r>
            <a:br>
              <a:rPr lang="en-US" dirty="0" smtClean="0"/>
            </a:br>
            <a:r>
              <a:rPr lang="en-US" dirty="0" smtClean="0"/>
              <a:t>are usually used.</a:t>
            </a:r>
          </a:p>
        </p:txBody>
      </p:sp>
      <p:pic>
        <p:nvPicPr>
          <p:cNvPr id="5" name="Picture 4"/>
          <p:cNvPicPr>
            <a:picLocks noChangeAspect="1"/>
          </p:cNvPicPr>
          <p:nvPr/>
        </p:nvPicPr>
        <p:blipFill>
          <a:blip r:embed="rId2"/>
          <a:stretch>
            <a:fillRect/>
          </a:stretch>
        </p:blipFill>
        <p:spPr>
          <a:xfrm>
            <a:off x="228600" y="381000"/>
            <a:ext cx="8749145" cy="914400"/>
          </a:xfrm>
          <a:prstGeom prst="rect">
            <a:avLst/>
          </a:prstGeom>
        </p:spPr>
      </p:pic>
      <p:pic>
        <p:nvPicPr>
          <p:cNvPr id="6146" name="Picture 2" descr="http://www.buildings.com/Portals/1/images/ProductImages/B_1112_Products_Manningt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238500"/>
            <a:ext cx="434340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238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www.builddirect.com/learning-center/wp-content/uploads/2015/01/grey-vinyl-til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4038600" y="3639612"/>
            <a:ext cx="5077918" cy="321838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00200"/>
            <a:ext cx="3886200" cy="4525963"/>
          </a:xfrm>
        </p:spPr>
        <p:txBody>
          <a:bodyPr>
            <a:normAutofit lnSpcReduction="10000"/>
          </a:bodyPr>
          <a:lstStyle/>
          <a:p>
            <a:r>
              <a:rPr lang="en-US" dirty="0" smtClean="0"/>
              <a:t>Advantages</a:t>
            </a:r>
          </a:p>
          <a:p>
            <a:pPr lvl="1"/>
            <a:r>
              <a:rPr lang="en-US" dirty="0" smtClean="0"/>
              <a:t>Easy to clean and maintain</a:t>
            </a:r>
          </a:p>
          <a:p>
            <a:pPr lvl="1"/>
            <a:r>
              <a:rPr lang="en-US" dirty="0" smtClean="0"/>
              <a:t>If a tile breaks, they can be easily replaced</a:t>
            </a:r>
          </a:p>
          <a:p>
            <a:pPr lvl="1"/>
            <a:r>
              <a:rPr lang="en-US" dirty="0" smtClean="0"/>
              <a:t>Can handle heavy traffic</a:t>
            </a:r>
          </a:p>
          <a:p>
            <a:pPr lvl="1"/>
            <a:r>
              <a:rPr lang="en-US" dirty="0" smtClean="0"/>
              <a:t>Resist grease and alkalis</a:t>
            </a:r>
            <a:endParaRPr lang="en-US" dirty="0"/>
          </a:p>
        </p:txBody>
      </p:sp>
      <p:sp>
        <p:nvSpPr>
          <p:cNvPr id="4" name="Content Placeholder 2"/>
          <p:cNvSpPr txBox="1">
            <a:spLocks/>
          </p:cNvSpPr>
          <p:nvPr/>
        </p:nvSpPr>
        <p:spPr>
          <a:xfrm>
            <a:off x="4953000" y="1600200"/>
            <a:ext cx="38862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Disadvantages</a:t>
            </a:r>
          </a:p>
          <a:p>
            <a:pPr lvl="1"/>
            <a:r>
              <a:rPr lang="en-US" dirty="0" smtClean="0"/>
              <a:t>Sharp objects can easily damage it</a:t>
            </a:r>
          </a:p>
          <a:p>
            <a:pPr lvl="1"/>
            <a:r>
              <a:rPr lang="en-US" dirty="0" smtClean="0"/>
              <a:t>Tends to be slippery when wet</a:t>
            </a:r>
            <a:endParaRPr lang="en-US" dirty="0"/>
          </a:p>
        </p:txBody>
      </p:sp>
      <p:pic>
        <p:nvPicPr>
          <p:cNvPr id="6" name="Picture 5"/>
          <p:cNvPicPr>
            <a:picLocks noChangeAspect="1"/>
          </p:cNvPicPr>
          <p:nvPr/>
        </p:nvPicPr>
        <p:blipFill>
          <a:blip r:embed="rId3"/>
          <a:stretch>
            <a:fillRect/>
          </a:stretch>
        </p:blipFill>
        <p:spPr>
          <a:xfrm>
            <a:off x="228600" y="381000"/>
            <a:ext cx="8749145" cy="914400"/>
          </a:xfrm>
          <a:prstGeom prst="rect">
            <a:avLst/>
          </a:prstGeom>
        </p:spPr>
      </p:pic>
    </p:spTree>
    <p:extLst>
      <p:ext uri="{BB962C8B-B14F-4D97-AF65-F5344CB8AC3E}">
        <p14:creationId xmlns:p14="http://schemas.microsoft.com/office/powerpoint/2010/main" val="11578493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1894</TotalTime>
  <Words>1847</Words>
  <Application>Microsoft Office PowerPoint</Application>
  <PresentationFormat>On-screen Show (4:3)</PresentationFormat>
  <Paragraphs>202</Paragraphs>
  <Slides>56</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56</vt:i4>
      </vt:variant>
    </vt:vector>
  </HeadingPairs>
  <TitlesOfParts>
    <vt:vector size="5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Facilities and Pest Management</dc:title>
  <dc:creator>Jeanne</dc:creator>
  <cp:lastModifiedBy>Susan Stiker</cp:lastModifiedBy>
  <cp:revision>77</cp:revision>
  <dcterms:created xsi:type="dcterms:W3CDTF">2013-11-10T00:43:15Z</dcterms:created>
  <dcterms:modified xsi:type="dcterms:W3CDTF">2016-10-12T14:51:37Z</dcterms:modified>
</cp:coreProperties>
</file>