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84" r:id="rId7"/>
    <p:sldId id="285" r:id="rId8"/>
    <p:sldId id="286"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51" d="100"/>
          <a:sy n="51" d="100"/>
        </p:scale>
        <p:origin x="1258" y="2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02E5F-56E7-45BA-ADC0-BBDD15DC55CA}" type="doc">
      <dgm:prSet loTypeId="urn:microsoft.com/office/officeart/2005/8/layout/default#2" loCatId="list" qsTypeId="urn:microsoft.com/office/officeart/2005/8/quickstyle/3d2" qsCatId="3D" csTypeId="urn:microsoft.com/office/officeart/2005/8/colors/colorful5" csCatId="colorful" phldr="1"/>
      <dgm:spPr/>
      <dgm:t>
        <a:bodyPr/>
        <a:lstStyle/>
        <a:p>
          <a:endParaRPr lang="en-US"/>
        </a:p>
      </dgm:t>
    </dgm:pt>
    <dgm:pt modelId="{6319EDA4-3EA6-4C2D-BE97-9C3849C51811}">
      <dgm:prSet phldrT="[Text]"/>
      <dgm:spPr/>
      <dgm:t>
        <a:bodyPr/>
        <a:lstStyle/>
        <a:p>
          <a:r>
            <a:rPr lang="en-US" b="1" dirty="0" smtClean="0">
              <a:solidFill>
                <a:schemeClr val="tx1"/>
              </a:solidFill>
              <a:effectLst>
                <a:outerShdw blurRad="38100" dist="38100" dir="2700000" algn="tl">
                  <a:srgbClr val="000000">
                    <a:alpha val="43137"/>
                  </a:srgbClr>
                </a:outerShdw>
              </a:effectLst>
            </a:rPr>
            <a:t>Personal Hygiene program</a:t>
          </a:r>
          <a:endParaRPr lang="en-US" b="1" dirty="0">
            <a:solidFill>
              <a:schemeClr val="tx1"/>
            </a:solidFill>
            <a:effectLst>
              <a:outerShdw blurRad="38100" dist="38100" dir="2700000" algn="tl">
                <a:srgbClr val="000000">
                  <a:alpha val="43137"/>
                </a:srgbClr>
              </a:outerShdw>
            </a:effectLst>
          </a:endParaRPr>
        </a:p>
      </dgm:t>
    </dgm:pt>
    <dgm:pt modelId="{86CABFD0-3DA4-4AA3-9597-C5EE01913504}" type="parTrans" cxnId="{8428D892-DD94-402B-BDD6-23ED3F427400}">
      <dgm:prSet/>
      <dgm:spPr/>
      <dgm:t>
        <a:bodyPr/>
        <a:lstStyle/>
        <a:p>
          <a:endParaRPr lang="en-US"/>
        </a:p>
      </dgm:t>
    </dgm:pt>
    <dgm:pt modelId="{0315A09A-0C94-4A68-9EF9-B4BBB96B16B4}" type="sibTrans" cxnId="{8428D892-DD94-402B-BDD6-23ED3F427400}">
      <dgm:prSet/>
      <dgm:spPr/>
      <dgm:t>
        <a:bodyPr/>
        <a:lstStyle/>
        <a:p>
          <a:endParaRPr lang="en-US"/>
        </a:p>
      </dgm:t>
    </dgm:pt>
    <dgm:pt modelId="{B8FCFC63-3637-4240-90EB-A1C25AA7BF4E}">
      <dgm:prSet phldrT="[Text]"/>
      <dgm:spPr/>
      <dgm:t>
        <a:bodyPr/>
        <a:lstStyle/>
        <a:p>
          <a:r>
            <a:rPr lang="en-US" b="1" dirty="0" smtClean="0">
              <a:solidFill>
                <a:schemeClr val="tx1"/>
              </a:solidFill>
              <a:effectLst>
                <a:outerShdw blurRad="38100" dist="38100" dir="2700000" algn="tl">
                  <a:srgbClr val="000000">
                    <a:alpha val="43137"/>
                  </a:srgbClr>
                </a:outerShdw>
              </a:effectLst>
            </a:rPr>
            <a:t>Supplier selection and specification program</a:t>
          </a:r>
          <a:endParaRPr lang="en-US" b="1" dirty="0">
            <a:solidFill>
              <a:schemeClr val="tx1"/>
            </a:solidFill>
            <a:effectLst>
              <a:outerShdw blurRad="38100" dist="38100" dir="2700000" algn="tl">
                <a:srgbClr val="000000">
                  <a:alpha val="43137"/>
                </a:srgbClr>
              </a:outerShdw>
            </a:effectLst>
          </a:endParaRPr>
        </a:p>
      </dgm:t>
    </dgm:pt>
    <dgm:pt modelId="{4DF18772-6408-4604-8E70-D7D4BBB64FC4}" type="parTrans" cxnId="{0EB90AD2-1951-4DEE-9F8D-65611E3208DC}">
      <dgm:prSet/>
      <dgm:spPr/>
      <dgm:t>
        <a:bodyPr/>
        <a:lstStyle/>
        <a:p>
          <a:endParaRPr lang="en-US"/>
        </a:p>
      </dgm:t>
    </dgm:pt>
    <dgm:pt modelId="{613D1B1D-1FAD-4206-A5B2-46A42E666BC0}" type="sibTrans" cxnId="{0EB90AD2-1951-4DEE-9F8D-65611E3208DC}">
      <dgm:prSet/>
      <dgm:spPr/>
      <dgm:t>
        <a:bodyPr/>
        <a:lstStyle/>
        <a:p>
          <a:endParaRPr lang="en-US"/>
        </a:p>
      </dgm:t>
    </dgm:pt>
    <dgm:pt modelId="{2D09F748-F4AD-4373-8BBB-3D4E0077C76F}">
      <dgm:prSet phldrT="[Text]"/>
      <dgm:spPr/>
      <dgm:t>
        <a:bodyPr/>
        <a:lstStyle/>
        <a:p>
          <a:r>
            <a:rPr lang="en-US" b="1" dirty="0" smtClean="0">
              <a:solidFill>
                <a:schemeClr val="tx1"/>
              </a:solidFill>
              <a:effectLst>
                <a:outerShdw blurRad="38100" dist="38100" dir="2700000" algn="tl">
                  <a:srgbClr val="000000">
                    <a:alpha val="43137"/>
                  </a:srgbClr>
                </a:outerShdw>
              </a:effectLst>
            </a:rPr>
            <a:t>Facility design and equipment maintenance program</a:t>
          </a:r>
          <a:endParaRPr lang="en-US" b="1" dirty="0">
            <a:solidFill>
              <a:schemeClr val="tx1"/>
            </a:solidFill>
            <a:effectLst>
              <a:outerShdw blurRad="38100" dist="38100" dir="2700000" algn="tl">
                <a:srgbClr val="000000">
                  <a:alpha val="43137"/>
                </a:srgbClr>
              </a:outerShdw>
            </a:effectLst>
          </a:endParaRPr>
        </a:p>
      </dgm:t>
    </dgm:pt>
    <dgm:pt modelId="{08EEAB6F-858B-4A25-B4BC-38190EB7481E}" type="parTrans" cxnId="{C3F8CDEC-A694-4ADD-8FDC-A3485CEA000C}">
      <dgm:prSet/>
      <dgm:spPr/>
      <dgm:t>
        <a:bodyPr/>
        <a:lstStyle/>
        <a:p>
          <a:endParaRPr lang="en-US"/>
        </a:p>
      </dgm:t>
    </dgm:pt>
    <dgm:pt modelId="{12FFECA4-2088-4B4F-8C03-D747B37780FA}" type="sibTrans" cxnId="{C3F8CDEC-A694-4ADD-8FDC-A3485CEA000C}">
      <dgm:prSet/>
      <dgm:spPr/>
      <dgm:t>
        <a:bodyPr/>
        <a:lstStyle/>
        <a:p>
          <a:endParaRPr lang="en-US"/>
        </a:p>
      </dgm:t>
    </dgm:pt>
    <dgm:pt modelId="{F7A47C83-7A67-491D-A9D0-EF967A0F4470}">
      <dgm:prSet phldrT="[Text]"/>
      <dgm:spPr/>
      <dgm:t>
        <a:bodyPr/>
        <a:lstStyle/>
        <a:p>
          <a:r>
            <a:rPr lang="en-US" b="1" dirty="0" smtClean="0">
              <a:solidFill>
                <a:schemeClr val="tx1"/>
              </a:solidFill>
              <a:effectLst>
                <a:outerShdw blurRad="38100" dist="38100" dir="2700000" algn="tl">
                  <a:srgbClr val="000000">
                    <a:alpha val="43137"/>
                  </a:srgbClr>
                </a:outerShdw>
              </a:effectLst>
            </a:rPr>
            <a:t>Food safety training program</a:t>
          </a:r>
          <a:endParaRPr lang="en-US" b="1" dirty="0">
            <a:solidFill>
              <a:schemeClr val="tx1"/>
            </a:solidFill>
            <a:effectLst>
              <a:outerShdw blurRad="38100" dist="38100" dir="2700000" algn="tl">
                <a:srgbClr val="000000">
                  <a:alpha val="43137"/>
                </a:srgbClr>
              </a:outerShdw>
            </a:effectLst>
          </a:endParaRPr>
        </a:p>
      </dgm:t>
    </dgm:pt>
    <dgm:pt modelId="{9C4EFA82-E761-4B61-A6E6-A66967F6BDA2}" type="parTrans" cxnId="{34F2E44F-5EBF-4741-85BF-A0029A509D7C}">
      <dgm:prSet/>
      <dgm:spPr/>
      <dgm:t>
        <a:bodyPr/>
        <a:lstStyle/>
        <a:p>
          <a:endParaRPr lang="en-US"/>
        </a:p>
      </dgm:t>
    </dgm:pt>
    <dgm:pt modelId="{AB1F09C5-BCB8-4FC0-9C69-828EE3280007}" type="sibTrans" cxnId="{34F2E44F-5EBF-4741-85BF-A0029A509D7C}">
      <dgm:prSet/>
      <dgm:spPr/>
      <dgm:t>
        <a:bodyPr/>
        <a:lstStyle/>
        <a:p>
          <a:endParaRPr lang="en-US"/>
        </a:p>
      </dgm:t>
    </dgm:pt>
    <dgm:pt modelId="{37E96831-D128-4F48-8257-498E794F64AD}">
      <dgm:prSet phldrT="[Text]"/>
      <dgm:spPr/>
      <dgm:t>
        <a:bodyPr/>
        <a:lstStyle/>
        <a:p>
          <a:r>
            <a:rPr lang="en-US" b="1" dirty="0" smtClean="0">
              <a:solidFill>
                <a:schemeClr val="tx1"/>
              </a:solidFill>
              <a:effectLst>
                <a:outerShdw blurRad="38100" dist="38100" dir="2700000" algn="tl">
                  <a:srgbClr val="000000">
                    <a:alpha val="43137"/>
                  </a:srgbClr>
                </a:outerShdw>
              </a:effectLst>
            </a:rPr>
            <a:t>Quality control and assurance programs</a:t>
          </a:r>
          <a:endParaRPr lang="en-US" b="1" dirty="0">
            <a:solidFill>
              <a:schemeClr val="tx1"/>
            </a:solidFill>
            <a:effectLst>
              <a:outerShdw blurRad="38100" dist="38100" dir="2700000" algn="tl">
                <a:srgbClr val="000000">
                  <a:alpha val="43137"/>
                </a:srgbClr>
              </a:outerShdw>
            </a:effectLst>
          </a:endParaRPr>
        </a:p>
      </dgm:t>
    </dgm:pt>
    <dgm:pt modelId="{8A51C699-1768-420E-9457-47B7DDD35687}" type="parTrans" cxnId="{DD70E1C3-8071-4FF1-94F0-3D01990CE555}">
      <dgm:prSet/>
      <dgm:spPr/>
      <dgm:t>
        <a:bodyPr/>
        <a:lstStyle/>
        <a:p>
          <a:endParaRPr lang="en-US"/>
        </a:p>
      </dgm:t>
    </dgm:pt>
    <dgm:pt modelId="{7C810CE8-CA4A-4BA1-87A5-61D56242F8DB}" type="sibTrans" cxnId="{DD70E1C3-8071-4FF1-94F0-3D01990CE555}">
      <dgm:prSet/>
      <dgm:spPr/>
      <dgm:t>
        <a:bodyPr/>
        <a:lstStyle/>
        <a:p>
          <a:endParaRPr lang="en-US"/>
        </a:p>
      </dgm:t>
    </dgm:pt>
    <dgm:pt modelId="{E99891F4-935A-4743-942F-2EAA01C340F5}">
      <dgm:prSet phldrT="[Text]"/>
      <dgm:spPr/>
      <dgm:t>
        <a:bodyPr/>
        <a:lstStyle/>
        <a:p>
          <a:r>
            <a:rPr lang="en-US" b="1" dirty="0" smtClean="0">
              <a:solidFill>
                <a:schemeClr val="tx1"/>
              </a:solidFill>
              <a:effectLst>
                <a:outerShdw blurRad="38100" dist="38100" dir="2700000" algn="tl">
                  <a:srgbClr val="000000">
                    <a:alpha val="43137"/>
                  </a:srgbClr>
                </a:outerShdw>
              </a:effectLst>
            </a:rPr>
            <a:t>Cleaning and sanitation program</a:t>
          </a:r>
          <a:endParaRPr lang="en-US" b="1" dirty="0">
            <a:solidFill>
              <a:schemeClr val="tx1"/>
            </a:solidFill>
            <a:effectLst>
              <a:outerShdw blurRad="38100" dist="38100" dir="2700000" algn="tl">
                <a:srgbClr val="000000">
                  <a:alpha val="43137"/>
                </a:srgbClr>
              </a:outerShdw>
            </a:effectLst>
          </a:endParaRPr>
        </a:p>
      </dgm:t>
    </dgm:pt>
    <dgm:pt modelId="{101AAFE3-AAC4-4914-9A01-4502BE25255E}" type="parTrans" cxnId="{E5AA7419-4308-4354-95DD-9D2D39067F5F}">
      <dgm:prSet/>
      <dgm:spPr/>
    </dgm:pt>
    <dgm:pt modelId="{1B977B7D-0153-444A-BD0C-0C649087CF4F}" type="sibTrans" cxnId="{E5AA7419-4308-4354-95DD-9D2D39067F5F}">
      <dgm:prSet/>
      <dgm:spPr/>
    </dgm:pt>
    <dgm:pt modelId="{61B51855-CE46-4A72-AD30-425C99F2FF82}">
      <dgm:prSet phldrT="[Text]"/>
      <dgm:spPr/>
      <dgm:t>
        <a:bodyPr/>
        <a:lstStyle/>
        <a:p>
          <a:r>
            <a:rPr lang="en-US" b="1" dirty="0" smtClean="0">
              <a:solidFill>
                <a:schemeClr val="tx1"/>
              </a:solidFill>
              <a:effectLst>
                <a:outerShdw blurRad="38100" dist="38100" dir="2700000" algn="tl">
                  <a:srgbClr val="000000">
                    <a:alpha val="43137"/>
                  </a:srgbClr>
                </a:outerShdw>
              </a:effectLst>
            </a:rPr>
            <a:t>Standard operating procedures (SOPs)</a:t>
          </a:r>
          <a:endParaRPr lang="en-US" b="1" dirty="0">
            <a:solidFill>
              <a:schemeClr val="tx1"/>
            </a:solidFill>
            <a:effectLst>
              <a:outerShdw blurRad="38100" dist="38100" dir="2700000" algn="tl">
                <a:srgbClr val="000000">
                  <a:alpha val="43137"/>
                </a:srgbClr>
              </a:outerShdw>
            </a:effectLst>
          </a:endParaRPr>
        </a:p>
      </dgm:t>
    </dgm:pt>
    <dgm:pt modelId="{C8D1628B-9744-42DA-88C0-BA0E23ABEE4F}" type="parTrans" cxnId="{406B1635-7219-4363-B8F6-0BEFA238FB6A}">
      <dgm:prSet/>
      <dgm:spPr/>
    </dgm:pt>
    <dgm:pt modelId="{73C00BD8-DB56-4E77-A3C1-B80063A1305D}" type="sibTrans" cxnId="{406B1635-7219-4363-B8F6-0BEFA238FB6A}">
      <dgm:prSet/>
      <dgm:spPr/>
    </dgm:pt>
    <dgm:pt modelId="{C25D3262-810F-4113-BEAA-7872374636EA}">
      <dgm:prSet phldrT="[Text]"/>
      <dgm:spPr/>
      <dgm:t>
        <a:bodyPr/>
        <a:lstStyle/>
        <a:p>
          <a:r>
            <a:rPr lang="en-US" b="1" dirty="0" smtClean="0">
              <a:solidFill>
                <a:schemeClr val="tx1"/>
              </a:solidFill>
              <a:effectLst>
                <a:outerShdw blurRad="38100" dist="38100" dir="2700000" algn="tl">
                  <a:srgbClr val="000000">
                    <a:alpha val="43137"/>
                  </a:srgbClr>
                </a:outerShdw>
              </a:effectLst>
            </a:rPr>
            <a:t>Pest-control program</a:t>
          </a:r>
          <a:endParaRPr lang="en-US" b="1" dirty="0">
            <a:solidFill>
              <a:schemeClr val="tx1"/>
            </a:solidFill>
            <a:effectLst>
              <a:outerShdw blurRad="38100" dist="38100" dir="2700000" algn="tl">
                <a:srgbClr val="000000">
                  <a:alpha val="43137"/>
                </a:srgbClr>
              </a:outerShdw>
            </a:effectLst>
          </a:endParaRPr>
        </a:p>
      </dgm:t>
    </dgm:pt>
    <dgm:pt modelId="{C8F8C941-4DCA-4C0F-ADEF-D8DE58D0E899}" type="parTrans" cxnId="{1B2B8CCB-58AE-4FD1-8F14-01D73BAC6165}">
      <dgm:prSet/>
      <dgm:spPr/>
    </dgm:pt>
    <dgm:pt modelId="{56B54662-434B-4D4E-A9B2-5C2E066F2FB3}" type="sibTrans" cxnId="{1B2B8CCB-58AE-4FD1-8F14-01D73BAC6165}">
      <dgm:prSet/>
      <dgm:spPr/>
    </dgm:pt>
    <dgm:pt modelId="{C8813C1F-B004-4C11-AED6-BBF5CC72EC5C}" type="pres">
      <dgm:prSet presAssocID="{08D02E5F-56E7-45BA-ADC0-BBDD15DC55CA}" presName="diagram" presStyleCnt="0">
        <dgm:presLayoutVars>
          <dgm:dir/>
          <dgm:resizeHandles val="exact"/>
        </dgm:presLayoutVars>
      </dgm:prSet>
      <dgm:spPr/>
      <dgm:t>
        <a:bodyPr/>
        <a:lstStyle/>
        <a:p>
          <a:endParaRPr lang="en-US"/>
        </a:p>
      </dgm:t>
    </dgm:pt>
    <dgm:pt modelId="{C72FBB3F-4E49-4AAF-9BAF-23F889F2CC7E}" type="pres">
      <dgm:prSet presAssocID="{6319EDA4-3EA6-4C2D-BE97-9C3849C51811}" presName="node" presStyleLbl="node1" presStyleIdx="0" presStyleCnt="8">
        <dgm:presLayoutVars>
          <dgm:bulletEnabled val="1"/>
        </dgm:presLayoutVars>
      </dgm:prSet>
      <dgm:spPr/>
      <dgm:t>
        <a:bodyPr/>
        <a:lstStyle/>
        <a:p>
          <a:endParaRPr lang="en-US"/>
        </a:p>
      </dgm:t>
    </dgm:pt>
    <dgm:pt modelId="{2FC0E59F-E1ED-4AB5-8109-218293551395}" type="pres">
      <dgm:prSet presAssocID="{0315A09A-0C94-4A68-9EF9-B4BBB96B16B4}" presName="sibTrans" presStyleCnt="0"/>
      <dgm:spPr/>
    </dgm:pt>
    <dgm:pt modelId="{8E44917D-888E-4E96-90AE-2C635DC770B5}" type="pres">
      <dgm:prSet presAssocID="{B8FCFC63-3637-4240-90EB-A1C25AA7BF4E}" presName="node" presStyleLbl="node1" presStyleIdx="1" presStyleCnt="8">
        <dgm:presLayoutVars>
          <dgm:bulletEnabled val="1"/>
        </dgm:presLayoutVars>
      </dgm:prSet>
      <dgm:spPr/>
      <dgm:t>
        <a:bodyPr/>
        <a:lstStyle/>
        <a:p>
          <a:endParaRPr lang="en-US"/>
        </a:p>
      </dgm:t>
    </dgm:pt>
    <dgm:pt modelId="{92B7D14B-DE09-48E5-BBDF-150027F11891}" type="pres">
      <dgm:prSet presAssocID="{613D1B1D-1FAD-4206-A5B2-46A42E666BC0}" presName="sibTrans" presStyleCnt="0"/>
      <dgm:spPr/>
    </dgm:pt>
    <dgm:pt modelId="{6B19D79D-8CE2-438A-B301-D061D1B633FB}" type="pres">
      <dgm:prSet presAssocID="{E99891F4-935A-4743-942F-2EAA01C340F5}" presName="node" presStyleLbl="node1" presStyleIdx="2" presStyleCnt="8">
        <dgm:presLayoutVars>
          <dgm:bulletEnabled val="1"/>
        </dgm:presLayoutVars>
      </dgm:prSet>
      <dgm:spPr/>
      <dgm:t>
        <a:bodyPr/>
        <a:lstStyle/>
        <a:p>
          <a:endParaRPr lang="en-US"/>
        </a:p>
      </dgm:t>
    </dgm:pt>
    <dgm:pt modelId="{1D78C34E-0D5D-4806-A6A4-E4B11B1A0CBA}" type="pres">
      <dgm:prSet presAssocID="{1B977B7D-0153-444A-BD0C-0C649087CF4F}" presName="sibTrans" presStyleCnt="0"/>
      <dgm:spPr/>
    </dgm:pt>
    <dgm:pt modelId="{7B4E5540-61E2-456F-9A5A-FED7A0E266DB}" type="pres">
      <dgm:prSet presAssocID="{2D09F748-F4AD-4373-8BBB-3D4E0077C76F}" presName="node" presStyleLbl="node1" presStyleIdx="3" presStyleCnt="8">
        <dgm:presLayoutVars>
          <dgm:bulletEnabled val="1"/>
        </dgm:presLayoutVars>
      </dgm:prSet>
      <dgm:spPr/>
      <dgm:t>
        <a:bodyPr/>
        <a:lstStyle/>
        <a:p>
          <a:endParaRPr lang="en-US"/>
        </a:p>
      </dgm:t>
    </dgm:pt>
    <dgm:pt modelId="{A45C6328-84CA-4F7B-A933-CF6DE26C124B}" type="pres">
      <dgm:prSet presAssocID="{12FFECA4-2088-4B4F-8C03-D747B37780FA}" presName="sibTrans" presStyleCnt="0"/>
      <dgm:spPr/>
    </dgm:pt>
    <dgm:pt modelId="{7AA0D307-3511-41E0-8DC4-66CDE25D9405}" type="pres">
      <dgm:prSet presAssocID="{F7A47C83-7A67-491D-A9D0-EF967A0F4470}" presName="node" presStyleLbl="node1" presStyleIdx="4" presStyleCnt="8">
        <dgm:presLayoutVars>
          <dgm:bulletEnabled val="1"/>
        </dgm:presLayoutVars>
      </dgm:prSet>
      <dgm:spPr/>
      <dgm:t>
        <a:bodyPr/>
        <a:lstStyle/>
        <a:p>
          <a:endParaRPr lang="en-US"/>
        </a:p>
      </dgm:t>
    </dgm:pt>
    <dgm:pt modelId="{5124DD62-690C-4A84-ABA5-EC0A34791327}" type="pres">
      <dgm:prSet presAssocID="{AB1F09C5-BCB8-4FC0-9C69-828EE3280007}" presName="sibTrans" presStyleCnt="0"/>
      <dgm:spPr/>
    </dgm:pt>
    <dgm:pt modelId="{2B0FAFD8-BE58-4CE2-8D93-C08491F1AD6A}" type="pres">
      <dgm:prSet presAssocID="{37E96831-D128-4F48-8257-498E794F64AD}" presName="node" presStyleLbl="node1" presStyleIdx="5" presStyleCnt="8">
        <dgm:presLayoutVars>
          <dgm:bulletEnabled val="1"/>
        </dgm:presLayoutVars>
      </dgm:prSet>
      <dgm:spPr/>
      <dgm:t>
        <a:bodyPr/>
        <a:lstStyle/>
        <a:p>
          <a:endParaRPr lang="en-US"/>
        </a:p>
      </dgm:t>
    </dgm:pt>
    <dgm:pt modelId="{0472BAD9-1F95-407D-90BF-D8E774512D07}" type="pres">
      <dgm:prSet presAssocID="{7C810CE8-CA4A-4BA1-87A5-61D56242F8DB}" presName="sibTrans" presStyleCnt="0"/>
      <dgm:spPr/>
    </dgm:pt>
    <dgm:pt modelId="{907BC59E-E8C8-4AEA-B708-BC68302A5A86}" type="pres">
      <dgm:prSet presAssocID="{61B51855-CE46-4A72-AD30-425C99F2FF82}" presName="node" presStyleLbl="node1" presStyleIdx="6" presStyleCnt="8">
        <dgm:presLayoutVars>
          <dgm:bulletEnabled val="1"/>
        </dgm:presLayoutVars>
      </dgm:prSet>
      <dgm:spPr/>
      <dgm:t>
        <a:bodyPr/>
        <a:lstStyle/>
        <a:p>
          <a:endParaRPr lang="en-US"/>
        </a:p>
      </dgm:t>
    </dgm:pt>
    <dgm:pt modelId="{25F70978-C046-4C7F-B0E0-0D1103F9D87F}" type="pres">
      <dgm:prSet presAssocID="{73C00BD8-DB56-4E77-A3C1-B80063A1305D}" presName="sibTrans" presStyleCnt="0"/>
      <dgm:spPr/>
    </dgm:pt>
    <dgm:pt modelId="{FC88FA2D-0647-4205-B943-361228B07994}" type="pres">
      <dgm:prSet presAssocID="{C25D3262-810F-4113-BEAA-7872374636EA}" presName="node" presStyleLbl="node1" presStyleIdx="7" presStyleCnt="8">
        <dgm:presLayoutVars>
          <dgm:bulletEnabled val="1"/>
        </dgm:presLayoutVars>
      </dgm:prSet>
      <dgm:spPr/>
      <dgm:t>
        <a:bodyPr/>
        <a:lstStyle/>
        <a:p>
          <a:endParaRPr lang="en-US"/>
        </a:p>
      </dgm:t>
    </dgm:pt>
  </dgm:ptLst>
  <dgm:cxnLst>
    <dgm:cxn modelId="{1FA0EBCE-E3EA-4E1C-AA08-5CC0A296EF38}" type="presOf" srcId="{B8FCFC63-3637-4240-90EB-A1C25AA7BF4E}" destId="{8E44917D-888E-4E96-90AE-2C635DC770B5}" srcOrd="0" destOrd="0" presId="urn:microsoft.com/office/officeart/2005/8/layout/default#2"/>
    <dgm:cxn modelId="{39160339-5E84-46CE-963D-0140B979A795}" type="presOf" srcId="{F7A47C83-7A67-491D-A9D0-EF967A0F4470}" destId="{7AA0D307-3511-41E0-8DC4-66CDE25D9405}" srcOrd="0" destOrd="0" presId="urn:microsoft.com/office/officeart/2005/8/layout/default#2"/>
    <dgm:cxn modelId="{7DBE0F8F-ED61-44E7-9867-953A382387B9}" type="presOf" srcId="{37E96831-D128-4F48-8257-498E794F64AD}" destId="{2B0FAFD8-BE58-4CE2-8D93-C08491F1AD6A}" srcOrd="0" destOrd="0" presId="urn:microsoft.com/office/officeart/2005/8/layout/default#2"/>
    <dgm:cxn modelId="{CC693276-6FEA-4632-BF2F-E22CE1A082B5}" type="presOf" srcId="{61B51855-CE46-4A72-AD30-425C99F2FF82}" destId="{907BC59E-E8C8-4AEA-B708-BC68302A5A86}" srcOrd="0" destOrd="0" presId="urn:microsoft.com/office/officeart/2005/8/layout/default#2"/>
    <dgm:cxn modelId="{8808648F-9931-4A29-A931-29C3DD03DC8F}" type="presOf" srcId="{2D09F748-F4AD-4373-8BBB-3D4E0077C76F}" destId="{7B4E5540-61E2-456F-9A5A-FED7A0E266DB}" srcOrd="0" destOrd="0" presId="urn:microsoft.com/office/officeart/2005/8/layout/default#2"/>
    <dgm:cxn modelId="{56F5D2EC-370B-4B47-AC70-395F3B2C57E5}" type="presOf" srcId="{C25D3262-810F-4113-BEAA-7872374636EA}" destId="{FC88FA2D-0647-4205-B943-361228B07994}" srcOrd="0" destOrd="0" presId="urn:microsoft.com/office/officeart/2005/8/layout/default#2"/>
    <dgm:cxn modelId="{34F2E44F-5EBF-4741-85BF-A0029A509D7C}" srcId="{08D02E5F-56E7-45BA-ADC0-BBDD15DC55CA}" destId="{F7A47C83-7A67-491D-A9D0-EF967A0F4470}" srcOrd="4" destOrd="0" parTransId="{9C4EFA82-E761-4B61-A6E6-A66967F6BDA2}" sibTransId="{AB1F09C5-BCB8-4FC0-9C69-828EE3280007}"/>
    <dgm:cxn modelId="{1B2B8CCB-58AE-4FD1-8F14-01D73BAC6165}" srcId="{08D02E5F-56E7-45BA-ADC0-BBDD15DC55CA}" destId="{C25D3262-810F-4113-BEAA-7872374636EA}" srcOrd="7" destOrd="0" parTransId="{C8F8C941-4DCA-4C0F-ADEF-D8DE58D0E899}" sibTransId="{56B54662-434B-4D4E-A9B2-5C2E066F2FB3}"/>
    <dgm:cxn modelId="{257C7FE9-C00D-4EC9-8D61-F984AF944256}" type="presOf" srcId="{E99891F4-935A-4743-942F-2EAA01C340F5}" destId="{6B19D79D-8CE2-438A-B301-D061D1B633FB}" srcOrd="0" destOrd="0" presId="urn:microsoft.com/office/officeart/2005/8/layout/default#2"/>
    <dgm:cxn modelId="{0EB90AD2-1951-4DEE-9F8D-65611E3208DC}" srcId="{08D02E5F-56E7-45BA-ADC0-BBDD15DC55CA}" destId="{B8FCFC63-3637-4240-90EB-A1C25AA7BF4E}" srcOrd="1" destOrd="0" parTransId="{4DF18772-6408-4604-8E70-D7D4BBB64FC4}" sibTransId="{613D1B1D-1FAD-4206-A5B2-46A42E666BC0}"/>
    <dgm:cxn modelId="{C3F8CDEC-A694-4ADD-8FDC-A3485CEA000C}" srcId="{08D02E5F-56E7-45BA-ADC0-BBDD15DC55CA}" destId="{2D09F748-F4AD-4373-8BBB-3D4E0077C76F}" srcOrd="3" destOrd="0" parTransId="{08EEAB6F-858B-4A25-B4BC-38190EB7481E}" sibTransId="{12FFECA4-2088-4B4F-8C03-D747B37780FA}"/>
    <dgm:cxn modelId="{406B1635-7219-4363-B8F6-0BEFA238FB6A}" srcId="{08D02E5F-56E7-45BA-ADC0-BBDD15DC55CA}" destId="{61B51855-CE46-4A72-AD30-425C99F2FF82}" srcOrd="6" destOrd="0" parTransId="{C8D1628B-9744-42DA-88C0-BA0E23ABEE4F}" sibTransId="{73C00BD8-DB56-4E77-A3C1-B80063A1305D}"/>
    <dgm:cxn modelId="{8428D892-DD94-402B-BDD6-23ED3F427400}" srcId="{08D02E5F-56E7-45BA-ADC0-BBDD15DC55CA}" destId="{6319EDA4-3EA6-4C2D-BE97-9C3849C51811}" srcOrd="0" destOrd="0" parTransId="{86CABFD0-3DA4-4AA3-9597-C5EE01913504}" sibTransId="{0315A09A-0C94-4A68-9EF9-B4BBB96B16B4}"/>
    <dgm:cxn modelId="{E5AA7419-4308-4354-95DD-9D2D39067F5F}" srcId="{08D02E5F-56E7-45BA-ADC0-BBDD15DC55CA}" destId="{E99891F4-935A-4743-942F-2EAA01C340F5}" srcOrd="2" destOrd="0" parTransId="{101AAFE3-AAC4-4914-9A01-4502BE25255E}" sibTransId="{1B977B7D-0153-444A-BD0C-0C649087CF4F}"/>
    <dgm:cxn modelId="{06E6D56B-1E23-4E1E-AC8C-A541665CE9D3}" type="presOf" srcId="{6319EDA4-3EA6-4C2D-BE97-9C3849C51811}" destId="{C72FBB3F-4E49-4AAF-9BAF-23F889F2CC7E}" srcOrd="0" destOrd="0" presId="urn:microsoft.com/office/officeart/2005/8/layout/default#2"/>
    <dgm:cxn modelId="{DD70E1C3-8071-4FF1-94F0-3D01990CE555}" srcId="{08D02E5F-56E7-45BA-ADC0-BBDD15DC55CA}" destId="{37E96831-D128-4F48-8257-498E794F64AD}" srcOrd="5" destOrd="0" parTransId="{8A51C699-1768-420E-9457-47B7DDD35687}" sibTransId="{7C810CE8-CA4A-4BA1-87A5-61D56242F8DB}"/>
    <dgm:cxn modelId="{54CC001A-3FE4-48C0-A187-3B9E9F480A45}" type="presOf" srcId="{08D02E5F-56E7-45BA-ADC0-BBDD15DC55CA}" destId="{C8813C1F-B004-4C11-AED6-BBF5CC72EC5C}" srcOrd="0" destOrd="0" presId="urn:microsoft.com/office/officeart/2005/8/layout/default#2"/>
    <dgm:cxn modelId="{03786435-8C8C-4212-AAE1-5E7878D4E9C1}" type="presParOf" srcId="{C8813C1F-B004-4C11-AED6-BBF5CC72EC5C}" destId="{C72FBB3F-4E49-4AAF-9BAF-23F889F2CC7E}" srcOrd="0" destOrd="0" presId="urn:microsoft.com/office/officeart/2005/8/layout/default#2"/>
    <dgm:cxn modelId="{DC929779-4F58-4C46-9917-5F43A04D85C9}" type="presParOf" srcId="{C8813C1F-B004-4C11-AED6-BBF5CC72EC5C}" destId="{2FC0E59F-E1ED-4AB5-8109-218293551395}" srcOrd="1" destOrd="0" presId="urn:microsoft.com/office/officeart/2005/8/layout/default#2"/>
    <dgm:cxn modelId="{E7C9E06F-A13D-4975-A794-46D38DD7AFB9}" type="presParOf" srcId="{C8813C1F-B004-4C11-AED6-BBF5CC72EC5C}" destId="{8E44917D-888E-4E96-90AE-2C635DC770B5}" srcOrd="2" destOrd="0" presId="urn:microsoft.com/office/officeart/2005/8/layout/default#2"/>
    <dgm:cxn modelId="{C20D38DD-5B7D-40C8-AB49-C0192871331C}" type="presParOf" srcId="{C8813C1F-B004-4C11-AED6-BBF5CC72EC5C}" destId="{92B7D14B-DE09-48E5-BBDF-150027F11891}" srcOrd="3" destOrd="0" presId="urn:microsoft.com/office/officeart/2005/8/layout/default#2"/>
    <dgm:cxn modelId="{36194907-6C1A-4669-95AA-44815822E965}" type="presParOf" srcId="{C8813C1F-B004-4C11-AED6-BBF5CC72EC5C}" destId="{6B19D79D-8CE2-438A-B301-D061D1B633FB}" srcOrd="4" destOrd="0" presId="urn:microsoft.com/office/officeart/2005/8/layout/default#2"/>
    <dgm:cxn modelId="{FA5FC23E-26C8-4DF8-9BDE-EA9836E078FF}" type="presParOf" srcId="{C8813C1F-B004-4C11-AED6-BBF5CC72EC5C}" destId="{1D78C34E-0D5D-4806-A6A4-E4B11B1A0CBA}" srcOrd="5" destOrd="0" presId="urn:microsoft.com/office/officeart/2005/8/layout/default#2"/>
    <dgm:cxn modelId="{0EE04A67-943F-49D6-A194-BD552FDF89F5}" type="presParOf" srcId="{C8813C1F-B004-4C11-AED6-BBF5CC72EC5C}" destId="{7B4E5540-61E2-456F-9A5A-FED7A0E266DB}" srcOrd="6" destOrd="0" presId="urn:microsoft.com/office/officeart/2005/8/layout/default#2"/>
    <dgm:cxn modelId="{2E049FBD-E1D5-44E1-A7B5-3F1B5F1E3521}" type="presParOf" srcId="{C8813C1F-B004-4C11-AED6-BBF5CC72EC5C}" destId="{A45C6328-84CA-4F7B-A933-CF6DE26C124B}" srcOrd="7" destOrd="0" presId="urn:microsoft.com/office/officeart/2005/8/layout/default#2"/>
    <dgm:cxn modelId="{61A16569-DD59-414B-BCCF-D983F96FDE09}" type="presParOf" srcId="{C8813C1F-B004-4C11-AED6-BBF5CC72EC5C}" destId="{7AA0D307-3511-41E0-8DC4-66CDE25D9405}" srcOrd="8" destOrd="0" presId="urn:microsoft.com/office/officeart/2005/8/layout/default#2"/>
    <dgm:cxn modelId="{7F1BCB38-25B8-4A81-A77C-1E93C4573C71}" type="presParOf" srcId="{C8813C1F-B004-4C11-AED6-BBF5CC72EC5C}" destId="{5124DD62-690C-4A84-ABA5-EC0A34791327}" srcOrd="9" destOrd="0" presId="urn:microsoft.com/office/officeart/2005/8/layout/default#2"/>
    <dgm:cxn modelId="{910F1FC3-BD44-4B26-887D-3193FD651BD5}" type="presParOf" srcId="{C8813C1F-B004-4C11-AED6-BBF5CC72EC5C}" destId="{2B0FAFD8-BE58-4CE2-8D93-C08491F1AD6A}" srcOrd="10" destOrd="0" presId="urn:microsoft.com/office/officeart/2005/8/layout/default#2"/>
    <dgm:cxn modelId="{6F94764E-B327-40CC-BA93-46070A03E23E}" type="presParOf" srcId="{C8813C1F-B004-4C11-AED6-BBF5CC72EC5C}" destId="{0472BAD9-1F95-407D-90BF-D8E774512D07}" srcOrd="11" destOrd="0" presId="urn:microsoft.com/office/officeart/2005/8/layout/default#2"/>
    <dgm:cxn modelId="{996F0DF3-F622-4509-8451-BEC074D6596A}" type="presParOf" srcId="{C8813C1F-B004-4C11-AED6-BBF5CC72EC5C}" destId="{907BC59E-E8C8-4AEA-B708-BC68302A5A86}" srcOrd="12" destOrd="0" presId="urn:microsoft.com/office/officeart/2005/8/layout/default#2"/>
    <dgm:cxn modelId="{EC14DFFD-AC64-4DA1-B3C0-F721E8F52EF5}" type="presParOf" srcId="{C8813C1F-B004-4C11-AED6-BBF5CC72EC5C}" destId="{25F70978-C046-4C7F-B0E0-0D1103F9D87F}" srcOrd="13" destOrd="0" presId="urn:microsoft.com/office/officeart/2005/8/layout/default#2"/>
    <dgm:cxn modelId="{C4F5EAA4-2037-4D3A-81C3-538B0E227F23}" type="presParOf" srcId="{C8813C1F-B004-4C11-AED6-BBF5CC72EC5C}" destId="{FC88FA2D-0647-4205-B943-361228B07994}" srcOrd="14"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FBB3F-4E49-4AAF-9BAF-23F889F2CC7E}">
      <dsp:nvSpPr>
        <dsp:cNvPr id="0" name=""/>
        <dsp:cNvSpPr/>
      </dsp:nvSpPr>
      <dsp:spPr>
        <a:xfrm>
          <a:off x="495061" y="645"/>
          <a:ext cx="2262336" cy="135740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effectLst>
                <a:outerShdw blurRad="38100" dist="38100" dir="2700000" algn="tl">
                  <a:srgbClr val="000000">
                    <a:alpha val="43137"/>
                  </a:srgbClr>
                </a:outerShdw>
              </a:effectLst>
            </a:rPr>
            <a:t>Personal Hygiene program</a:t>
          </a:r>
          <a:endParaRPr lang="en-US" sz="2100" b="1" kern="1200" dirty="0">
            <a:solidFill>
              <a:schemeClr val="tx1"/>
            </a:solidFill>
            <a:effectLst>
              <a:outerShdw blurRad="38100" dist="38100" dir="2700000" algn="tl">
                <a:srgbClr val="000000">
                  <a:alpha val="43137"/>
                </a:srgbClr>
              </a:outerShdw>
            </a:effectLst>
          </a:endParaRPr>
        </a:p>
      </dsp:txBody>
      <dsp:txXfrm>
        <a:off x="495061" y="645"/>
        <a:ext cx="2262336" cy="1357401"/>
      </dsp:txXfrm>
    </dsp:sp>
    <dsp:sp modelId="{8E44917D-888E-4E96-90AE-2C635DC770B5}">
      <dsp:nvSpPr>
        <dsp:cNvPr id="0" name=""/>
        <dsp:cNvSpPr/>
      </dsp:nvSpPr>
      <dsp:spPr>
        <a:xfrm>
          <a:off x="2983631" y="645"/>
          <a:ext cx="2262336" cy="1357401"/>
        </a:xfrm>
        <a:prstGeom prst="rect">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effectLst>
                <a:outerShdw blurRad="38100" dist="38100" dir="2700000" algn="tl">
                  <a:srgbClr val="000000">
                    <a:alpha val="43137"/>
                  </a:srgbClr>
                </a:outerShdw>
              </a:effectLst>
            </a:rPr>
            <a:t>Supplier selection and specification program</a:t>
          </a:r>
          <a:endParaRPr lang="en-US" sz="2100" b="1" kern="1200" dirty="0">
            <a:solidFill>
              <a:schemeClr val="tx1"/>
            </a:solidFill>
            <a:effectLst>
              <a:outerShdw blurRad="38100" dist="38100" dir="2700000" algn="tl">
                <a:srgbClr val="000000">
                  <a:alpha val="43137"/>
                </a:srgbClr>
              </a:outerShdw>
            </a:effectLst>
          </a:endParaRPr>
        </a:p>
      </dsp:txBody>
      <dsp:txXfrm>
        <a:off x="2983631" y="645"/>
        <a:ext cx="2262336" cy="1357401"/>
      </dsp:txXfrm>
    </dsp:sp>
    <dsp:sp modelId="{6B19D79D-8CE2-438A-B301-D061D1B633FB}">
      <dsp:nvSpPr>
        <dsp:cNvPr id="0" name=""/>
        <dsp:cNvSpPr/>
      </dsp:nvSpPr>
      <dsp:spPr>
        <a:xfrm>
          <a:off x="5472201" y="645"/>
          <a:ext cx="2262336" cy="1357401"/>
        </a:xfrm>
        <a:prstGeom prst="rect">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effectLst>
                <a:outerShdw blurRad="38100" dist="38100" dir="2700000" algn="tl">
                  <a:srgbClr val="000000">
                    <a:alpha val="43137"/>
                  </a:srgbClr>
                </a:outerShdw>
              </a:effectLst>
            </a:rPr>
            <a:t>Cleaning and sanitation program</a:t>
          </a:r>
          <a:endParaRPr lang="en-US" sz="2100" b="1" kern="1200" dirty="0">
            <a:solidFill>
              <a:schemeClr val="tx1"/>
            </a:solidFill>
            <a:effectLst>
              <a:outerShdw blurRad="38100" dist="38100" dir="2700000" algn="tl">
                <a:srgbClr val="000000">
                  <a:alpha val="43137"/>
                </a:srgbClr>
              </a:outerShdw>
            </a:effectLst>
          </a:endParaRPr>
        </a:p>
      </dsp:txBody>
      <dsp:txXfrm>
        <a:off x="5472201" y="645"/>
        <a:ext cx="2262336" cy="1357401"/>
      </dsp:txXfrm>
    </dsp:sp>
    <dsp:sp modelId="{7B4E5540-61E2-456F-9A5A-FED7A0E266DB}">
      <dsp:nvSpPr>
        <dsp:cNvPr id="0" name=""/>
        <dsp:cNvSpPr/>
      </dsp:nvSpPr>
      <dsp:spPr>
        <a:xfrm>
          <a:off x="495061" y="1584280"/>
          <a:ext cx="2262336" cy="1357401"/>
        </a:xfrm>
        <a:prstGeom prst="rect">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effectLst>
                <a:outerShdw blurRad="38100" dist="38100" dir="2700000" algn="tl">
                  <a:srgbClr val="000000">
                    <a:alpha val="43137"/>
                  </a:srgbClr>
                </a:outerShdw>
              </a:effectLst>
            </a:rPr>
            <a:t>Facility design and equipment maintenance program</a:t>
          </a:r>
          <a:endParaRPr lang="en-US" sz="2100" b="1" kern="1200" dirty="0">
            <a:solidFill>
              <a:schemeClr val="tx1"/>
            </a:solidFill>
            <a:effectLst>
              <a:outerShdw blurRad="38100" dist="38100" dir="2700000" algn="tl">
                <a:srgbClr val="000000">
                  <a:alpha val="43137"/>
                </a:srgbClr>
              </a:outerShdw>
            </a:effectLst>
          </a:endParaRPr>
        </a:p>
      </dsp:txBody>
      <dsp:txXfrm>
        <a:off x="495061" y="1584280"/>
        <a:ext cx="2262336" cy="1357401"/>
      </dsp:txXfrm>
    </dsp:sp>
    <dsp:sp modelId="{7AA0D307-3511-41E0-8DC4-66CDE25D9405}">
      <dsp:nvSpPr>
        <dsp:cNvPr id="0" name=""/>
        <dsp:cNvSpPr/>
      </dsp:nvSpPr>
      <dsp:spPr>
        <a:xfrm>
          <a:off x="2983631" y="1584280"/>
          <a:ext cx="2262336" cy="1357401"/>
        </a:xfrm>
        <a:prstGeom prst="rect">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effectLst>
                <a:outerShdw blurRad="38100" dist="38100" dir="2700000" algn="tl">
                  <a:srgbClr val="000000">
                    <a:alpha val="43137"/>
                  </a:srgbClr>
                </a:outerShdw>
              </a:effectLst>
            </a:rPr>
            <a:t>Food safety training program</a:t>
          </a:r>
          <a:endParaRPr lang="en-US" sz="2100" b="1" kern="1200" dirty="0">
            <a:solidFill>
              <a:schemeClr val="tx1"/>
            </a:solidFill>
            <a:effectLst>
              <a:outerShdw blurRad="38100" dist="38100" dir="2700000" algn="tl">
                <a:srgbClr val="000000">
                  <a:alpha val="43137"/>
                </a:srgbClr>
              </a:outerShdw>
            </a:effectLst>
          </a:endParaRPr>
        </a:p>
      </dsp:txBody>
      <dsp:txXfrm>
        <a:off x="2983631" y="1584280"/>
        <a:ext cx="2262336" cy="1357401"/>
      </dsp:txXfrm>
    </dsp:sp>
    <dsp:sp modelId="{2B0FAFD8-BE58-4CE2-8D93-C08491F1AD6A}">
      <dsp:nvSpPr>
        <dsp:cNvPr id="0" name=""/>
        <dsp:cNvSpPr/>
      </dsp:nvSpPr>
      <dsp:spPr>
        <a:xfrm>
          <a:off x="5472201" y="1584280"/>
          <a:ext cx="2262336" cy="1357401"/>
        </a:xfrm>
        <a:prstGeom prst="rect">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effectLst>
                <a:outerShdw blurRad="38100" dist="38100" dir="2700000" algn="tl">
                  <a:srgbClr val="000000">
                    <a:alpha val="43137"/>
                  </a:srgbClr>
                </a:outerShdw>
              </a:effectLst>
            </a:rPr>
            <a:t>Quality control and assurance programs</a:t>
          </a:r>
          <a:endParaRPr lang="en-US" sz="2100" b="1" kern="1200" dirty="0">
            <a:solidFill>
              <a:schemeClr val="tx1"/>
            </a:solidFill>
            <a:effectLst>
              <a:outerShdw blurRad="38100" dist="38100" dir="2700000" algn="tl">
                <a:srgbClr val="000000">
                  <a:alpha val="43137"/>
                </a:srgbClr>
              </a:outerShdw>
            </a:effectLst>
          </a:endParaRPr>
        </a:p>
      </dsp:txBody>
      <dsp:txXfrm>
        <a:off x="5472201" y="1584280"/>
        <a:ext cx="2262336" cy="1357401"/>
      </dsp:txXfrm>
    </dsp:sp>
    <dsp:sp modelId="{907BC59E-E8C8-4AEA-B708-BC68302A5A86}">
      <dsp:nvSpPr>
        <dsp:cNvPr id="0" name=""/>
        <dsp:cNvSpPr/>
      </dsp:nvSpPr>
      <dsp:spPr>
        <a:xfrm>
          <a:off x="1739346" y="3167916"/>
          <a:ext cx="2262336" cy="1357401"/>
        </a:xfrm>
        <a:prstGeom prst="rect">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effectLst>
                <a:outerShdw blurRad="38100" dist="38100" dir="2700000" algn="tl">
                  <a:srgbClr val="000000">
                    <a:alpha val="43137"/>
                  </a:srgbClr>
                </a:outerShdw>
              </a:effectLst>
            </a:rPr>
            <a:t>Standard operating procedures (SOPs)</a:t>
          </a:r>
          <a:endParaRPr lang="en-US" sz="2100" b="1" kern="1200" dirty="0">
            <a:solidFill>
              <a:schemeClr val="tx1"/>
            </a:solidFill>
            <a:effectLst>
              <a:outerShdw blurRad="38100" dist="38100" dir="2700000" algn="tl">
                <a:srgbClr val="000000">
                  <a:alpha val="43137"/>
                </a:srgbClr>
              </a:outerShdw>
            </a:effectLst>
          </a:endParaRPr>
        </a:p>
      </dsp:txBody>
      <dsp:txXfrm>
        <a:off x="1739346" y="3167916"/>
        <a:ext cx="2262336" cy="1357401"/>
      </dsp:txXfrm>
    </dsp:sp>
    <dsp:sp modelId="{FC88FA2D-0647-4205-B943-361228B07994}">
      <dsp:nvSpPr>
        <dsp:cNvPr id="0" name=""/>
        <dsp:cNvSpPr/>
      </dsp:nvSpPr>
      <dsp:spPr>
        <a:xfrm>
          <a:off x="4227916" y="3167916"/>
          <a:ext cx="2262336" cy="1357401"/>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effectLst>
                <a:outerShdw blurRad="38100" dist="38100" dir="2700000" algn="tl">
                  <a:srgbClr val="000000">
                    <a:alpha val="43137"/>
                  </a:srgbClr>
                </a:outerShdw>
              </a:effectLst>
            </a:rPr>
            <a:t>Pest-control program</a:t>
          </a:r>
          <a:endParaRPr lang="en-US" sz="2100" b="1" kern="1200" dirty="0">
            <a:solidFill>
              <a:schemeClr val="tx1"/>
            </a:solidFill>
            <a:effectLst>
              <a:outerShdw blurRad="38100" dist="38100" dir="2700000" algn="tl">
                <a:srgbClr val="000000">
                  <a:alpha val="43137"/>
                </a:srgbClr>
              </a:outerShdw>
            </a:effectLst>
          </a:endParaRPr>
        </a:p>
      </dsp:txBody>
      <dsp:txXfrm>
        <a:off x="4227916"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B5BB8-B2FF-4DB3-BA7B-1A2670FE7E9C}" type="datetimeFigureOut">
              <a:rPr lang="en-US" smtClean="0"/>
              <a:pPr/>
              <a:t>10/3/2016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8254E-A169-42E7-B874-A5F2C87F119A}" type="slidenum">
              <a:rPr lang="en-US" smtClean="0"/>
              <a:pPr/>
              <a:t>‹#›</a:t>
            </a:fld>
            <a:endParaRPr lang="en-US"/>
          </a:p>
        </p:txBody>
      </p:sp>
    </p:spTree>
    <p:extLst>
      <p:ext uri="{BB962C8B-B14F-4D97-AF65-F5344CB8AC3E}">
        <p14:creationId xmlns:p14="http://schemas.microsoft.com/office/powerpoint/2010/main" val="34410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“Something to Think About…” story on page</a:t>
            </a:r>
            <a:r>
              <a:rPr lang="en-US" baseline="0" dirty="0" smtClean="0"/>
              <a:t> 8.3</a:t>
            </a:r>
            <a:endParaRPr lang="en-US" dirty="0"/>
          </a:p>
        </p:txBody>
      </p:sp>
      <p:sp>
        <p:nvSpPr>
          <p:cNvPr id="4" name="Slide Number Placeholder 3"/>
          <p:cNvSpPr>
            <a:spLocks noGrp="1"/>
          </p:cNvSpPr>
          <p:nvPr>
            <p:ph type="sldNum" sz="quarter" idx="10"/>
          </p:nvPr>
        </p:nvSpPr>
        <p:spPr/>
        <p:txBody>
          <a:bodyPr/>
          <a:lstStyle/>
          <a:p>
            <a:fld id="{B4E8254E-A169-42E7-B874-A5F2C87F119A}" type="slidenum">
              <a:rPr lang="en-US" smtClean="0"/>
              <a:pPr/>
              <a:t>5</a:t>
            </a:fld>
            <a:endParaRPr lang="en-US"/>
          </a:p>
        </p:txBody>
      </p:sp>
    </p:spTree>
    <p:extLst>
      <p:ext uri="{BB962C8B-B14F-4D97-AF65-F5344CB8AC3E}">
        <p14:creationId xmlns:p14="http://schemas.microsoft.com/office/powerpoint/2010/main" val="391295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principle 1 example on page 8.6</a:t>
            </a:r>
            <a:endParaRPr lang="en-US" dirty="0"/>
          </a:p>
        </p:txBody>
      </p:sp>
      <p:sp>
        <p:nvSpPr>
          <p:cNvPr id="4" name="Slide Number Placeholder 3"/>
          <p:cNvSpPr>
            <a:spLocks noGrp="1"/>
          </p:cNvSpPr>
          <p:nvPr>
            <p:ph type="sldNum" sz="quarter" idx="10"/>
          </p:nvPr>
        </p:nvSpPr>
        <p:spPr/>
        <p:txBody>
          <a:bodyPr/>
          <a:lstStyle/>
          <a:p>
            <a:fld id="{B4E8254E-A169-42E7-B874-A5F2C87F119A}" type="slidenum">
              <a:rPr lang="en-US" smtClean="0"/>
              <a:pPr/>
              <a:t>12</a:t>
            </a:fld>
            <a:endParaRPr lang="en-US"/>
          </a:p>
        </p:txBody>
      </p:sp>
    </p:spTree>
    <p:extLst>
      <p:ext uri="{BB962C8B-B14F-4D97-AF65-F5344CB8AC3E}">
        <p14:creationId xmlns:p14="http://schemas.microsoft.com/office/powerpoint/2010/main" val="196525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Principle 2 Example on page 8.6</a:t>
            </a:r>
            <a:endParaRPr lang="en-US" dirty="0"/>
          </a:p>
        </p:txBody>
      </p:sp>
      <p:sp>
        <p:nvSpPr>
          <p:cNvPr id="4" name="Slide Number Placeholder 3"/>
          <p:cNvSpPr>
            <a:spLocks noGrp="1"/>
          </p:cNvSpPr>
          <p:nvPr>
            <p:ph type="sldNum" sz="quarter" idx="10"/>
          </p:nvPr>
        </p:nvSpPr>
        <p:spPr/>
        <p:txBody>
          <a:bodyPr/>
          <a:lstStyle/>
          <a:p>
            <a:fld id="{B4E8254E-A169-42E7-B874-A5F2C87F119A}" type="slidenum">
              <a:rPr lang="en-US" smtClean="0"/>
              <a:pPr/>
              <a:t>13</a:t>
            </a:fld>
            <a:endParaRPr lang="en-US"/>
          </a:p>
        </p:txBody>
      </p:sp>
    </p:spTree>
    <p:extLst>
      <p:ext uri="{BB962C8B-B14F-4D97-AF65-F5344CB8AC3E}">
        <p14:creationId xmlns:p14="http://schemas.microsoft.com/office/powerpoint/2010/main" val="56910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Principle 3 Example on page 8.6</a:t>
            </a:r>
            <a:endParaRPr lang="en-US" dirty="0"/>
          </a:p>
        </p:txBody>
      </p:sp>
      <p:sp>
        <p:nvSpPr>
          <p:cNvPr id="4" name="Slide Number Placeholder 3"/>
          <p:cNvSpPr>
            <a:spLocks noGrp="1"/>
          </p:cNvSpPr>
          <p:nvPr>
            <p:ph type="sldNum" sz="quarter" idx="10"/>
          </p:nvPr>
        </p:nvSpPr>
        <p:spPr/>
        <p:txBody>
          <a:bodyPr/>
          <a:lstStyle/>
          <a:p>
            <a:fld id="{B4E8254E-A169-42E7-B874-A5F2C87F119A}" type="slidenum">
              <a:rPr lang="en-US" smtClean="0"/>
              <a:pPr/>
              <a:t>14</a:t>
            </a:fld>
            <a:endParaRPr lang="en-US"/>
          </a:p>
        </p:txBody>
      </p:sp>
    </p:spTree>
    <p:extLst>
      <p:ext uri="{BB962C8B-B14F-4D97-AF65-F5344CB8AC3E}">
        <p14:creationId xmlns:p14="http://schemas.microsoft.com/office/powerpoint/2010/main" val="391534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Principle 4 Example on page 8.7</a:t>
            </a:r>
            <a:endParaRPr lang="en-US" dirty="0"/>
          </a:p>
        </p:txBody>
      </p:sp>
      <p:sp>
        <p:nvSpPr>
          <p:cNvPr id="4" name="Slide Number Placeholder 3"/>
          <p:cNvSpPr>
            <a:spLocks noGrp="1"/>
          </p:cNvSpPr>
          <p:nvPr>
            <p:ph type="sldNum" sz="quarter" idx="10"/>
          </p:nvPr>
        </p:nvSpPr>
        <p:spPr/>
        <p:txBody>
          <a:bodyPr/>
          <a:lstStyle/>
          <a:p>
            <a:fld id="{B4E8254E-A169-42E7-B874-A5F2C87F119A}" type="slidenum">
              <a:rPr lang="en-US" smtClean="0"/>
              <a:pPr/>
              <a:t>15</a:t>
            </a:fld>
            <a:endParaRPr lang="en-US"/>
          </a:p>
        </p:txBody>
      </p:sp>
    </p:spTree>
    <p:extLst>
      <p:ext uri="{BB962C8B-B14F-4D97-AF65-F5344CB8AC3E}">
        <p14:creationId xmlns:p14="http://schemas.microsoft.com/office/powerpoint/2010/main" val="298675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Principle 5 Example on page 8.7</a:t>
            </a:r>
            <a:endParaRPr lang="en-US" dirty="0"/>
          </a:p>
        </p:txBody>
      </p:sp>
      <p:sp>
        <p:nvSpPr>
          <p:cNvPr id="4" name="Slide Number Placeholder 3"/>
          <p:cNvSpPr>
            <a:spLocks noGrp="1"/>
          </p:cNvSpPr>
          <p:nvPr>
            <p:ph type="sldNum" sz="quarter" idx="10"/>
          </p:nvPr>
        </p:nvSpPr>
        <p:spPr/>
        <p:txBody>
          <a:bodyPr/>
          <a:lstStyle/>
          <a:p>
            <a:fld id="{B4E8254E-A169-42E7-B874-A5F2C87F119A}" type="slidenum">
              <a:rPr lang="en-US" smtClean="0"/>
              <a:pPr/>
              <a:t>16</a:t>
            </a:fld>
            <a:endParaRPr lang="en-US"/>
          </a:p>
        </p:txBody>
      </p:sp>
    </p:spTree>
    <p:extLst>
      <p:ext uri="{BB962C8B-B14F-4D97-AF65-F5344CB8AC3E}">
        <p14:creationId xmlns:p14="http://schemas.microsoft.com/office/powerpoint/2010/main" val="90651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Principle</a:t>
            </a:r>
            <a:r>
              <a:rPr lang="en-US" baseline="0" dirty="0" smtClean="0"/>
              <a:t> 6 Example on Page 8.8</a:t>
            </a:r>
            <a:endParaRPr lang="en-US" dirty="0"/>
          </a:p>
        </p:txBody>
      </p:sp>
      <p:sp>
        <p:nvSpPr>
          <p:cNvPr id="4" name="Slide Number Placeholder 3"/>
          <p:cNvSpPr>
            <a:spLocks noGrp="1"/>
          </p:cNvSpPr>
          <p:nvPr>
            <p:ph type="sldNum" sz="quarter" idx="10"/>
          </p:nvPr>
        </p:nvSpPr>
        <p:spPr/>
        <p:txBody>
          <a:bodyPr/>
          <a:lstStyle/>
          <a:p>
            <a:fld id="{B4E8254E-A169-42E7-B874-A5F2C87F119A}" type="slidenum">
              <a:rPr lang="en-US" smtClean="0"/>
              <a:pPr/>
              <a:t>17</a:t>
            </a:fld>
            <a:endParaRPr lang="en-US"/>
          </a:p>
        </p:txBody>
      </p:sp>
    </p:spTree>
    <p:extLst>
      <p:ext uri="{BB962C8B-B14F-4D97-AF65-F5344CB8AC3E}">
        <p14:creationId xmlns:p14="http://schemas.microsoft.com/office/powerpoint/2010/main" val="29872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Principle 7 Example on page 8.8</a:t>
            </a:r>
            <a:endParaRPr lang="en-US" dirty="0"/>
          </a:p>
        </p:txBody>
      </p:sp>
      <p:sp>
        <p:nvSpPr>
          <p:cNvPr id="4" name="Slide Number Placeholder 3"/>
          <p:cNvSpPr>
            <a:spLocks noGrp="1"/>
          </p:cNvSpPr>
          <p:nvPr>
            <p:ph type="sldNum" sz="quarter" idx="10"/>
          </p:nvPr>
        </p:nvSpPr>
        <p:spPr/>
        <p:txBody>
          <a:bodyPr/>
          <a:lstStyle/>
          <a:p>
            <a:fld id="{B4E8254E-A169-42E7-B874-A5F2C87F119A}" type="slidenum">
              <a:rPr lang="en-US" smtClean="0"/>
              <a:pPr/>
              <a:t>18</a:t>
            </a:fld>
            <a:endParaRPr lang="en-US"/>
          </a:p>
        </p:txBody>
      </p:sp>
    </p:spTree>
    <p:extLst>
      <p:ext uri="{BB962C8B-B14F-4D97-AF65-F5344CB8AC3E}">
        <p14:creationId xmlns:p14="http://schemas.microsoft.com/office/powerpoint/2010/main" val="176679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E5D24-8FDF-4026-B388-B9029316B1BA}"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8B535-8A33-4580-A983-46BA4E9764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5D24-8FDF-4026-B388-B9029316B1BA}"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8B535-8A33-4580-A983-46BA4E9764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5D24-8FDF-4026-B388-B9029316B1BA}"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8B535-8A33-4580-A983-46BA4E9764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5D24-8FDF-4026-B388-B9029316B1BA}"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8B535-8A33-4580-A983-46BA4E9764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E5D24-8FDF-4026-B388-B9029316B1BA}"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8B535-8A33-4580-A983-46BA4E9764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E5D24-8FDF-4026-B388-B9029316B1BA}"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8B535-8A33-4580-A983-46BA4E9764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E5D24-8FDF-4026-B388-B9029316B1BA}" type="datetimeFigureOut">
              <a:rPr lang="en-US" smtClean="0"/>
              <a:pPr/>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8B535-8A33-4580-A983-46BA4E9764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E5D24-8FDF-4026-B388-B9029316B1BA}" type="datetimeFigureOut">
              <a:rPr lang="en-US" smtClean="0"/>
              <a:pPr/>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8B535-8A33-4580-A983-46BA4E9764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5D24-8FDF-4026-B388-B9029316B1BA}" type="datetimeFigureOut">
              <a:rPr lang="en-US" smtClean="0"/>
              <a:pPr/>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8B535-8A33-4580-A983-46BA4E9764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5D24-8FDF-4026-B388-B9029316B1BA}"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8B535-8A33-4580-A983-46BA4E9764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5D24-8FDF-4026-B388-B9029316B1BA}"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8B535-8A33-4580-A983-46BA4E9764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E5D24-8FDF-4026-B388-B9029316B1BA}" type="datetimeFigureOut">
              <a:rPr lang="en-US" smtClean="0"/>
              <a:pPr/>
              <a:t>10/3/2016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8B535-8A33-4580-A983-46BA4E9764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fsa-lab.com/wp-content/uploads/2011/04/haccp2.jpg"/>
          <p:cNvPicPr>
            <a:picLocks noChangeAspect="1" noChangeArrowheads="1"/>
          </p:cNvPicPr>
          <p:nvPr/>
        </p:nvPicPr>
        <p:blipFill>
          <a:blip r:embed="rId2" cstate="print"/>
          <a:srcRect/>
          <a:stretch>
            <a:fillRect/>
          </a:stretch>
        </p:blipFill>
        <p:spPr bwMode="auto">
          <a:xfrm rot="978035">
            <a:off x="6212220" y="3691797"/>
            <a:ext cx="2904805" cy="341605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304800" y="1143000"/>
            <a:ext cx="8512821" cy="2438400"/>
          </a:xfrm>
          <a:prstGeom prst="rect">
            <a:avLst/>
          </a:prstGeom>
          <a:noFill/>
          <a:ln w="9525">
            <a:noFill/>
            <a:miter lim="800000"/>
            <a:headEnd/>
            <a:tailEnd/>
          </a:ln>
        </p:spPr>
      </p:pic>
      <p:pic>
        <p:nvPicPr>
          <p:cNvPr id="9" name="Picture 5" descr="http://www.fsa-lab.com/wp-content/uploads/2011/04/haccp2.jpg"/>
          <p:cNvPicPr>
            <a:picLocks noChangeAspect="1" noChangeArrowheads="1"/>
          </p:cNvPicPr>
          <p:nvPr/>
        </p:nvPicPr>
        <p:blipFill>
          <a:blip r:embed="rId2" cstate="print"/>
          <a:srcRect/>
          <a:stretch>
            <a:fillRect/>
          </a:stretch>
        </p:blipFill>
        <p:spPr bwMode="auto">
          <a:xfrm rot="21348121">
            <a:off x="-336063" y="3665112"/>
            <a:ext cx="2904805" cy="3416052"/>
          </a:xfrm>
          <a:prstGeom prst="rect">
            <a:avLst/>
          </a:prstGeom>
          <a:noFill/>
        </p:spPr>
      </p:pic>
      <p:pic>
        <p:nvPicPr>
          <p:cNvPr id="3" name="Picture 2"/>
          <p:cNvPicPr>
            <a:picLocks noChangeAspect="1"/>
          </p:cNvPicPr>
          <p:nvPr/>
        </p:nvPicPr>
        <p:blipFill>
          <a:blip r:embed="rId4"/>
          <a:stretch>
            <a:fillRect/>
          </a:stretch>
        </p:blipFill>
        <p:spPr>
          <a:xfrm>
            <a:off x="3113410" y="3886200"/>
            <a:ext cx="2895600" cy="8096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http://www.communityni.org/sites/default/files/images/haccp_belgesi_tarim_bakanligi-izmir.jpg"/>
          <p:cNvPicPr>
            <a:picLocks noChangeAspect="1" noChangeArrowheads="1"/>
          </p:cNvPicPr>
          <p:nvPr/>
        </p:nvPicPr>
        <p:blipFill>
          <a:blip r:embed="rId2" cstate="print"/>
          <a:srcRect b="6878"/>
          <a:stretch>
            <a:fillRect/>
          </a:stretch>
        </p:blipFill>
        <p:spPr bwMode="auto">
          <a:xfrm>
            <a:off x="5313218" y="3352800"/>
            <a:ext cx="3983182" cy="3505200"/>
          </a:xfrm>
          <a:prstGeom prst="rect">
            <a:avLst/>
          </a:prstGeom>
          <a:noFill/>
        </p:spPr>
      </p:pic>
      <p:pic>
        <p:nvPicPr>
          <p:cNvPr id="41985" name="Picture 1"/>
          <p:cNvPicPr>
            <a:picLocks noChangeAspect="1" noChangeArrowheads="1"/>
          </p:cNvPicPr>
          <p:nvPr/>
        </p:nvPicPr>
        <p:blipFill>
          <a:blip r:embed="rId3" cstate="print"/>
          <a:srcRect/>
          <a:stretch>
            <a:fillRect/>
          </a:stretch>
        </p:blipFill>
        <p:spPr bwMode="auto">
          <a:xfrm>
            <a:off x="1066800" y="76200"/>
            <a:ext cx="6965324" cy="1676400"/>
          </a:xfrm>
          <a:prstGeom prst="rect">
            <a:avLst/>
          </a:prstGeom>
          <a:noFill/>
          <a:ln w="9525">
            <a:noFill/>
            <a:miter lim="800000"/>
            <a:headEnd/>
            <a:tailEnd/>
          </a:ln>
        </p:spPr>
      </p:pic>
      <p:sp>
        <p:nvSpPr>
          <p:cNvPr id="3" name="Content Placeholder 2"/>
          <p:cNvSpPr>
            <a:spLocks noGrp="1"/>
          </p:cNvSpPr>
          <p:nvPr>
            <p:ph idx="1"/>
          </p:nvPr>
        </p:nvSpPr>
        <p:spPr>
          <a:xfrm>
            <a:off x="457200" y="1798637"/>
            <a:ext cx="8229600" cy="4525963"/>
          </a:xfrm>
        </p:spPr>
        <p:txBody>
          <a:bodyPr>
            <a:normAutofit fontScale="85000" lnSpcReduction="10000"/>
          </a:bodyPr>
          <a:lstStyle/>
          <a:p>
            <a:r>
              <a:rPr lang="en-US" dirty="0" smtClean="0"/>
              <a:t>Each HACCP principle builds on the information gained from the previous principle.  So you must consider all seven principles, in order, when developing your plan.</a:t>
            </a:r>
          </a:p>
          <a:p>
            <a:pPr marL="971550" lvl="1" indent="-514350">
              <a:buFont typeface="+mj-lt"/>
              <a:buAutoNum type="arabicPeriod"/>
            </a:pPr>
            <a:r>
              <a:rPr lang="en-US" dirty="0" smtClean="0"/>
              <a:t>Conduct a hazard analysis</a:t>
            </a:r>
          </a:p>
          <a:p>
            <a:pPr marL="971550" lvl="1" indent="-514350">
              <a:buFont typeface="+mj-lt"/>
              <a:buAutoNum type="arabicPeriod"/>
            </a:pPr>
            <a:r>
              <a:rPr lang="en-US" dirty="0" smtClean="0"/>
              <a:t>Determine critical control points (CCPs)</a:t>
            </a:r>
          </a:p>
          <a:p>
            <a:pPr marL="971550" lvl="1" indent="-514350">
              <a:buFont typeface="+mj-lt"/>
              <a:buAutoNum type="arabicPeriod"/>
            </a:pPr>
            <a:r>
              <a:rPr lang="en-US" dirty="0" smtClean="0"/>
              <a:t>Establish critical limits.</a:t>
            </a:r>
          </a:p>
          <a:p>
            <a:pPr marL="971550" lvl="1" indent="-514350">
              <a:buFont typeface="+mj-lt"/>
              <a:buAutoNum type="arabicPeriod"/>
            </a:pPr>
            <a:r>
              <a:rPr lang="en-US" dirty="0" smtClean="0"/>
              <a:t>Establish monitoring procedures.</a:t>
            </a:r>
          </a:p>
          <a:p>
            <a:pPr marL="971550" lvl="1" indent="-514350">
              <a:buFont typeface="+mj-lt"/>
              <a:buAutoNum type="arabicPeriod"/>
            </a:pPr>
            <a:r>
              <a:rPr lang="en-US" dirty="0" smtClean="0"/>
              <a:t>Identify corrective actions.</a:t>
            </a:r>
          </a:p>
          <a:p>
            <a:pPr marL="971550" lvl="1" indent="-514350">
              <a:buFont typeface="+mj-lt"/>
              <a:buAutoNum type="arabicPeriod"/>
            </a:pPr>
            <a:r>
              <a:rPr lang="en-US" dirty="0" smtClean="0"/>
              <a:t>Verify that the system works.</a:t>
            </a:r>
          </a:p>
          <a:p>
            <a:pPr marL="971550" lvl="1" indent="-514350">
              <a:buFont typeface="+mj-lt"/>
              <a:buAutoNum type="arabicPeriod"/>
            </a:pPr>
            <a:r>
              <a:rPr lang="en-US" dirty="0" smtClean="0"/>
              <a:t>Establish procedures for record </a:t>
            </a:r>
            <a:br>
              <a:rPr lang="en-US" dirty="0" smtClean="0"/>
            </a:br>
            <a:r>
              <a:rPr lang="en-US" dirty="0" smtClean="0"/>
              <a:t>keeping and documentation.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mandersloot.nl/uploads/assets/haccp.jpg"/>
          <p:cNvPicPr>
            <a:picLocks noChangeAspect="1" noChangeArrowheads="1"/>
          </p:cNvPicPr>
          <p:nvPr/>
        </p:nvPicPr>
        <p:blipFill>
          <a:blip r:embed="rId2" cstate="print"/>
          <a:srcRect/>
          <a:stretch>
            <a:fillRect/>
          </a:stretch>
        </p:blipFill>
        <p:spPr bwMode="auto">
          <a:xfrm>
            <a:off x="5029200" y="1905000"/>
            <a:ext cx="4114800" cy="2280176"/>
          </a:xfrm>
          <a:prstGeom prst="rect">
            <a:avLst/>
          </a:prstGeom>
          <a:noFill/>
        </p:spPr>
      </p:pic>
      <p:sp>
        <p:nvSpPr>
          <p:cNvPr id="3" name="Content Placeholder 2"/>
          <p:cNvSpPr>
            <a:spLocks noGrp="1"/>
          </p:cNvSpPr>
          <p:nvPr>
            <p:ph idx="1"/>
          </p:nvPr>
        </p:nvSpPr>
        <p:spPr/>
        <p:txBody>
          <a:bodyPr/>
          <a:lstStyle/>
          <a:p>
            <a:r>
              <a:rPr lang="en-US" dirty="0" smtClean="0"/>
              <a:t>In general terms, the principles break into three groups.</a:t>
            </a:r>
          </a:p>
          <a:p>
            <a:pPr lvl="1"/>
            <a:r>
              <a:rPr lang="en-US" dirty="0" smtClean="0"/>
              <a:t>Principles 1 and 2 help you </a:t>
            </a:r>
            <a:br>
              <a:rPr lang="en-US" dirty="0" smtClean="0"/>
            </a:br>
            <a:r>
              <a:rPr lang="en-US" dirty="0" smtClean="0"/>
              <a:t>identify and evaluate your </a:t>
            </a:r>
            <a:br>
              <a:rPr lang="en-US" dirty="0" smtClean="0"/>
            </a:br>
            <a:r>
              <a:rPr lang="en-US" dirty="0" smtClean="0"/>
              <a:t>hazards.</a:t>
            </a:r>
          </a:p>
          <a:p>
            <a:pPr lvl="1"/>
            <a:r>
              <a:rPr lang="en-US" dirty="0" smtClean="0"/>
              <a:t>Principles 3, 4 and 5 help you establish ways for controlling those hazards.</a:t>
            </a:r>
          </a:p>
          <a:p>
            <a:pPr lvl="1"/>
            <a:r>
              <a:rPr lang="en-US" dirty="0" smtClean="0"/>
              <a:t>Principles 6 and 7 help you maintain the HACCP plan and system, and verify its effectiveness.</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1066800" y="76200"/>
            <a:ext cx="6965324" cy="1676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cstate="print"/>
          <a:srcRect/>
          <a:stretch>
            <a:fillRect/>
          </a:stretch>
        </p:blipFill>
        <p:spPr bwMode="auto">
          <a:xfrm>
            <a:off x="228600" y="152400"/>
            <a:ext cx="8806405" cy="1676400"/>
          </a:xfrm>
          <a:prstGeom prst="rect">
            <a:avLst/>
          </a:prstGeom>
          <a:noFill/>
          <a:ln w="9525">
            <a:noFill/>
            <a:miter lim="800000"/>
            <a:headEnd/>
            <a:tailEnd/>
          </a:ln>
        </p:spPr>
      </p:pic>
      <p:sp>
        <p:nvSpPr>
          <p:cNvPr id="3" name="Content Placeholder 2"/>
          <p:cNvSpPr>
            <a:spLocks noGrp="1"/>
          </p:cNvSpPr>
          <p:nvPr>
            <p:ph idx="1"/>
          </p:nvPr>
        </p:nvSpPr>
        <p:spPr>
          <a:xfrm>
            <a:off x="457200" y="1798637"/>
            <a:ext cx="8229600" cy="4525963"/>
          </a:xfrm>
        </p:spPr>
        <p:txBody>
          <a:bodyPr>
            <a:normAutofit fontScale="92500" lnSpcReduction="10000"/>
          </a:bodyPr>
          <a:lstStyle/>
          <a:p>
            <a:r>
              <a:rPr lang="en-US" dirty="0" smtClean="0"/>
              <a:t>First, identify and assess potential hazards in the food you serve.  Start by looking at how food is processed in your operation.  Here are some common processes you need to assess:</a:t>
            </a:r>
          </a:p>
          <a:p>
            <a:pPr lvl="1"/>
            <a:r>
              <a:rPr lang="en-US" dirty="0" smtClean="0"/>
              <a:t>Prepping and serving without cooking (salads, cold sandwiches, etc.)</a:t>
            </a:r>
          </a:p>
          <a:p>
            <a:pPr lvl="1"/>
            <a:r>
              <a:rPr lang="en-US" dirty="0" smtClean="0"/>
              <a:t>Prepping and cooking for same-day service (grilled chicken sandwiches, hamburgers, etc.)</a:t>
            </a:r>
          </a:p>
          <a:p>
            <a:pPr lvl="1"/>
            <a:r>
              <a:rPr lang="en-US" dirty="0" smtClean="0"/>
              <a:t>Prepping, cooking, holding, cooling, reheating, and serving (chili, soup, pasta sauce with meat, etc.)</a:t>
            </a:r>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Find the points in the process where the identified hazard(s) can be prevented, eliminated, or reduced to safe levels.  These are the critical control points (CCPs).  Depending on the process, there may be more than one CCP.</a:t>
            </a:r>
          </a:p>
        </p:txBody>
      </p:sp>
      <p:pic>
        <p:nvPicPr>
          <p:cNvPr id="38913" name="Picture 1"/>
          <p:cNvPicPr>
            <a:picLocks noChangeAspect="1" noChangeArrowheads="1"/>
          </p:cNvPicPr>
          <p:nvPr/>
        </p:nvPicPr>
        <p:blipFill>
          <a:blip r:embed="rId3" cstate="print"/>
          <a:srcRect/>
          <a:stretch>
            <a:fillRect/>
          </a:stretch>
        </p:blipFill>
        <p:spPr bwMode="auto">
          <a:xfrm>
            <a:off x="381000" y="152400"/>
            <a:ext cx="8455554" cy="1447800"/>
          </a:xfrm>
          <a:prstGeom prst="rect">
            <a:avLst/>
          </a:prstGeom>
          <a:noFill/>
          <a:ln w="9525">
            <a:noFill/>
            <a:miter lim="800000"/>
            <a:headEnd/>
            <a:tailEnd/>
          </a:ln>
        </p:spPr>
      </p:pic>
      <p:pic>
        <p:nvPicPr>
          <p:cNvPr id="38915" name="Picture 3" descr="http://www.mysafetysign.com/img/lg/S/Control-Point-Food-Safety-Sign-S-4925.gif"/>
          <p:cNvPicPr>
            <a:picLocks noChangeAspect="1" noChangeArrowheads="1"/>
          </p:cNvPicPr>
          <p:nvPr/>
        </p:nvPicPr>
        <p:blipFill>
          <a:blip r:embed="rId4" cstate="print"/>
          <a:srcRect/>
          <a:stretch>
            <a:fillRect/>
          </a:stretch>
        </p:blipFill>
        <p:spPr bwMode="auto">
          <a:xfrm>
            <a:off x="4114800" y="4105275"/>
            <a:ext cx="3810000" cy="27527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http://blog.sample6.com/Portals/288450/images/food%20safety.jpg"/>
          <p:cNvPicPr>
            <a:picLocks noChangeAspect="1" noChangeArrowheads="1"/>
          </p:cNvPicPr>
          <p:nvPr/>
        </p:nvPicPr>
        <p:blipFill>
          <a:blip r:embed="rId3" cstate="print"/>
          <a:srcRect/>
          <a:stretch>
            <a:fillRect/>
          </a:stretch>
        </p:blipFill>
        <p:spPr bwMode="auto">
          <a:xfrm>
            <a:off x="4267200" y="2622151"/>
            <a:ext cx="4876800" cy="4235850"/>
          </a:xfrm>
          <a:prstGeom prst="rect">
            <a:avLst/>
          </a:prstGeom>
          <a:noFill/>
        </p:spPr>
      </p:pic>
      <p:sp>
        <p:nvSpPr>
          <p:cNvPr id="3" name="Content Placeholder 2"/>
          <p:cNvSpPr>
            <a:spLocks noGrp="1"/>
          </p:cNvSpPr>
          <p:nvPr>
            <p:ph idx="1"/>
          </p:nvPr>
        </p:nvSpPr>
        <p:spPr/>
        <p:txBody>
          <a:bodyPr/>
          <a:lstStyle/>
          <a:p>
            <a:r>
              <a:rPr lang="en-US" dirty="0" smtClean="0"/>
              <a:t>For each CCP, establish minimum or maximum limits.  These limits must be met to prevent or eliminate the </a:t>
            </a:r>
            <a:br>
              <a:rPr lang="en-US" dirty="0" smtClean="0"/>
            </a:br>
            <a:r>
              <a:rPr lang="en-US" dirty="0" smtClean="0"/>
              <a:t>hazard, or to reduce </a:t>
            </a:r>
            <a:br>
              <a:rPr lang="en-US" dirty="0" smtClean="0"/>
            </a:br>
            <a:r>
              <a:rPr lang="en-US" dirty="0" smtClean="0"/>
              <a:t>it to a safe level.</a:t>
            </a:r>
            <a:endParaRPr lang="en-US" dirty="0"/>
          </a:p>
        </p:txBody>
      </p:sp>
      <p:pic>
        <p:nvPicPr>
          <p:cNvPr id="37889" name="Picture 1"/>
          <p:cNvPicPr>
            <a:picLocks noChangeAspect="1" noChangeArrowheads="1"/>
          </p:cNvPicPr>
          <p:nvPr/>
        </p:nvPicPr>
        <p:blipFill>
          <a:blip r:embed="rId4" cstate="print"/>
          <a:srcRect/>
          <a:stretch>
            <a:fillRect/>
          </a:stretch>
        </p:blipFill>
        <p:spPr bwMode="auto">
          <a:xfrm>
            <a:off x="381000" y="152400"/>
            <a:ext cx="8428973" cy="1447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http://i.usatoday.net/yourlife/_photos/2012/02/03/Wash-your-hands-of-food-safety-myths-CB10FVS8-x-large.jpg"/>
          <p:cNvPicPr>
            <a:picLocks noChangeAspect="1" noChangeArrowheads="1"/>
          </p:cNvPicPr>
          <p:nvPr/>
        </p:nvPicPr>
        <p:blipFill>
          <a:blip r:embed="rId3" cstate="print"/>
          <a:srcRect/>
          <a:stretch>
            <a:fillRect/>
          </a:stretch>
        </p:blipFill>
        <p:spPr bwMode="auto">
          <a:xfrm>
            <a:off x="4476750" y="3428999"/>
            <a:ext cx="4667250" cy="3429001"/>
          </a:xfrm>
          <a:prstGeom prst="rect">
            <a:avLst/>
          </a:prstGeom>
          <a:noFill/>
        </p:spPr>
      </p:pic>
      <p:pic>
        <p:nvPicPr>
          <p:cNvPr id="36865" name="Picture 1"/>
          <p:cNvPicPr>
            <a:picLocks noChangeAspect="1" noChangeArrowheads="1"/>
          </p:cNvPicPr>
          <p:nvPr/>
        </p:nvPicPr>
        <p:blipFill>
          <a:blip r:embed="rId4" cstate="print"/>
          <a:srcRect/>
          <a:stretch>
            <a:fillRect/>
          </a:stretch>
        </p:blipFill>
        <p:spPr bwMode="auto">
          <a:xfrm>
            <a:off x="762000" y="76200"/>
            <a:ext cx="7715992" cy="1752600"/>
          </a:xfrm>
          <a:prstGeom prst="rect">
            <a:avLst/>
          </a:prstGeom>
          <a:noFill/>
          <a:ln w="9525">
            <a:noFill/>
            <a:miter lim="800000"/>
            <a:headEnd/>
            <a:tailEnd/>
          </a:ln>
        </p:spPr>
      </p:pic>
      <p:sp>
        <p:nvSpPr>
          <p:cNvPr id="3" name="Content Placeholder 2"/>
          <p:cNvSpPr>
            <a:spLocks noGrp="1"/>
          </p:cNvSpPr>
          <p:nvPr>
            <p:ph idx="1"/>
          </p:nvPr>
        </p:nvSpPr>
        <p:spPr>
          <a:xfrm>
            <a:off x="457200" y="1828800"/>
            <a:ext cx="8229600" cy="4297363"/>
          </a:xfrm>
        </p:spPr>
        <p:txBody>
          <a:bodyPr/>
          <a:lstStyle/>
          <a:p>
            <a:r>
              <a:rPr lang="en-US" dirty="0" smtClean="0"/>
              <a:t>Once critical limits have been created, determine the best way for your operation to check them.  Make sure the limits are consistently met.  Identify </a:t>
            </a:r>
            <a:br>
              <a:rPr lang="en-US" dirty="0" smtClean="0"/>
            </a:br>
            <a:r>
              <a:rPr lang="en-US" dirty="0" smtClean="0"/>
              <a:t>who will monitor them </a:t>
            </a:r>
            <a:br>
              <a:rPr lang="en-US" dirty="0" smtClean="0"/>
            </a:br>
            <a:r>
              <a:rPr lang="en-US" dirty="0" smtClean="0"/>
              <a:t>and how often.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http://www.healthydistance.com/images/FHT_Home.jpg"/>
          <p:cNvPicPr>
            <a:picLocks noChangeAspect="1" noChangeArrowheads="1"/>
          </p:cNvPicPr>
          <p:nvPr/>
        </p:nvPicPr>
        <p:blipFill>
          <a:blip r:embed="rId3" cstate="print"/>
          <a:srcRect/>
          <a:stretch>
            <a:fillRect/>
          </a:stretch>
        </p:blipFill>
        <p:spPr bwMode="auto">
          <a:xfrm>
            <a:off x="3733800" y="2658847"/>
            <a:ext cx="5791200" cy="4199154"/>
          </a:xfrm>
          <a:prstGeom prst="rect">
            <a:avLst/>
          </a:prstGeom>
          <a:noFill/>
        </p:spPr>
      </p:pic>
      <p:sp>
        <p:nvSpPr>
          <p:cNvPr id="3" name="Content Placeholder 2"/>
          <p:cNvSpPr>
            <a:spLocks noGrp="1"/>
          </p:cNvSpPr>
          <p:nvPr>
            <p:ph idx="1"/>
          </p:nvPr>
        </p:nvSpPr>
        <p:spPr>
          <a:xfrm>
            <a:off x="457200" y="1981200"/>
            <a:ext cx="8229600" cy="4144963"/>
          </a:xfrm>
        </p:spPr>
        <p:txBody>
          <a:bodyPr/>
          <a:lstStyle/>
          <a:p>
            <a:r>
              <a:rPr lang="en-US" dirty="0" smtClean="0"/>
              <a:t>Identify steps that must be taken when a  critical limit is not met.  These steps should be determined in advance.</a:t>
            </a:r>
            <a:endParaRPr lang="en-US" dirty="0"/>
          </a:p>
        </p:txBody>
      </p:sp>
      <p:pic>
        <p:nvPicPr>
          <p:cNvPr id="35841" name="Picture 1"/>
          <p:cNvPicPr>
            <a:picLocks noChangeAspect="1" noChangeArrowheads="1"/>
          </p:cNvPicPr>
          <p:nvPr/>
        </p:nvPicPr>
        <p:blipFill>
          <a:blip r:embed="rId4" cstate="print"/>
          <a:srcRect/>
          <a:stretch>
            <a:fillRect/>
          </a:stretch>
        </p:blipFill>
        <p:spPr bwMode="auto">
          <a:xfrm>
            <a:off x="990599" y="152400"/>
            <a:ext cx="7033461" cy="1752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http://ytality.files.wordpress.com/2012/11/gmo-tampering-with-food-safety.jpg"/>
          <p:cNvPicPr>
            <a:picLocks noChangeAspect="1" noChangeArrowheads="1"/>
          </p:cNvPicPr>
          <p:nvPr/>
        </p:nvPicPr>
        <p:blipFill>
          <a:blip r:embed="rId3" cstate="print"/>
          <a:srcRect/>
          <a:stretch>
            <a:fillRect/>
          </a:stretch>
        </p:blipFill>
        <p:spPr bwMode="auto">
          <a:xfrm>
            <a:off x="4648200" y="3741863"/>
            <a:ext cx="4495800" cy="3116137"/>
          </a:xfrm>
          <a:prstGeom prst="rect">
            <a:avLst/>
          </a:prstGeom>
          <a:noFill/>
        </p:spPr>
      </p:pic>
      <p:pic>
        <p:nvPicPr>
          <p:cNvPr id="34817" name="Picture 1"/>
          <p:cNvPicPr>
            <a:picLocks noChangeAspect="1" noChangeArrowheads="1"/>
          </p:cNvPicPr>
          <p:nvPr/>
        </p:nvPicPr>
        <p:blipFill>
          <a:blip r:embed="rId4" cstate="print"/>
          <a:srcRect/>
          <a:stretch>
            <a:fillRect/>
          </a:stretch>
        </p:blipFill>
        <p:spPr bwMode="auto">
          <a:xfrm>
            <a:off x="266241" y="152400"/>
            <a:ext cx="8572959" cy="1752600"/>
          </a:xfrm>
          <a:prstGeom prst="rect">
            <a:avLst/>
          </a:prstGeom>
          <a:noFill/>
          <a:ln w="9525">
            <a:noFill/>
            <a:miter lim="800000"/>
            <a:headEnd/>
            <a:tailEnd/>
          </a:ln>
        </p:spPr>
      </p:pic>
      <p:sp>
        <p:nvSpPr>
          <p:cNvPr id="3" name="Content Placeholder 2"/>
          <p:cNvSpPr>
            <a:spLocks noGrp="1"/>
          </p:cNvSpPr>
          <p:nvPr>
            <p:ph idx="1"/>
          </p:nvPr>
        </p:nvSpPr>
        <p:spPr>
          <a:xfrm>
            <a:off x="457200" y="1752600"/>
            <a:ext cx="8229600" cy="4373563"/>
          </a:xfrm>
        </p:spPr>
        <p:txBody>
          <a:bodyPr/>
          <a:lstStyle/>
          <a:p>
            <a:r>
              <a:rPr lang="en-US" dirty="0" smtClean="0"/>
              <a:t>Determine if the plan is working as intended.  Evaluate it on a regular basis.  Use your monitoring charts, records, hazard analysis, etc.;  and determine if your plan prevents, reduces or eliminates </a:t>
            </a:r>
            <a:br>
              <a:rPr lang="en-US" dirty="0" smtClean="0"/>
            </a:br>
            <a:r>
              <a:rPr lang="en-US" dirty="0" smtClean="0"/>
              <a:t>identified hazards.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lstStyle/>
          <a:p>
            <a:r>
              <a:rPr lang="en-US" dirty="0" smtClean="0"/>
              <a:t>Maintain your HACCP plan and keep all documentation created when developing it.  Keep records for the following actions.</a:t>
            </a:r>
          </a:p>
          <a:p>
            <a:pPr lvl="1"/>
            <a:r>
              <a:rPr lang="en-US" dirty="0" smtClean="0"/>
              <a:t>Monitoring activities</a:t>
            </a:r>
          </a:p>
          <a:p>
            <a:pPr lvl="1"/>
            <a:r>
              <a:rPr lang="en-US" dirty="0" smtClean="0"/>
              <a:t>Taking corrective action</a:t>
            </a:r>
          </a:p>
          <a:p>
            <a:pPr lvl="1"/>
            <a:r>
              <a:rPr lang="en-US" dirty="0" smtClean="0"/>
              <a:t>Validating equipment (checking for good working condition)</a:t>
            </a:r>
          </a:p>
          <a:p>
            <a:pPr lvl="1"/>
            <a:r>
              <a:rPr lang="en-US" dirty="0" smtClean="0"/>
              <a:t>Working with suppliers (i.e., shelf-life studies, invoices, specifications, challenge studies, etc.)</a:t>
            </a:r>
            <a:endParaRPr lang="en-US" dirty="0"/>
          </a:p>
        </p:txBody>
      </p:sp>
      <p:pic>
        <p:nvPicPr>
          <p:cNvPr id="33793" name="Picture 1"/>
          <p:cNvPicPr>
            <a:picLocks noChangeAspect="1" noChangeArrowheads="1"/>
          </p:cNvPicPr>
          <p:nvPr/>
        </p:nvPicPr>
        <p:blipFill>
          <a:blip r:embed="rId3" cstate="print"/>
          <a:srcRect/>
          <a:stretch>
            <a:fillRect/>
          </a:stretch>
        </p:blipFill>
        <p:spPr bwMode="auto">
          <a:xfrm>
            <a:off x="156541" y="0"/>
            <a:ext cx="8758859" cy="1905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food processes are highly specialized and can be a serious health risk if specific procedures are not followed.  Typically these processes are carried out at processing plants.</a:t>
            </a:r>
          </a:p>
          <a:p>
            <a:pPr lvl="1"/>
            <a:r>
              <a:rPr lang="en-US" dirty="0" smtClean="0"/>
              <a:t>Smoking food as a method to preserve it (but not to enhance flavor)</a:t>
            </a:r>
          </a:p>
          <a:p>
            <a:pPr lvl="1"/>
            <a:r>
              <a:rPr lang="en-US" dirty="0" smtClean="0"/>
              <a:t>Using food additives or adding components such as vinegar to preserve or alter it so it no longer requires time and temperature control for safety.</a:t>
            </a:r>
            <a:endParaRPr lang="en-US" dirty="0"/>
          </a:p>
        </p:txBody>
      </p:sp>
      <p:pic>
        <p:nvPicPr>
          <p:cNvPr id="31745" name="Picture 1"/>
          <p:cNvPicPr>
            <a:picLocks noChangeAspect="1" noChangeArrowheads="1"/>
          </p:cNvPicPr>
          <p:nvPr/>
        </p:nvPicPr>
        <p:blipFill>
          <a:blip r:embed="rId2" cstate="print"/>
          <a:srcRect/>
          <a:stretch>
            <a:fillRect/>
          </a:stretch>
        </p:blipFill>
        <p:spPr bwMode="auto">
          <a:xfrm>
            <a:off x="228600" y="76200"/>
            <a:ext cx="8727367" cy="1524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http://upload.wikimedia.org/wikipedia/commons/thumb/6/6d/Food_Safety_1.svg/150px-Food_Safety_1.svg.png"/>
          <p:cNvPicPr>
            <a:picLocks noChangeAspect="1" noChangeArrowheads="1"/>
          </p:cNvPicPr>
          <p:nvPr/>
        </p:nvPicPr>
        <p:blipFill>
          <a:blip r:embed="rId2" cstate="print"/>
          <a:srcRect/>
          <a:stretch>
            <a:fillRect/>
          </a:stretch>
        </p:blipFill>
        <p:spPr bwMode="auto">
          <a:xfrm>
            <a:off x="6858001" y="3916681"/>
            <a:ext cx="2286000" cy="2941320"/>
          </a:xfrm>
          <a:prstGeom prst="rect">
            <a:avLst/>
          </a:prstGeom>
          <a:noFill/>
        </p:spPr>
      </p:pic>
      <p:sp>
        <p:nvSpPr>
          <p:cNvPr id="3" name="Content Placeholder 2"/>
          <p:cNvSpPr>
            <a:spLocks noGrp="1"/>
          </p:cNvSpPr>
          <p:nvPr>
            <p:ph idx="1"/>
          </p:nvPr>
        </p:nvSpPr>
        <p:spPr/>
        <p:txBody>
          <a:bodyPr/>
          <a:lstStyle/>
          <a:p>
            <a:r>
              <a:rPr lang="en-US" dirty="0" smtClean="0"/>
              <a:t>A food safety management system is a group of practices and procedures intended to prevent </a:t>
            </a:r>
            <a:r>
              <a:rPr lang="en-US" dirty="0" err="1" smtClean="0"/>
              <a:t>foodborne</a:t>
            </a:r>
            <a:r>
              <a:rPr lang="en-US" dirty="0" smtClean="0"/>
              <a:t> illness.  </a:t>
            </a:r>
          </a:p>
          <a:p>
            <a:r>
              <a:rPr lang="en-US" dirty="0" smtClean="0"/>
              <a:t>It does this by actively controlling risks and hazards throughout the flow of food.</a:t>
            </a:r>
          </a:p>
          <a:p>
            <a:r>
              <a:rPr lang="en-US" dirty="0" smtClean="0"/>
              <a:t>Having some food safety programs </a:t>
            </a:r>
            <a:br>
              <a:rPr lang="en-US" dirty="0" smtClean="0"/>
            </a:br>
            <a:r>
              <a:rPr lang="en-US" dirty="0" smtClean="0"/>
              <a:t>already in place gives you the program </a:t>
            </a:r>
            <a:br>
              <a:rPr lang="en-US" dirty="0" smtClean="0"/>
            </a:br>
            <a:r>
              <a:rPr lang="en-US" dirty="0" smtClean="0"/>
              <a:t>are the basis of these programs.</a:t>
            </a:r>
            <a:endParaRPr lang="en-US" dirty="0"/>
          </a:p>
        </p:txBody>
      </p:sp>
      <p:pic>
        <p:nvPicPr>
          <p:cNvPr id="47105" name="Picture 1"/>
          <p:cNvPicPr>
            <a:picLocks noChangeAspect="1" noChangeArrowheads="1"/>
          </p:cNvPicPr>
          <p:nvPr/>
        </p:nvPicPr>
        <p:blipFill>
          <a:blip r:embed="rId3" cstate="print"/>
          <a:srcRect/>
          <a:stretch>
            <a:fillRect/>
          </a:stretch>
        </p:blipFill>
        <p:spPr bwMode="auto">
          <a:xfrm>
            <a:off x="381000" y="76200"/>
            <a:ext cx="8572500" cy="1524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authenticselfwellness.files.wordpress.com/2012/01/orange-juice.jpg"/>
          <p:cNvPicPr>
            <a:picLocks noChangeAspect="1" noChangeArrowheads="1"/>
          </p:cNvPicPr>
          <p:nvPr/>
        </p:nvPicPr>
        <p:blipFill>
          <a:blip r:embed="rId2" cstate="print"/>
          <a:srcRect/>
          <a:stretch>
            <a:fillRect/>
          </a:stretch>
        </p:blipFill>
        <p:spPr bwMode="auto">
          <a:xfrm>
            <a:off x="6286500" y="4191000"/>
            <a:ext cx="3505199" cy="2743200"/>
          </a:xfrm>
          <a:prstGeom prst="rect">
            <a:avLst/>
          </a:prstGeom>
          <a:noFill/>
        </p:spPr>
      </p:pic>
      <p:sp>
        <p:nvSpPr>
          <p:cNvPr id="3" name="Content Placeholder 2"/>
          <p:cNvSpPr>
            <a:spLocks noGrp="1"/>
          </p:cNvSpPr>
          <p:nvPr>
            <p:ph idx="1"/>
          </p:nvPr>
        </p:nvSpPr>
        <p:spPr/>
        <p:txBody>
          <a:bodyPr/>
          <a:lstStyle/>
          <a:p>
            <a:r>
              <a:rPr lang="en-US" dirty="0" smtClean="0"/>
              <a:t>Curing food</a:t>
            </a:r>
          </a:p>
          <a:p>
            <a:r>
              <a:rPr lang="en-US" dirty="0" smtClean="0"/>
              <a:t>Custom-processing animals.</a:t>
            </a:r>
          </a:p>
          <a:p>
            <a:r>
              <a:rPr lang="en-US" dirty="0" smtClean="0"/>
              <a:t>Packaging food using reduced-oxygen packaging (ROP) methods.  This includes MAP, vacuum-packed and </a:t>
            </a:r>
            <a:r>
              <a:rPr lang="en-US" dirty="0" err="1" smtClean="0"/>
              <a:t>sous</a:t>
            </a:r>
            <a:r>
              <a:rPr lang="en-US" dirty="0" smtClean="0"/>
              <a:t> vide food.</a:t>
            </a:r>
          </a:p>
          <a:p>
            <a:r>
              <a:rPr lang="en-US" dirty="0" smtClean="0"/>
              <a:t>Treating (e.g. pasteurizing) juice </a:t>
            </a:r>
            <a:br>
              <a:rPr lang="en-US" dirty="0" smtClean="0"/>
            </a:br>
            <a:r>
              <a:rPr lang="en-US" dirty="0" smtClean="0"/>
              <a:t>on-site, and packaging it for later sale.</a:t>
            </a:r>
          </a:p>
          <a:p>
            <a:r>
              <a:rPr lang="en-US" dirty="0" smtClean="0"/>
              <a:t>Sprouting seeds or beans.</a:t>
            </a:r>
          </a:p>
          <a:p>
            <a:endParaRPr lang="en-US" dirty="0"/>
          </a:p>
        </p:txBody>
      </p:sp>
      <p:pic>
        <p:nvPicPr>
          <p:cNvPr id="5" name="Picture 1"/>
          <p:cNvPicPr>
            <a:picLocks noChangeAspect="1" noChangeArrowheads="1"/>
          </p:cNvPicPr>
          <p:nvPr/>
        </p:nvPicPr>
        <p:blipFill>
          <a:blip r:embed="rId3" cstate="print"/>
          <a:srcRect/>
          <a:stretch>
            <a:fillRect/>
          </a:stretch>
        </p:blipFill>
        <p:spPr bwMode="auto">
          <a:xfrm>
            <a:off x="228600" y="76200"/>
            <a:ext cx="8727367" cy="1524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foodsafeschools.org/FSAG_CD/Resources/FNS/Photo_Artwork/Artwork/Color/BAC_Characters/BAC_foodplatter.jpg"/>
          <p:cNvPicPr>
            <a:picLocks noChangeAspect="1" noChangeArrowheads="1"/>
          </p:cNvPicPr>
          <p:nvPr/>
        </p:nvPicPr>
        <p:blipFill>
          <a:blip r:embed="rId2" cstate="print"/>
          <a:srcRect/>
          <a:stretch>
            <a:fillRect/>
          </a:stretch>
        </p:blipFill>
        <p:spPr bwMode="auto">
          <a:xfrm>
            <a:off x="5335551" y="3352800"/>
            <a:ext cx="3808449" cy="3505200"/>
          </a:xfrm>
          <a:prstGeom prst="rect">
            <a:avLst/>
          </a:prstGeom>
          <a:noFill/>
        </p:spPr>
      </p:pic>
      <p:sp>
        <p:nvSpPr>
          <p:cNvPr id="3" name="Content Placeholder 2"/>
          <p:cNvSpPr>
            <a:spLocks noGrp="1"/>
          </p:cNvSpPr>
          <p:nvPr>
            <p:ph idx="1"/>
          </p:nvPr>
        </p:nvSpPr>
        <p:spPr>
          <a:xfrm>
            <a:off x="457200" y="1828800"/>
            <a:ext cx="8229600" cy="4297363"/>
          </a:xfrm>
        </p:spPr>
        <p:txBody>
          <a:bodyPr/>
          <a:lstStyle/>
          <a:p>
            <a:r>
              <a:rPr lang="en-US" dirty="0" smtClean="0"/>
              <a:t>A variance is required from the regulatory authority will be required before processing food in any of those ways.</a:t>
            </a:r>
          </a:p>
          <a:p>
            <a:r>
              <a:rPr lang="en-US" dirty="0" smtClean="0"/>
              <a:t>A HACCP plan may also be </a:t>
            </a:r>
            <a:br>
              <a:rPr lang="en-US" dirty="0" smtClean="0"/>
            </a:br>
            <a:r>
              <a:rPr lang="en-US" dirty="0" smtClean="0"/>
              <a:t>required if the processing </a:t>
            </a:r>
            <a:br>
              <a:rPr lang="en-US" dirty="0" smtClean="0"/>
            </a:br>
            <a:r>
              <a:rPr lang="en-US" dirty="0" smtClean="0"/>
              <a:t>method carries a higher risk </a:t>
            </a:r>
            <a:br>
              <a:rPr lang="en-US" dirty="0" smtClean="0"/>
            </a:br>
            <a:r>
              <a:rPr lang="en-US" dirty="0" smtClean="0"/>
              <a:t>of causing a </a:t>
            </a:r>
            <a:r>
              <a:rPr lang="en-US" dirty="0" err="1" smtClean="0"/>
              <a:t>foodborne</a:t>
            </a:r>
            <a:r>
              <a:rPr lang="en-US" dirty="0" smtClean="0"/>
              <a:t> </a:t>
            </a:r>
            <a:br>
              <a:rPr lang="en-US" dirty="0" smtClean="0"/>
            </a:br>
            <a:r>
              <a:rPr lang="en-US" dirty="0" smtClean="0"/>
              <a:t>illness.</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228600" y="76200"/>
            <a:ext cx="8727367" cy="1524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mfeducation.org/sites/default/files/field/image/Crisis%20Button4x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96006"/>
            <a:ext cx="7387711" cy="44695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Putting the food safety principles you have learned into action can help keep food safe in you operation, but despite your best efforts, a  foodborne illness outbreak or another crises affecting food safety can still occur.</a:t>
            </a:r>
          </a:p>
          <a:p>
            <a:r>
              <a:rPr lang="en-US" dirty="0" smtClean="0"/>
              <a:t>To handle these crises, you will </a:t>
            </a:r>
            <a:br>
              <a:rPr lang="en-US" dirty="0" smtClean="0"/>
            </a:br>
            <a:r>
              <a:rPr lang="en-US" dirty="0" smtClean="0"/>
              <a:t>need a crisis-management </a:t>
            </a:r>
            <a:br>
              <a:rPr lang="en-US" dirty="0" smtClean="0"/>
            </a:br>
            <a:r>
              <a:rPr lang="en-US" dirty="0" smtClean="0"/>
              <a:t>program.</a:t>
            </a:r>
            <a:endParaRPr lang="en-US" dirty="0"/>
          </a:p>
        </p:txBody>
      </p:sp>
      <p:pic>
        <p:nvPicPr>
          <p:cNvPr id="5" name="Picture 4"/>
          <p:cNvPicPr>
            <a:picLocks noChangeAspect="1"/>
          </p:cNvPicPr>
          <p:nvPr/>
        </p:nvPicPr>
        <p:blipFill>
          <a:blip r:embed="rId3"/>
          <a:stretch>
            <a:fillRect/>
          </a:stretch>
        </p:blipFill>
        <p:spPr>
          <a:xfrm>
            <a:off x="493485" y="381000"/>
            <a:ext cx="8131175" cy="990600"/>
          </a:xfrm>
          <a:prstGeom prst="rect">
            <a:avLst/>
          </a:prstGeom>
        </p:spPr>
      </p:pic>
    </p:spTree>
    <p:extLst>
      <p:ext uri="{BB962C8B-B14F-4D97-AF65-F5344CB8AC3E}">
        <p14:creationId xmlns:p14="http://schemas.microsoft.com/office/powerpoint/2010/main" val="2087522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program needs to have a written plan that focuses on three phases</a:t>
            </a:r>
          </a:p>
          <a:p>
            <a:pPr lvl="1"/>
            <a:r>
              <a:rPr lang="en-US" dirty="0" smtClean="0"/>
              <a:t>Preparation</a:t>
            </a:r>
          </a:p>
          <a:p>
            <a:pPr lvl="1"/>
            <a:r>
              <a:rPr lang="en-US" dirty="0" smtClean="0"/>
              <a:t>Response</a:t>
            </a:r>
          </a:p>
          <a:p>
            <a:pPr lvl="1"/>
            <a:r>
              <a:rPr lang="en-US" dirty="0" smtClean="0"/>
              <a:t>Recovery</a:t>
            </a:r>
          </a:p>
          <a:p>
            <a:r>
              <a:rPr lang="en-US" dirty="0" smtClean="0"/>
              <a:t>For each phase, the plan </a:t>
            </a:r>
            <a:br>
              <a:rPr lang="en-US" dirty="0" smtClean="0"/>
            </a:br>
            <a:r>
              <a:rPr lang="en-US" dirty="0" smtClean="0"/>
              <a:t>should identify resources </a:t>
            </a:r>
            <a:br>
              <a:rPr lang="en-US" dirty="0" smtClean="0"/>
            </a:br>
            <a:r>
              <a:rPr lang="en-US" dirty="0" smtClean="0"/>
              <a:t>needed and procedures to be followed</a:t>
            </a:r>
            <a:endParaRPr lang="en-US" dirty="0"/>
          </a:p>
        </p:txBody>
      </p:sp>
      <p:pic>
        <p:nvPicPr>
          <p:cNvPr id="4" name="Picture 3"/>
          <p:cNvPicPr>
            <a:picLocks noChangeAspect="1"/>
          </p:cNvPicPr>
          <p:nvPr/>
        </p:nvPicPr>
        <p:blipFill>
          <a:blip r:embed="rId2"/>
          <a:stretch>
            <a:fillRect/>
          </a:stretch>
        </p:blipFill>
        <p:spPr>
          <a:xfrm>
            <a:off x="493485" y="381000"/>
            <a:ext cx="8131175" cy="990600"/>
          </a:xfrm>
          <a:prstGeom prst="rect">
            <a:avLst/>
          </a:prstGeom>
        </p:spPr>
      </p:pic>
      <p:pic>
        <p:nvPicPr>
          <p:cNvPr id="5122" name="Picture 2" descr="http://www.talkwalker.com/fileadmin/media/clients/public_relations/social_media_crisis_management_and_preven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79578">
            <a:off x="4467317" y="1664891"/>
            <a:ext cx="4500303" cy="33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329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time to prepare for a crisis is before one happens.</a:t>
            </a:r>
          </a:p>
          <a:p>
            <a:r>
              <a:rPr lang="en-US" dirty="0" smtClean="0"/>
              <a:t>The crisis management plan needs to be tested to ensure it works.</a:t>
            </a:r>
          </a:p>
          <a:p>
            <a:pPr lvl="1"/>
            <a:r>
              <a:rPr lang="en-US" dirty="0" smtClean="0"/>
              <a:t>You can test it yourself</a:t>
            </a:r>
          </a:p>
          <a:p>
            <a:pPr lvl="1"/>
            <a:r>
              <a:rPr lang="en-US" dirty="0" smtClean="0"/>
              <a:t>Hire a consulting firm with crisis </a:t>
            </a:r>
            <a:br>
              <a:rPr lang="en-US" dirty="0" smtClean="0"/>
            </a:br>
            <a:r>
              <a:rPr lang="en-US" dirty="0" smtClean="0"/>
              <a:t>management experience</a:t>
            </a:r>
            <a:endParaRPr lang="en-US" dirty="0"/>
          </a:p>
        </p:txBody>
      </p:sp>
      <p:pic>
        <p:nvPicPr>
          <p:cNvPr id="4" name="Picture 3"/>
          <p:cNvPicPr>
            <a:picLocks noChangeAspect="1"/>
          </p:cNvPicPr>
          <p:nvPr/>
        </p:nvPicPr>
        <p:blipFill>
          <a:blip r:embed="rId2"/>
          <a:stretch>
            <a:fillRect/>
          </a:stretch>
        </p:blipFill>
        <p:spPr>
          <a:xfrm>
            <a:off x="493485" y="381000"/>
            <a:ext cx="8131175" cy="990600"/>
          </a:xfrm>
          <a:prstGeom prst="rect">
            <a:avLst/>
          </a:prstGeom>
        </p:spPr>
      </p:pic>
      <p:pic>
        <p:nvPicPr>
          <p:cNvPr id="7170" name="Picture 2" descr="http://classman.net/images/sub-main-image-evalu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9179">
            <a:off x="4903379" y="3543304"/>
            <a:ext cx="5065288" cy="346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187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r>
              <a:rPr lang="en-US" dirty="0" smtClean="0"/>
              <a:t>To begin, create a crisis-management the size based on the size of the operation.</a:t>
            </a:r>
          </a:p>
          <a:p>
            <a:r>
              <a:rPr lang="en-US" dirty="0" smtClean="0"/>
              <a:t>Bigger operations could include representatives from several </a:t>
            </a:r>
            <a:br>
              <a:rPr lang="en-US" dirty="0" smtClean="0"/>
            </a:br>
            <a:r>
              <a:rPr lang="en-US" dirty="0" smtClean="0"/>
              <a:t>departments (like senior </a:t>
            </a:r>
            <a:br>
              <a:rPr lang="en-US" dirty="0" smtClean="0"/>
            </a:br>
            <a:r>
              <a:rPr lang="en-US" dirty="0" smtClean="0"/>
              <a:t>management, risk management, </a:t>
            </a:r>
            <a:br>
              <a:rPr lang="en-US" dirty="0" smtClean="0"/>
            </a:br>
            <a:r>
              <a:rPr lang="en-US" dirty="0" smtClean="0"/>
              <a:t>public relations, </a:t>
            </a:r>
            <a:r>
              <a:rPr lang="en-US" dirty="0" err="1" smtClean="0"/>
              <a:t>etc</a:t>
            </a:r>
            <a:r>
              <a:rPr lang="en-US" dirty="0" smtClean="0"/>
              <a:t>)</a:t>
            </a:r>
          </a:p>
          <a:p>
            <a:r>
              <a:rPr lang="en-US" dirty="0" smtClean="0"/>
              <a:t>Smaller operations may include the chef, general manager and owner/operator.</a:t>
            </a:r>
            <a:endParaRPr lang="en-US" dirty="0"/>
          </a:p>
        </p:txBody>
      </p:sp>
      <p:pic>
        <p:nvPicPr>
          <p:cNvPr id="5" name="Picture 4"/>
          <p:cNvPicPr>
            <a:picLocks noChangeAspect="1"/>
          </p:cNvPicPr>
          <p:nvPr/>
        </p:nvPicPr>
        <p:blipFill>
          <a:blip r:embed="rId2"/>
          <a:stretch>
            <a:fillRect/>
          </a:stretch>
        </p:blipFill>
        <p:spPr>
          <a:xfrm>
            <a:off x="435429" y="304800"/>
            <a:ext cx="8341702" cy="1143000"/>
          </a:xfrm>
          <a:prstGeom prst="rect">
            <a:avLst/>
          </a:prstGeom>
        </p:spPr>
      </p:pic>
      <p:pic>
        <p:nvPicPr>
          <p:cNvPr id="8194" name="Picture 2" descr="http://pumptechgh.com/wp-content/uploads/2015/03/img_te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32371">
            <a:off x="6053375" y="2534631"/>
            <a:ext cx="3729238" cy="208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4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yourcareyoursupportwiltshire.org.uk/uploadedimages/wiltshire/wiltshire_home_page/menu_pages/safeguard%20ph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24200"/>
            <a:ext cx="7315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The crisis management team should</a:t>
            </a:r>
          </a:p>
          <a:p>
            <a:pPr lvl="1"/>
            <a:r>
              <a:rPr lang="en-US" dirty="0" smtClean="0"/>
              <a:t>Create an emergency contact list</a:t>
            </a:r>
          </a:p>
          <a:p>
            <a:pPr lvl="2"/>
            <a:r>
              <a:rPr lang="en-US" dirty="0" smtClean="0"/>
              <a:t>Post by all phones the names and umbers of all crisis management team members, the media spokesperson, management or headquarters personnel, and outside resources (like police </a:t>
            </a:r>
            <a:br>
              <a:rPr lang="en-US" dirty="0" smtClean="0"/>
            </a:br>
            <a:r>
              <a:rPr lang="en-US" dirty="0" smtClean="0"/>
              <a:t>&amp; fire department, </a:t>
            </a:r>
            <a:br>
              <a:rPr lang="en-US" dirty="0" smtClean="0"/>
            </a:br>
            <a:r>
              <a:rPr lang="en-US" dirty="0" smtClean="0"/>
              <a:t>testing labs, </a:t>
            </a:r>
            <a:br>
              <a:rPr lang="en-US" dirty="0" smtClean="0"/>
            </a:br>
            <a:r>
              <a:rPr lang="en-US" dirty="0" smtClean="0"/>
              <a:t>regulatory </a:t>
            </a:r>
            <a:br>
              <a:rPr lang="en-US" dirty="0" smtClean="0"/>
            </a:br>
            <a:r>
              <a:rPr lang="en-US" dirty="0" smtClean="0"/>
              <a:t>authority)</a:t>
            </a:r>
          </a:p>
        </p:txBody>
      </p:sp>
      <p:pic>
        <p:nvPicPr>
          <p:cNvPr id="5" name="Picture 4"/>
          <p:cNvPicPr>
            <a:picLocks noChangeAspect="1"/>
          </p:cNvPicPr>
          <p:nvPr/>
        </p:nvPicPr>
        <p:blipFill>
          <a:blip r:embed="rId3"/>
          <a:stretch>
            <a:fillRect/>
          </a:stretch>
        </p:blipFill>
        <p:spPr>
          <a:xfrm>
            <a:off x="304800" y="228600"/>
            <a:ext cx="8514184" cy="1143000"/>
          </a:xfrm>
          <a:prstGeom prst="rect">
            <a:avLst/>
          </a:prstGeom>
        </p:spPr>
      </p:pic>
    </p:spTree>
    <p:extLst>
      <p:ext uri="{BB962C8B-B14F-4D97-AF65-F5344CB8AC3E}">
        <p14:creationId xmlns:p14="http://schemas.microsoft.com/office/powerpoint/2010/main" val="3833853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alkwalker.com/fileadmin/media/clients/public_relations/track_reach_of_pr_effor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1981200"/>
            <a:ext cx="28448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5029200"/>
          </a:xfrm>
        </p:spPr>
        <p:txBody>
          <a:bodyPr>
            <a:normAutofit fontScale="92500"/>
          </a:bodyPr>
          <a:lstStyle/>
          <a:p>
            <a:pPr lvl="1"/>
            <a:r>
              <a:rPr lang="en-US" dirty="0" smtClean="0"/>
              <a:t>Develop a crisis-communication plan, it should include</a:t>
            </a:r>
          </a:p>
          <a:p>
            <a:pPr lvl="2"/>
            <a:r>
              <a:rPr lang="en-US" dirty="0" smtClean="0"/>
              <a:t>List of media responses</a:t>
            </a:r>
          </a:p>
          <a:p>
            <a:pPr lvl="2"/>
            <a:r>
              <a:rPr lang="en-US" dirty="0" smtClean="0"/>
              <a:t>Sample press releases that can be tailored to </a:t>
            </a:r>
            <a:br>
              <a:rPr lang="en-US" dirty="0" smtClean="0"/>
            </a:br>
            <a:r>
              <a:rPr lang="en-US" dirty="0" smtClean="0"/>
              <a:t>each incident</a:t>
            </a:r>
          </a:p>
          <a:p>
            <a:pPr lvl="2"/>
            <a:r>
              <a:rPr lang="en-US" dirty="0" smtClean="0"/>
              <a:t>List of media contact to call for press </a:t>
            </a:r>
            <a:br>
              <a:rPr lang="en-US" dirty="0" smtClean="0"/>
            </a:br>
            <a:r>
              <a:rPr lang="en-US" dirty="0" smtClean="0"/>
              <a:t>conferences or news briefings</a:t>
            </a:r>
          </a:p>
          <a:p>
            <a:pPr lvl="2"/>
            <a:r>
              <a:rPr lang="en-US" dirty="0" smtClean="0"/>
              <a:t>Plan for communicating with staff during the crisis</a:t>
            </a:r>
          </a:p>
          <a:p>
            <a:pPr lvl="1"/>
            <a:r>
              <a:rPr lang="en-US" dirty="0" smtClean="0"/>
              <a:t>Assemble a crisis kit</a:t>
            </a:r>
          </a:p>
          <a:p>
            <a:pPr lvl="2"/>
            <a:r>
              <a:rPr lang="en-US" dirty="0" smtClean="0"/>
              <a:t>It can be a three-ring notebook or binder enclosing the plan’s materials. </a:t>
            </a:r>
          </a:p>
          <a:p>
            <a:pPr lvl="2"/>
            <a:r>
              <a:rPr lang="en-US" dirty="0" smtClean="0"/>
              <a:t>Keep the kit in an accessible place, such as the manager’s or chef’s office</a:t>
            </a:r>
            <a:endParaRPr lang="en-US" dirty="0"/>
          </a:p>
        </p:txBody>
      </p:sp>
      <p:pic>
        <p:nvPicPr>
          <p:cNvPr id="4" name="Picture 3"/>
          <p:cNvPicPr>
            <a:picLocks noChangeAspect="1"/>
          </p:cNvPicPr>
          <p:nvPr/>
        </p:nvPicPr>
        <p:blipFill>
          <a:blip r:embed="rId3"/>
          <a:stretch>
            <a:fillRect/>
          </a:stretch>
        </p:blipFill>
        <p:spPr>
          <a:xfrm>
            <a:off x="304800" y="228600"/>
            <a:ext cx="8514184" cy="1143000"/>
          </a:xfrm>
          <a:prstGeom prst="rect">
            <a:avLst/>
          </a:prstGeom>
        </p:spPr>
      </p:pic>
    </p:spTree>
    <p:extLst>
      <p:ext uri="{BB962C8B-B14F-4D97-AF65-F5344CB8AC3E}">
        <p14:creationId xmlns:p14="http://schemas.microsoft.com/office/powerpoint/2010/main" val="3517212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usimmigration-center.com/wp-content/uploads/2016/02/accept-form-chan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353">
            <a:off x="6504639" y="4247032"/>
            <a:ext cx="2857500" cy="24860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92500" lnSpcReduction="20000"/>
          </a:bodyPr>
          <a:lstStyle/>
          <a:p>
            <a:r>
              <a:rPr lang="en-US" dirty="0" smtClean="0"/>
              <a:t>In the event of an outbreak, it will be critical to gather accurate information.</a:t>
            </a:r>
          </a:p>
          <a:p>
            <a:r>
              <a:rPr lang="en-US" dirty="0" smtClean="0"/>
              <a:t>Develop an incident report form and include all the following critical information:</a:t>
            </a:r>
          </a:p>
          <a:p>
            <a:pPr lvl="1"/>
            <a:r>
              <a:rPr lang="en-US" dirty="0" smtClean="0"/>
              <a:t>What and when the customer ate at the operation</a:t>
            </a:r>
          </a:p>
          <a:p>
            <a:pPr lvl="1"/>
            <a:r>
              <a:rPr lang="en-US" dirty="0" smtClean="0"/>
              <a:t>When the customer first got sick, what the symptoms were, and how long the customer experienced them</a:t>
            </a:r>
          </a:p>
          <a:p>
            <a:pPr lvl="1"/>
            <a:r>
              <a:rPr lang="en-US" dirty="0" smtClean="0"/>
              <a:t>When and where the </a:t>
            </a:r>
            <a:r>
              <a:rPr lang="en-US" smtClean="0"/>
              <a:t>customer sought </a:t>
            </a:r>
            <a:r>
              <a:rPr lang="en-US" dirty="0" smtClean="0"/>
              <a:t/>
            </a:r>
            <a:br>
              <a:rPr lang="en-US" dirty="0" smtClean="0"/>
            </a:br>
            <a:r>
              <a:rPr lang="en-US" dirty="0" smtClean="0"/>
              <a:t>medical attention, what the diagnosis was, </a:t>
            </a:r>
            <a:br>
              <a:rPr lang="en-US" dirty="0" smtClean="0"/>
            </a:br>
            <a:r>
              <a:rPr lang="en-US" dirty="0" smtClean="0"/>
              <a:t>and what treatment was received</a:t>
            </a:r>
          </a:p>
          <a:p>
            <a:pPr lvl="1"/>
            <a:r>
              <a:rPr lang="en-US" dirty="0" smtClean="0"/>
              <a:t>What other food was eaten by the </a:t>
            </a:r>
            <a:br>
              <a:rPr lang="en-US" dirty="0" smtClean="0"/>
            </a:br>
            <a:r>
              <a:rPr lang="en-US" dirty="0" smtClean="0"/>
              <a:t>customer</a:t>
            </a:r>
            <a:endParaRPr lang="en-US" dirty="0"/>
          </a:p>
        </p:txBody>
      </p:sp>
      <p:pic>
        <p:nvPicPr>
          <p:cNvPr id="5" name="Picture 4"/>
          <p:cNvPicPr>
            <a:picLocks noChangeAspect="1"/>
          </p:cNvPicPr>
          <p:nvPr/>
        </p:nvPicPr>
        <p:blipFill>
          <a:blip r:embed="rId3"/>
          <a:stretch>
            <a:fillRect/>
          </a:stretch>
        </p:blipFill>
        <p:spPr>
          <a:xfrm>
            <a:off x="449580" y="228600"/>
            <a:ext cx="8161020" cy="1295400"/>
          </a:xfrm>
          <a:prstGeom prst="rect">
            <a:avLst/>
          </a:prstGeom>
        </p:spPr>
      </p:pic>
    </p:spTree>
    <p:extLst>
      <p:ext uri="{BB962C8B-B14F-4D97-AF65-F5344CB8AC3E}">
        <p14:creationId xmlns:p14="http://schemas.microsoft.com/office/powerpoint/2010/main" val="1283907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ocialmediatoday.com/sites/default/files/post_main_images/brand-mics_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714" y="4114800"/>
            <a:ext cx="4953258" cy="2717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00816" y="228600"/>
            <a:ext cx="8033584" cy="1558925"/>
          </a:xfrm>
          <a:prstGeom prst="rect">
            <a:avLst/>
          </a:prstGeom>
        </p:spPr>
      </p:pic>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The crisis-management plan should include response procedures to help manage a crisis more effectively.  Consider the following to keep the situation under control</a:t>
            </a:r>
          </a:p>
          <a:p>
            <a:pPr lvl="1"/>
            <a:r>
              <a:rPr lang="en-US" dirty="0" smtClean="0"/>
              <a:t>Media relations:  work with the media; make sure the spokesperson is fully informed; stick to the facts and be honest;  the </a:t>
            </a:r>
            <a:br>
              <a:rPr lang="en-US" dirty="0" smtClean="0"/>
            </a:br>
            <a:r>
              <a:rPr lang="en-US" dirty="0" smtClean="0"/>
              <a:t>easiest way to worsen a </a:t>
            </a:r>
            <a:br>
              <a:rPr lang="en-US" dirty="0" smtClean="0"/>
            </a:br>
            <a:r>
              <a:rPr lang="en-US" dirty="0" smtClean="0"/>
              <a:t>crisis is to deny, lie, </a:t>
            </a:r>
            <a:br>
              <a:rPr lang="en-US" dirty="0" smtClean="0"/>
            </a:br>
            <a:r>
              <a:rPr lang="en-US" dirty="0" smtClean="0"/>
              <a:t>misinform, or change </a:t>
            </a:r>
            <a:br>
              <a:rPr lang="en-US" dirty="0" smtClean="0"/>
            </a:br>
            <a:r>
              <a:rPr lang="en-US" dirty="0" smtClean="0"/>
              <a:t>your story</a:t>
            </a:r>
            <a:endParaRPr lang="en-US" dirty="0"/>
          </a:p>
        </p:txBody>
      </p:sp>
    </p:spTree>
    <p:extLst>
      <p:ext uri="{BB962C8B-B14F-4D97-AF65-F5344CB8AC3E}">
        <p14:creationId xmlns:p14="http://schemas.microsoft.com/office/powerpoint/2010/main" val="280594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6081" name="Picture 1"/>
          <p:cNvPicPr>
            <a:picLocks noChangeAspect="1" noChangeArrowheads="1"/>
          </p:cNvPicPr>
          <p:nvPr/>
        </p:nvPicPr>
        <p:blipFill>
          <a:blip r:embed="rId7" cstate="print"/>
          <a:srcRect/>
          <a:stretch>
            <a:fillRect/>
          </a:stretch>
        </p:blipFill>
        <p:spPr bwMode="auto">
          <a:xfrm>
            <a:off x="381000" y="457200"/>
            <a:ext cx="8428383" cy="6858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0816" y="228600"/>
            <a:ext cx="8033584" cy="1558925"/>
          </a:xfrm>
          <a:prstGeom prst="rect">
            <a:avLst/>
          </a:prstGeom>
        </p:spPr>
      </p:pic>
      <p:sp>
        <p:nvSpPr>
          <p:cNvPr id="3" name="Content Placeholder 2"/>
          <p:cNvSpPr>
            <a:spLocks noGrp="1"/>
          </p:cNvSpPr>
          <p:nvPr>
            <p:ph idx="1"/>
          </p:nvPr>
        </p:nvSpPr>
        <p:spPr/>
        <p:txBody>
          <a:bodyPr/>
          <a:lstStyle/>
          <a:p>
            <a:pPr lvl="1"/>
            <a:r>
              <a:rPr lang="en-US" dirty="0" smtClean="0"/>
              <a:t>Direct communication:  communicate information directly to your key audiences; do not depend on the media to relay all of the fact; tell your side of the story to staff, customers, stockholders, and the community</a:t>
            </a:r>
          </a:p>
          <a:p>
            <a:pPr lvl="1"/>
            <a:r>
              <a:rPr lang="en-US" dirty="0" smtClean="0"/>
              <a:t>Solution:  fix the problem; then communicate to both the media and your customers what you have done; take control rather than simply responding to questions</a:t>
            </a:r>
          </a:p>
        </p:txBody>
      </p:sp>
      <p:pic>
        <p:nvPicPr>
          <p:cNvPr id="12290" name="Picture 2" descr="https://www.cafdn.org/wp-content/uploads/2013/09/media-microphon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105400"/>
            <a:ext cx="4343400" cy="176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33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www.starmark.com/wp-content/uploads/135_Crisis-Communications-What-does-it-really-me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75706"/>
            <a:ext cx="6816261" cy="3748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71713" y="85725"/>
            <a:ext cx="7812297" cy="1971675"/>
          </a:xfrm>
          <a:prstGeom prst="rect">
            <a:avLst/>
          </a:prstGeom>
        </p:spPr>
      </p:pic>
      <p:sp>
        <p:nvSpPr>
          <p:cNvPr id="3" name="Content Placeholder 2"/>
          <p:cNvSpPr>
            <a:spLocks noGrp="1"/>
          </p:cNvSpPr>
          <p:nvPr>
            <p:ph idx="1"/>
          </p:nvPr>
        </p:nvSpPr>
        <p:spPr>
          <a:xfrm>
            <a:off x="457200" y="2027237"/>
            <a:ext cx="8229600" cy="4525963"/>
          </a:xfrm>
        </p:spPr>
        <p:txBody>
          <a:bodyPr/>
          <a:lstStyle/>
          <a:p>
            <a:r>
              <a:rPr lang="en-US" dirty="0" smtClean="0"/>
              <a:t>The final step in a crisis-management plan is developing procedures for recovering from a crisis.  </a:t>
            </a:r>
          </a:p>
          <a:p>
            <a:r>
              <a:rPr lang="en-US" dirty="0" smtClean="0"/>
              <a:t>This is critical for getting </a:t>
            </a:r>
            <a:br>
              <a:rPr lang="en-US" dirty="0" smtClean="0"/>
            </a:br>
            <a:r>
              <a:rPr lang="en-US" dirty="0" smtClean="0"/>
              <a:t>your operation </a:t>
            </a:r>
            <a:br>
              <a:rPr lang="en-US" dirty="0" smtClean="0"/>
            </a:br>
            <a:r>
              <a:rPr lang="en-US" dirty="0" smtClean="0"/>
              <a:t>running again</a:t>
            </a:r>
            <a:endParaRPr lang="en-US" dirty="0"/>
          </a:p>
        </p:txBody>
      </p:sp>
    </p:spTree>
    <p:extLst>
      <p:ext uri="{BB962C8B-B14F-4D97-AF65-F5344CB8AC3E}">
        <p14:creationId xmlns:p14="http://schemas.microsoft.com/office/powerpoint/2010/main" val="3841929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1713" y="85725"/>
            <a:ext cx="7812297" cy="1971675"/>
          </a:xfrm>
          <a:prstGeom prst="rect">
            <a:avLst/>
          </a:prstGeom>
        </p:spPr>
      </p:pic>
      <p:sp>
        <p:nvSpPr>
          <p:cNvPr id="3" name="Content Placeholder 2"/>
          <p:cNvSpPr>
            <a:spLocks noGrp="1"/>
          </p:cNvSpPr>
          <p:nvPr>
            <p:ph idx="1"/>
          </p:nvPr>
        </p:nvSpPr>
        <p:spPr>
          <a:xfrm>
            <a:off x="457200" y="1951037"/>
            <a:ext cx="8229600" cy="4525963"/>
          </a:xfrm>
        </p:spPr>
        <p:txBody>
          <a:bodyPr>
            <a:normAutofit fontScale="92500" lnSpcReduction="20000"/>
          </a:bodyPr>
          <a:lstStyle/>
          <a:p>
            <a:r>
              <a:rPr lang="en-US" dirty="0" smtClean="0"/>
              <a:t>Foodborne illness outbreak:</a:t>
            </a:r>
          </a:p>
          <a:p>
            <a:pPr lvl="1"/>
            <a:r>
              <a:rPr lang="en-US" dirty="0" smtClean="0"/>
              <a:t>Work with the local regulatory authority to resolve issues</a:t>
            </a:r>
          </a:p>
          <a:p>
            <a:pPr lvl="1"/>
            <a:r>
              <a:rPr lang="en-US" dirty="0" smtClean="0"/>
              <a:t>Clean and sanitize all areas of the operation</a:t>
            </a:r>
          </a:p>
          <a:p>
            <a:pPr lvl="1"/>
            <a:r>
              <a:rPr lang="en-US" dirty="0" smtClean="0"/>
              <a:t>Throw out all suspect food</a:t>
            </a:r>
          </a:p>
          <a:p>
            <a:pPr lvl="1"/>
            <a:r>
              <a:rPr lang="en-US" dirty="0" smtClean="0"/>
              <a:t>Investigate to fine the cause of the outbreak</a:t>
            </a:r>
          </a:p>
          <a:p>
            <a:pPr lvl="1"/>
            <a:r>
              <a:rPr lang="en-US" dirty="0" smtClean="0"/>
              <a:t>Review food handling procedures to identify if standards are not being met or procedures are not working</a:t>
            </a:r>
          </a:p>
          <a:p>
            <a:pPr lvl="1"/>
            <a:r>
              <a:rPr lang="en-US" dirty="0" smtClean="0"/>
              <a:t>Develop a plan to reassure customers that the food you serve is safe</a:t>
            </a:r>
            <a:endParaRPr lang="en-US" dirty="0"/>
          </a:p>
        </p:txBody>
      </p:sp>
    </p:spTree>
    <p:extLst>
      <p:ext uri="{BB962C8B-B14F-4D97-AF65-F5344CB8AC3E}">
        <p14:creationId xmlns:p14="http://schemas.microsoft.com/office/powerpoint/2010/main" val="4185320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durham.ca/images/health/haz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092" y="3886200"/>
            <a:ext cx="2876296"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92500"/>
          </a:bodyPr>
          <a:lstStyle/>
          <a:p>
            <a:r>
              <a:rPr lang="en-US" dirty="0" smtClean="0"/>
              <a:t>An imminent health hazard is a significant threat or danger to health that requires immediate correction or closure to prevent injury.</a:t>
            </a:r>
          </a:p>
          <a:p>
            <a:r>
              <a:rPr lang="en-US" dirty="0" smtClean="0"/>
              <a:t>If there is a significant risk to the safety or the security of your food, service must be stopped.  The local regulatory authority must be </a:t>
            </a:r>
            <a:br>
              <a:rPr lang="en-US" dirty="0" smtClean="0"/>
            </a:br>
            <a:r>
              <a:rPr lang="en-US" dirty="0" smtClean="0"/>
              <a:t>notified and spoiled or contaminated </a:t>
            </a:r>
            <a:br>
              <a:rPr lang="en-US" dirty="0" smtClean="0"/>
            </a:br>
            <a:r>
              <a:rPr lang="en-US" dirty="0" smtClean="0"/>
              <a:t>food must thrown away along with </a:t>
            </a:r>
            <a:br>
              <a:rPr lang="en-US" dirty="0" smtClean="0"/>
            </a:br>
            <a:r>
              <a:rPr lang="en-US" dirty="0" smtClean="0"/>
              <a:t>food in packaging that is not intact.</a:t>
            </a:r>
            <a:endParaRPr lang="en-US" dirty="0"/>
          </a:p>
        </p:txBody>
      </p:sp>
      <p:pic>
        <p:nvPicPr>
          <p:cNvPr id="5" name="Picture 4"/>
          <p:cNvPicPr>
            <a:picLocks noChangeAspect="1"/>
          </p:cNvPicPr>
          <p:nvPr/>
        </p:nvPicPr>
        <p:blipFill>
          <a:blip r:embed="rId3"/>
          <a:stretch>
            <a:fillRect/>
          </a:stretch>
        </p:blipFill>
        <p:spPr>
          <a:xfrm>
            <a:off x="228599" y="381000"/>
            <a:ext cx="8846302" cy="914401"/>
          </a:xfrm>
          <a:prstGeom prst="rect">
            <a:avLst/>
          </a:prstGeom>
        </p:spPr>
      </p:pic>
    </p:spTree>
    <p:extLst>
      <p:ext uri="{BB962C8B-B14F-4D97-AF65-F5344CB8AC3E}">
        <p14:creationId xmlns:p14="http://schemas.microsoft.com/office/powerpoint/2010/main" val="2687432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Power failures and refrigeration breakdowns can threated your ability to control the temperature of TCS food.  In case the event of a power outage</a:t>
            </a:r>
          </a:p>
          <a:p>
            <a:pPr lvl="1"/>
            <a:r>
              <a:rPr lang="en-US" dirty="0" smtClean="0"/>
              <a:t>Arrange access to an electrical generator and a refrigerated truck that can be used in the event of an emergency</a:t>
            </a:r>
          </a:p>
          <a:p>
            <a:pPr lvl="1"/>
            <a:r>
              <a:rPr lang="en-US" dirty="0" smtClean="0"/>
              <a:t>Prepare a menu with items that do not require cooking to use in the event of an emergency</a:t>
            </a:r>
          </a:p>
          <a:p>
            <a:pPr lvl="1"/>
            <a:r>
              <a:rPr lang="en-US" dirty="0" smtClean="0"/>
              <a:t>Develop a policy that addresses when </a:t>
            </a:r>
            <a:br>
              <a:rPr lang="en-US" dirty="0" smtClean="0"/>
            </a:br>
            <a:r>
              <a:rPr lang="en-US" dirty="0" smtClean="0"/>
              <a:t>cooler doors should be opened</a:t>
            </a:r>
            <a:endParaRPr lang="en-US" dirty="0"/>
          </a:p>
        </p:txBody>
      </p:sp>
      <p:pic>
        <p:nvPicPr>
          <p:cNvPr id="5" name="Picture 4"/>
          <p:cNvPicPr>
            <a:picLocks noChangeAspect="1"/>
          </p:cNvPicPr>
          <p:nvPr/>
        </p:nvPicPr>
        <p:blipFill>
          <a:blip r:embed="rId2"/>
          <a:stretch>
            <a:fillRect/>
          </a:stretch>
        </p:blipFill>
        <p:spPr>
          <a:xfrm>
            <a:off x="990600" y="-104775"/>
            <a:ext cx="7010400" cy="1704975"/>
          </a:xfrm>
          <a:prstGeom prst="rect">
            <a:avLst/>
          </a:prstGeom>
        </p:spPr>
      </p:pic>
      <p:pic>
        <p:nvPicPr>
          <p:cNvPr id="15362" name="Picture 2" descr="https://pixabay.com/static/uploads/photo/2014/04/03/10/51/telephone-poles-311495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97707">
            <a:off x="6756908" y="4709748"/>
            <a:ext cx="3182487" cy="221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639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Plan for the recovery of a power outage</a:t>
            </a:r>
          </a:p>
          <a:p>
            <a:pPr lvl="1"/>
            <a:r>
              <a:rPr lang="en-US" dirty="0" smtClean="0"/>
              <a:t>Refrigeration units will need to be checked often after the power has been restored to ensure the equipment can maintain product temperatures</a:t>
            </a:r>
          </a:p>
          <a:p>
            <a:pPr lvl="1"/>
            <a:r>
              <a:rPr lang="en-US" dirty="0" smtClean="0"/>
              <a:t>TCS food will also have to be thrown out if it has been in the temperature </a:t>
            </a:r>
            <a:br>
              <a:rPr lang="en-US" dirty="0" smtClean="0"/>
            </a:br>
            <a:r>
              <a:rPr lang="en-US" dirty="0" smtClean="0"/>
              <a:t>danger zone for more than </a:t>
            </a:r>
            <a:br>
              <a:rPr lang="en-US" dirty="0" smtClean="0"/>
            </a:br>
            <a:r>
              <a:rPr lang="en-US" dirty="0" smtClean="0"/>
              <a:t>four hours</a:t>
            </a:r>
            <a:endParaRPr lang="en-US" dirty="0"/>
          </a:p>
        </p:txBody>
      </p:sp>
      <p:pic>
        <p:nvPicPr>
          <p:cNvPr id="5" name="Picture 4"/>
          <p:cNvPicPr>
            <a:picLocks noChangeAspect="1"/>
          </p:cNvPicPr>
          <p:nvPr/>
        </p:nvPicPr>
        <p:blipFill>
          <a:blip r:embed="rId2"/>
          <a:stretch>
            <a:fillRect/>
          </a:stretch>
        </p:blipFill>
        <p:spPr>
          <a:xfrm>
            <a:off x="990600" y="-104775"/>
            <a:ext cx="7010400" cy="1704975"/>
          </a:xfrm>
          <a:prstGeom prst="rect">
            <a:avLst/>
          </a:prstGeom>
        </p:spPr>
      </p:pic>
      <p:pic>
        <p:nvPicPr>
          <p:cNvPr id="16386" name="Picture 2" descr="http://gvp.org/sites/gvpgvp/files/Contact%20Us/Power%20Out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94256"/>
            <a:ext cx="3771900" cy="2763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104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pngimg.com/upload/water_PNG328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2316" y="3338286"/>
            <a:ext cx="2759190" cy="36789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lnSpcReduction="10000"/>
          </a:bodyPr>
          <a:lstStyle/>
          <a:p>
            <a:r>
              <a:rPr lang="en-US" dirty="0" smtClean="0"/>
              <a:t>Broken water mains and breakdowns at water treatment facilities are a risk to the safety of food.  In the event of a water service operation, plan for the following:</a:t>
            </a:r>
          </a:p>
          <a:p>
            <a:pPr lvl="1"/>
            <a:r>
              <a:rPr lang="en-US" dirty="0" smtClean="0"/>
              <a:t>Prepare a menu items that require little </a:t>
            </a:r>
            <a:br>
              <a:rPr lang="en-US" dirty="0" smtClean="0"/>
            </a:br>
            <a:r>
              <a:rPr lang="en-US" dirty="0" smtClean="0"/>
              <a:t>or not water to be used</a:t>
            </a:r>
          </a:p>
          <a:p>
            <a:pPr lvl="1"/>
            <a:r>
              <a:rPr lang="en-US" dirty="0" smtClean="0"/>
              <a:t>Keep a supply of single-use items</a:t>
            </a:r>
          </a:p>
          <a:p>
            <a:pPr lvl="1"/>
            <a:r>
              <a:rPr lang="en-US" dirty="0" smtClean="0"/>
              <a:t>Keep a supply of bottled water, also </a:t>
            </a:r>
            <a:br>
              <a:rPr lang="en-US" dirty="0" smtClean="0"/>
            </a:br>
            <a:r>
              <a:rPr lang="en-US" dirty="0" smtClean="0"/>
              <a:t>have a supplier who can provide </a:t>
            </a:r>
            <a:br>
              <a:rPr lang="en-US" dirty="0" smtClean="0"/>
            </a:br>
            <a:r>
              <a:rPr lang="en-US" dirty="0" smtClean="0"/>
              <a:t>bottled water at the time of crisis</a:t>
            </a:r>
          </a:p>
        </p:txBody>
      </p:sp>
      <p:pic>
        <p:nvPicPr>
          <p:cNvPr id="5" name="Picture 4"/>
          <p:cNvPicPr>
            <a:picLocks noChangeAspect="1"/>
          </p:cNvPicPr>
          <p:nvPr/>
        </p:nvPicPr>
        <p:blipFill>
          <a:blip r:embed="rId3"/>
          <a:stretch>
            <a:fillRect/>
          </a:stretch>
        </p:blipFill>
        <p:spPr>
          <a:xfrm>
            <a:off x="228600" y="381000"/>
            <a:ext cx="8686800" cy="992777"/>
          </a:xfrm>
          <a:prstGeom prst="rect">
            <a:avLst/>
          </a:prstGeom>
        </p:spPr>
      </p:pic>
    </p:spTree>
    <p:extLst>
      <p:ext uri="{BB962C8B-B14F-4D97-AF65-F5344CB8AC3E}">
        <p14:creationId xmlns:p14="http://schemas.microsoft.com/office/powerpoint/2010/main" val="442255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ww.zoewaterusa.com/assets/img/water-splas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4724400"/>
            <a:ext cx="9165771"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lvl="1"/>
            <a:r>
              <a:rPr lang="en-US" dirty="0" smtClean="0"/>
              <a:t>Have emergency-contact information for your regulatory authority, plumber and water department</a:t>
            </a:r>
          </a:p>
          <a:p>
            <a:pPr lvl="1"/>
            <a:r>
              <a:rPr lang="en-US" dirty="0" smtClean="0"/>
              <a:t>Develop procedures that minimize water use during the emergency</a:t>
            </a:r>
          </a:p>
          <a:p>
            <a:pPr lvl="1"/>
            <a:r>
              <a:rPr lang="en-US" dirty="0" smtClean="0"/>
              <a:t>Work with your regulatory authority to develop an emergency handwashing procedure for </a:t>
            </a:r>
            <a:br>
              <a:rPr lang="en-US" dirty="0" smtClean="0"/>
            </a:br>
            <a:r>
              <a:rPr lang="en-US" dirty="0" smtClean="0"/>
              <a:t>use during water service interruptions</a:t>
            </a:r>
            <a:endParaRPr lang="en-US" dirty="0"/>
          </a:p>
        </p:txBody>
      </p:sp>
      <p:pic>
        <p:nvPicPr>
          <p:cNvPr id="4" name="Picture 3"/>
          <p:cNvPicPr>
            <a:picLocks noChangeAspect="1"/>
          </p:cNvPicPr>
          <p:nvPr/>
        </p:nvPicPr>
        <p:blipFill>
          <a:blip r:embed="rId3"/>
          <a:stretch>
            <a:fillRect/>
          </a:stretch>
        </p:blipFill>
        <p:spPr>
          <a:xfrm>
            <a:off x="228600" y="381000"/>
            <a:ext cx="8686800" cy="992777"/>
          </a:xfrm>
          <a:prstGeom prst="rect">
            <a:avLst/>
          </a:prstGeom>
        </p:spPr>
      </p:pic>
    </p:spTree>
    <p:extLst>
      <p:ext uri="{BB962C8B-B14F-4D97-AF65-F5344CB8AC3E}">
        <p14:creationId xmlns:p14="http://schemas.microsoft.com/office/powerpoint/2010/main" val="2058000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When water is restored, plan on taking these actions</a:t>
            </a:r>
          </a:p>
          <a:p>
            <a:pPr lvl="1"/>
            <a:r>
              <a:rPr lang="en-US" dirty="0" smtClean="0"/>
              <a:t>Clean and sanitize equipment with water line connections such as spray misters, coffee or tea urns, ice machines, and others.  Follow manufactures' instructions</a:t>
            </a:r>
          </a:p>
          <a:p>
            <a:pPr lvl="1"/>
            <a:r>
              <a:rPr lang="en-US" dirty="0" smtClean="0"/>
              <a:t>Flush water lines as required by the </a:t>
            </a:r>
            <a:br>
              <a:rPr lang="en-US" dirty="0" smtClean="0"/>
            </a:br>
            <a:r>
              <a:rPr lang="en-US" dirty="0" smtClean="0"/>
              <a:t>regulatory authority</a:t>
            </a:r>
          </a:p>
          <a:p>
            <a:pPr lvl="1"/>
            <a:r>
              <a:rPr lang="en-US" dirty="0" smtClean="0"/>
              <a:t>Work with your regulatory </a:t>
            </a:r>
            <a:br>
              <a:rPr lang="en-US" dirty="0" smtClean="0"/>
            </a:br>
            <a:r>
              <a:rPr lang="en-US" dirty="0" smtClean="0"/>
              <a:t>authority to resume normal operations</a:t>
            </a:r>
            <a:endParaRPr lang="en-US" dirty="0"/>
          </a:p>
        </p:txBody>
      </p:sp>
      <p:pic>
        <p:nvPicPr>
          <p:cNvPr id="4" name="Picture 3"/>
          <p:cNvPicPr>
            <a:picLocks noChangeAspect="1"/>
          </p:cNvPicPr>
          <p:nvPr/>
        </p:nvPicPr>
        <p:blipFill>
          <a:blip r:embed="rId2"/>
          <a:stretch>
            <a:fillRect/>
          </a:stretch>
        </p:blipFill>
        <p:spPr>
          <a:xfrm>
            <a:off x="228600" y="381000"/>
            <a:ext cx="8686800" cy="992777"/>
          </a:xfrm>
          <a:prstGeom prst="rect">
            <a:avLst/>
          </a:prstGeom>
        </p:spPr>
      </p:pic>
      <p:pic>
        <p:nvPicPr>
          <p:cNvPr id="19458" name="Picture 2" descr="http://orig06.deviantart.net/171c/f/2012/148/3/a/water_splash_png_by_starlaa1-d51fss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956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91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https://static.esea.net/global/images/teams/113702.14406225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377" y="2209800"/>
            <a:ext cx="4545623" cy="49244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800600"/>
          </a:xfrm>
        </p:spPr>
        <p:txBody>
          <a:bodyPr>
            <a:normAutofit/>
          </a:bodyPr>
          <a:lstStyle/>
          <a:p>
            <a:r>
              <a:rPr lang="en-US" dirty="0" smtClean="0"/>
              <a:t>Consider the following when planning for a fire:</a:t>
            </a:r>
          </a:p>
          <a:p>
            <a:pPr lvl="1"/>
            <a:r>
              <a:rPr lang="en-US" dirty="0" smtClean="0"/>
              <a:t>Have emergency-contact information </a:t>
            </a:r>
            <a:br>
              <a:rPr lang="en-US" dirty="0" smtClean="0"/>
            </a:br>
            <a:r>
              <a:rPr lang="en-US" dirty="0" smtClean="0"/>
              <a:t>for the fire and police departments, </a:t>
            </a:r>
            <a:br>
              <a:rPr lang="en-US" dirty="0" smtClean="0"/>
            </a:br>
            <a:r>
              <a:rPr lang="en-US" dirty="0" smtClean="0"/>
              <a:t>the regulatory authority and </a:t>
            </a:r>
            <a:br>
              <a:rPr lang="en-US" dirty="0" smtClean="0"/>
            </a:br>
            <a:r>
              <a:rPr lang="en-US" dirty="0" smtClean="0"/>
              <a:t>management or headquarters </a:t>
            </a:r>
            <a:br>
              <a:rPr lang="en-US" dirty="0" smtClean="0"/>
            </a:br>
            <a:r>
              <a:rPr lang="en-US" dirty="0" smtClean="0"/>
              <a:t>personnel</a:t>
            </a:r>
          </a:p>
          <a:p>
            <a:pPr lvl="1"/>
            <a:r>
              <a:rPr lang="en-US" dirty="0" smtClean="0"/>
              <a:t>Post the fire department phone </a:t>
            </a:r>
            <a:br>
              <a:rPr lang="en-US" dirty="0" smtClean="0"/>
            </a:br>
            <a:r>
              <a:rPr lang="en-US" dirty="0" smtClean="0"/>
              <a:t>number by each phone so its </a:t>
            </a:r>
            <a:br>
              <a:rPr lang="en-US" dirty="0" smtClean="0"/>
            </a:br>
            <a:r>
              <a:rPr lang="en-US" dirty="0" smtClean="0"/>
              <a:t>easy to see.</a:t>
            </a:r>
            <a:endParaRPr lang="en-US" dirty="0"/>
          </a:p>
        </p:txBody>
      </p:sp>
      <p:pic>
        <p:nvPicPr>
          <p:cNvPr id="5" name="Picture 4"/>
          <p:cNvPicPr>
            <a:picLocks noChangeAspect="1"/>
          </p:cNvPicPr>
          <p:nvPr/>
        </p:nvPicPr>
        <p:blipFill>
          <a:blip r:embed="rId3"/>
          <a:stretch>
            <a:fillRect/>
          </a:stretch>
        </p:blipFill>
        <p:spPr>
          <a:xfrm>
            <a:off x="2743200" y="152400"/>
            <a:ext cx="3362325" cy="1295400"/>
          </a:xfrm>
          <a:prstGeom prst="rect">
            <a:avLst/>
          </a:prstGeom>
        </p:spPr>
      </p:pic>
    </p:spTree>
    <p:extLst>
      <p:ext uri="{BB962C8B-B14F-4D97-AF65-F5344CB8AC3E}">
        <p14:creationId xmlns:p14="http://schemas.microsoft.com/office/powerpoint/2010/main" val="311401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http://www.rodale.com/files/images/food-safety-program-salad.jpg"/>
          <p:cNvPicPr>
            <a:picLocks noChangeAspect="1" noChangeArrowheads="1"/>
          </p:cNvPicPr>
          <p:nvPr/>
        </p:nvPicPr>
        <p:blipFill>
          <a:blip r:embed="rId2" cstate="print"/>
          <a:srcRect/>
          <a:stretch>
            <a:fillRect/>
          </a:stretch>
        </p:blipFill>
        <p:spPr bwMode="auto">
          <a:xfrm>
            <a:off x="5715000" y="2664655"/>
            <a:ext cx="3429000" cy="3000375"/>
          </a:xfrm>
          <a:prstGeom prst="rect">
            <a:avLst/>
          </a:prstGeom>
          <a:noFill/>
        </p:spPr>
      </p:pic>
      <p:sp>
        <p:nvSpPr>
          <p:cNvPr id="3" name="Content Placeholder 2"/>
          <p:cNvSpPr>
            <a:spLocks noGrp="1"/>
          </p:cNvSpPr>
          <p:nvPr>
            <p:ph idx="1"/>
          </p:nvPr>
        </p:nvSpPr>
        <p:spPr>
          <a:xfrm>
            <a:off x="457200" y="1600200"/>
            <a:ext cx="8229600" cy="5029200"/>
          </a:xfrm>
        </p:spPr>
        <p:txBody>
          <a:bodyPr>
            <a:normAutofit/>
          </a:bodyPr>
          <a:lstStyle/>
          <a:p>
            <a:r>
              <a:rPr lang="en-US" dirty="0" smtClean="0"/>
              <a:t>It is a manager’s responsibility to actively control the following risk factors for </a:t>
            </a:r>
            <a:r>
              <a:rPr lang="en-US" dirty="0" err="1" smtClean="0"/>
              <a:t>foodborne</a:t>
            </a:r>
            <a:r>
              <a:rPr lang="en-US" dirty="0" smtClean="0"/>
              <a:t> illness:</a:t>
            </a:r>
          </a:p>
          <a:p>
            <a:pPr lvl="1"/>
            <a:r>
              <a:rPr lang="en-US" dirty="0" smtClean="0"/>
              <a:t>Purchasing food from unsafe </a:t>
            </a:r>
            <a:br>
              <a:rPr lang="en-US" dirty="0" smtClean="0"/>
            </a:br>
            <a:r>
              <a:rPr lang="en-US" dirty="0" smtClean="0"/>
              <a:t>sources</a:t>
            </a:r>
          </a:p>
          <a:p>
            <a:pPr lvl="1"/>
            <a:r>
              <a:rPr lang="en-US" dirty="0" smtClean="0"/>
              <a:t>Failing to cook food correctly</a:t>
            </a:r>
          </a:p>
          <a:p>
            <a:pPr lvl="1"/>
            <a:r>
              <a:rPr lang="en-US" dirty="0" smtClean="0"/>
              <a:t>Holding food at incorrect </a:t>
            </a:r>
            <a:br>
              <a:rPr lang="en-US" dirty="0" smtClean="0"/>
            </a:br>
            <a:r>
              <a:rPr lang="en-US" dirty="0" smtClean="0"/>
              <a:t>temperatures</a:t>
            </a:r>
          </a:p>
          <a:p>
            <a:pPr lvl="1"/>
            <a:r>
              <a:rPr lang="en-US" dirty="0" smtClean="0"/>
              <a:t>Using contaminated equipment</a:t>
            </a:r>
          </a:p>
          <a:p>
            <a:pPr lvl="1"/>
            <a:r>
              <a:rPr lang="en-US" dirty="0" smtClean="0"/>
              <a:t>Practicing poor personal hygiene</a:t>
            </a:r>
          </a:p>
          <a:p>
            <a:pPr lvl="1"/>
            <a:endParaRPr lang="en-US" dirty="0"/>
          </a:p>
        </p:txBody>
      </p:sp>
      <p:pic>
        <p:nvPicPr>
          <p:cNvPr id="45057" name="Picture 1"/>
          <p:cNvPicPr>
            <a:picLocks noChangeAspect="1" noChangeArrowheads="1"/>
          </p:cNvPicPr>
          <p:nvPr/>
        </p:nvPicPr>
        <p:blipFill>
          <a:blip r:embed="rId3" cstate="print"/>
          <a:srcRect/>
          <a:stretch>
            <a:fillRect/>
          </a:stretch>
        </p:blipFill>
        <p:spPr bwMode="auto">
          <a:xfrm>
            <a:off x="214376" y="471505"/>
            <a:ext cx="8777224" cy="82389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If a fire occurs you must stop operating if you cannot prep food safely.  Block off areas, equipment, utensils, and other items affected by the fire.  To recover from a fire:</a:t>
            </a:r>
          </a:p>
          <a:p>
            <a:pPr lvl="1"/>
            <a:r>
              <a:rPr lang="en-US" dirty="0" smtClean="0"/>
              <a:t>Throw out all food affected</a:t>
            </a:r>
          </a:p>
          <a:p>
            <a:pPr lvl="1"/>
            <a:r>
              <a:rPr lang="en-US" dirty="0" smtClean="0"/>
              <a:t>Throw out all damaged utensils linens or items that cannot be cleaned and sanitized</a:t>
            </a:r>
          </a:p>
          <a:p>
            <a:pPr lvl="1"/>
            <a:r>
              <a:rPr lang="en-US" dirty="0" smtClean="0"/>
              <a:t>Clean and sanitize the operation</a:t>
            </a:r>
          </a:p>
          <a:p>
            <a:pPr lvl="1"/>
            <a:r>
              <a:rPr lang="en-US" dirty="0" smtClean="0"/>
              <a:t>If needed, hire a janitorial service that specialize in areas exposed to fires</a:t>
            </a:r>
          </a:p>
          <a:p>
            <a:pPr lvl="1"/>
            <a:r>
              <a:rPr lang="en-US" dirty="0" smtClean="0"/>
              <a:t>Check water lines.  The use of fire hoses may have lowered water pressure in the area.  </a:t>
            </a:r>
            <a:endParaRPr lang="en-US" dirty="0"/>
          </a:p>
        </p:txBody>
      </p:sp>
      <p:pic>
        <p:nvPicPr>
          <p:cNvPr id="4" name="Picture 3"/>
          <p:cNvPicPr>
            <a:picLocks noChangeAspect="1"/>
          </p:cNvPicPr>
          <p:nvPr/>
        </p:nvPicPr>
        <p:blipFill>
          <a:blip r:embed="rId2"/>
          <a:stretch>
            <a:fillRect/>
          </a:stretch>
        </p:blipFill>
        <p:spPr>
          <a:xfrm>
            <a:off x="2743200" y="152400"/>
            <a:ext cx="3362325" cy="1295400"/>
          </a:xfrm>
          <a:prstGeom prst="rect">
            <a:avLst/>
          </a:prstGeom>
        </p:spPr>
      </p:pic>
      <p:pic>
        <p:nvPicPr>
          <p:cNvPr id="20482" name="Picture 2" descr="http://www.pngimagesfree.com/Fire/03-Fire-png-bottom-to-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0200"/>
            <a:ext cx="93345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711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thehomeownershipteam.com/wp-content/uploads/2011/03/flood-386x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9321" y="3962400"/>
            <a:ext cx="3481935"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Consider the following when planning for a flood:</a:t>
            </a:r>
          </a:p>
          <a:p>
            <a:pPr lvl="1"/>
            <a:r>
              <a:rPr lang="en-US" dirty="0" smtClean="0"/>
              <a:t>Have a plan to monitor and maintain flood-control equipment:  plumbing, storm drains, sump pumps, etc.</a:t>
            </a:r>
          </a:p>
          <a:p>
            <a:pPr lvl="1"/>
            <a:r>
              <a:rPr lang="en-US" dirty="0" smtClean="0"/>
              <a:t>Have emergency-contact information for </a:t>
            </a:r>
            <a:br>
              <a:rPr lang="en-US" dirty="0" smtClean="0"/>
            </a:br>
            <a:r>
              <a:rPr lang="en-US" dirty="0" smtClean="0"/>
              <a:t>the regulatory authority, the </a:t>
            </a:r>
            <a:br>
              <a:rPr lang="en-US" dirty="0" smtClean="0"/>
            </a:br>
            <a:r>
              <a:rPr lang="en-US" dirty="0" smtClean="0"/>
              <a:t>plumber, utility companies</a:t>
            </a:r>
          </a:p>
          <a:p>
            <a:pPr lvl="1"/>
            <a:r>
              <a:rPr lang="en-US" dirty="0" smtClean="0"/>
              <a:t>Keep a supply of bottled water</a:t>
            </a:r>
            <a:endParaRPr lang="en-US" dirty="0"/>
          </a:p>
        </p:txBody>
      </p:sp>
      <p:pic>
        <p:nvPicPr>
          <p:cNvPr id="5" name="Picture 4"/>
          <p:cNvPicPr>
            <a:picLocks noChangeAspect="1"/>
          </p:cNvPicPr>
          <p:nvPr/>
        </p:nvPicPr>
        <p:blipFill>
          <a:blip r:embed="rId3"/>
          <a:stretch>
            <a:fillRect/>
          </a:stretch>
        </p:blipFill>
        <p:spPr>
          <a:xfrm>
            <a:off x="2133600" y="152400"/>
            <a:ext cx="4477732" cy="1447800"/>
          </a:xfrm>
          <a:prstGeom prst="rect">
            <a:avLst/>
          </a:prstGeom>
        </p:spPr>
      </p:pic>
    </p:spTree>
    <p:extLst>
      <p:ext uri="{BB962C8B-B14F-4D97-AF65-F5344CB8AC3E}">
        <p14:creationId xmlns:p14="http://schemas.microsoft.com/office/powerpoint/2010/main" val="2721605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air-worldwide.com/uploadedImages/Models/Flood/floo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632" y="4515832"/>
            <a:ext cx="2342168" cy="23421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To recover from a flood:</a:t>
            </a:r>
          </a:p>
          <a:p>
            <a:pPr lvl="1"/>
            <a:r>
              <a:rPr lang="en-US" dirty="0" smtClean="0"/>
              <a:t>Throw out all damaged utensils, linens, or items that cannot be cleaned and sanitized.</a:t>
            </a:r>
          </a:p>
          <a:p>
            <a:pPr lvl="1"/>
            <a:r>
              <a:rPr lang="en-US" dirty="0" smtClean="0"/>
              <a:t>Throw out any food or food packaging that made contact with the water.</a:t>
            </a:r>
          </a:p>
          <a:p>
            <a:pPr lvl="1"/>
            <a:r>
              <a:rPr lang="en-US" dirty="0" smtClean="0"/>
              <a:t>Clean and sanitize the facility, utensils, equipment surfaces, floors or other affected areas.</a:t>
            </a:r>
          </a:p>
          <a:p>
            <a:pPr lvl="1"/>
            <a:r>
              <a:rPr lang="en-US" dirty="0" smtClean="0"/>
              <a:t>If needed, hire a janitorial service that </a:t>
            </a:r>
            <a:br>
              <a:rPr lang="en-US" dirty="0" smtClean="0"/>
            </a:br>
            <a:r>
              <a:rPr lang="en-US" dirty="0" smtClean="0"/>
              <a:t>specializes in areas exposed to floods.</a:t>
            </a:r>
            <a:endParaRPr lang="en-US" dirty="0"/>
          </a:p>
        </p:txBody>
      </p:sp>
      <p:pic>
        <p:nvPicPr>
          <p:cNvPr id="4" name="Picture 3"/>
          <p:cNvPicPr>
            <a:picLocks noChangeAspect="1"/>
          </p:cNvPicPr>
          <p:nvPr/>
        </p:nvPicPr>
        <p:blipFill>
          <a:blip r:embed="rId3"/>
          <a:stretch>
            <a:fillRect/>
          </a:stretch>
        </p:blipFill>
        <p:spPr>
          <a:xfrm>
            <a:off x="2133600" y="152400"/>
            <a:ext cx="4477732" cy="1447800"/>
          </a:xfrm>
          <a:prstGeom prst="rect">
            <a:avLst/>
          </a:prstGeom>
        </p:spPr>
      </p:pic>
    </p:spTree>
    <p:extLst>
      <p:ext uri="{BB962C8B-B14F-4D97-AF65-F5344CB8AC3E}">
        <p14:creationId xmlns:p14="http://schemas.microsoft.com/office/powerpoint/2010/main" val="387394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nanoandme.org/images/food_pizza-caution.jpg"/>
          <p:cNvPicPr>
            <a:picLocks noChangeAspect="1" noChangeArrowheads="1"/>
          </p:cNvPicPr>
          <p:nvPr/>
        </p:nvPicPr>
        <p:blipFill>
          <a:blip r:embed="rId3" cstate="print"/>
          <a:srcRect/>
          <a:stretch>
            <a:fillRect/>
          </a:stretch>
        </p:blipFill>
        <p:spPr bwMode="auto">
          <a:xfrm>
            <a:off x="5791200" y="1219200"/>
            <a:ext cx="3067050" cy="2800351"/>
          </a:xfrm>
          <a:prstGeom prst="rect">
            <a:avLst/>
          </a:prstGeom>
          <a:noFill/>
        </p:spPr>
      </p:pic>
      <p:sp>
        <p:nvSpPr>
          <p:cNvPr id="3" name="Content Placeholder 2"/>
          <p:cNvSpPr>
            <a:spLocks noGrp="1"/>
          </p:cNvSpPr>
          <p:nvPr>
            <p:ph idx="1"/>
          </p:nvPr>
        </p:nvSpPr>
        <p:spPr>
          <a:xfrm>
            <a:off x="457200" y="1600200"/>
            <a:ext cx="8229600" cy="4724400"/>
          </a:xfrm>
        </p:spPr>
        <p:txBody>
          <a:bodyPr>
            <a:normAutofit/>
          </a:bodyPr>
          <a:lstStyle/>
          <a:p>
            <a:r>
              <a:rPr lang="en-US" dirty="0" smtClean="0"/>
              <a:t>Is proactive  NOT reactive</a:t>
            </a:r>
          </a:p>
          <a:p>
            <a:r>
              <a:rPr lang="en-US" dirty="0" smtClean="0"/>
              <a:t>Risks are anticipated and </a:t>
            </a:r>
            <a:br>
              <a:rPr lang="en-US" dirty="0" smtClean="0"/>
            </a:br>
            <a:r>
              <a:rPr lang="en-US" dirty="0" smtClean="0"/>
              <a:t>planned for. </a:t>
            </a:r>
          </a:p>
          <a:p>
            <a:r>
              <a:rPr lang="en-US" dirty="0" smtClean="0"/>
              <a:t>The FDA says you can have </a:t>
            </a:r>
            <a:br>
              <a:rPr lang="en-US" dirty="0" smtClean="0"/>
            </a:br>
            <a:r>
              <a:rPr lang="en-US" dirty="0" smtClean="0"/>
              <a:t>active managerial control by using simple tools like training programs, manager supervision and the incorporation of SOPs, but also by more complex solutions such as a HACCP program.</a:t>
            </a:r>
            <a:endParaRPr lang="en-US" dirty="0"/>
          </a:p>
        </p:txBody>
      </p:sp>
      <p:pic>
        <p:nvPicPr>
          <p:cNvPr id="5" name="Picture 1"/>
          <p:cNvPicPr>
            <a:picLocks noChangeAspect="1" noChangeArrowheads="1"/>
          </p:cNvPicPr>
          <p:nvPr/>
        </p:nvPicPr>
        <p:blipFill>
          <a:blip r:embed="rId4" cstate="print"/>
          <a:srcRect/>
          <a:stretch>
            <a:fillRect/>
          </a:stretch>
        </p:blipFill>
        <p:spPr bwMode="auto">
          <a:xfrm>
            <a:off x="214376" y="471505"/>
            <a:ext cx="8777224" cy="82389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ditions.lib.umn.edu/electionacademy/wp-content/uploads/sites/3/2012/09/checkl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53630"/>
            <a:ext cx="4724400" cy="35354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828800"/>
            <a:ext cx="8229600" cy="4525963"/>
          </a:xfrm>
        </p:spPr>
        <p:txBody>
          <a:bodyPr/>
          <a:lstStyle/>
          <a:p>
            <a:r>
              <a:rPr lang="en-US" dirty="0" smtClean="0"/>
              <a:t>The FDA provides specific recommendations for controlling the common risk factors for foodborne illness, these are known as public health interventions.  </a:t>
            </a:r>
          </a:p>
          <a:p>
            <a:r>
              <a:rPr lang="en-US" dirty="0" smtClean="0"/>
              <a:t>The following are </a:t>
            </a:r>
            <a:br>
              <a:rPr lang="en-US" dirty="0" smtClean="0"/>
            </a:br>
            <a:r>
              <a:rPr lang="en-US" dirty="0" smtClean="0"/>
              <a:t>designed to protect </a:t>
            </a:r>
            <a:br>
              <a:rPr lang="en-US" dirty="0" smtClean="0"/>
            </a:br>
            <a:r>
              <a:rPr lang="en-US" dirty="0" smtClean="0"/>
              <a:t>public health</a:t>
            </a:r>
          </a:p>
        </p:txBody>
      </p:sp>
      <p:pic>
        <p:nvPicPr>
          <p:cNvPr id="5" name="Picture 4"/>
          <p:cNvPicPr>
            <a:picLocks noChangeAspect="1"/>
          </p:cNvPicPr>
          <p:nvPr/>
        </p:nvPicPr>
        <p:blipFill>
          <a:blip r:embed="rId3"/>
          <a:stretch>
            <a:fillRect/>
          </a:stretch>
        </p:blipFill>
        <p:spPr>
          <a:xfrm>
            <a:off x="685800" y="76200"/>
            <a:ext cx="7662629" cy="1524000"/>
          </a:xfrm>
          <a:prstGeom prst="rect">
            <a:avLst/>
          </a:prstGeom>
        </p:spPr>
      </p:pic>
    </p:spTree>
    <p:extLst>
      <p:ext uri="{BB962C8B-B14F-4D97-AF65-F5344CB8AC3E}">
        <p14:creationId xmlns:p14="http://schemas.microsoft.com/office/powerpoint/2010/main" val="281466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aranavarromedina.com/images/han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22839" y="2535162"/>
            <a:ext cx="6289523"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46237"/>
            <a:ext cx="8229600" cy="4830763"/>
          </a:xfrm>
        </p:spPr>
        <p:txBody>
          <a:bodyPr>
            <a:normAutofit lnSpcReduction="10000"/>
          </a:bodyPr>
          <a:lstStyle/>
          <a:p>
            <a:r>
              <a:rPr lang="en-US" b="1" dirty="0" smtClean="0">
                <a:effectLst>
                  <a:outerShdw blurRad="38100" dist="38100" dir="2700000" algn="tl">
                    <a:srgbClr val="000000">
                      <a:alpha val="43137"/>
                    </a:srgbClr>
                  </a:outerShdw>
                </a:effectLst>
              </a:rPr>
              <a:t>Demonstration of knowledge- </a:t>
            </a:r>
            <a:r>
              <a:rPr lang="en-US" dirty="0" smtClean="0"/>
              <a:t>you </a:t>
            </a:r>
            <a:br>
              <a:rPr lang="en-US" dirty="0" smtClean="0"/>
            </a:br>
            <a:r>
              <a:rPr lang="en-US" dirty="0" smtClean="0"/>
              <a:t>can show that you know what to do </a:t>
            </a:r>
            <a:br>
              <a:rPr lang="en-US" dirty="0" smtClean="0"/>
            </a:br>
            <a:r>
              <a:rPr lang="en-US" dirty="0" smtClean="0"/>
              <a:t>to keep food safe</a:t>
            </a:r>
          </a:p>
          <a:p>
            <a:r>
              <a:rPr lang="en-US" b="1" dirty="0" smtClean="0">
                <a:effectLst>
                  <a:outerShdw blurRad="38100" dist="38100" dir="2700000" algn="tl">
                    <a:srgbClr val="000000">
                      <a:alpha val="43137"/>
                    </a:srgbClr>
                  </a:outerShdw>
                </a:effectLst>
              </a:rPr>
              <a:t>Staff health controls- </a:t>
            </a:r>
            <a:r>
              <a:rPr lang="en-US" dirty="0" smtClean="0"/>
              <a:t>procedures </a:t>
            </a:r>
            <a:br>
              <a:rPr lang="en-US" dirty="0" smtClean="0"/>
            </a:br>
            <a:r>
              <a:rPr lang="en-US" dirty="0" smtClean="0"/>
              <a:t>are in place to make sure staff are </a:t>
            </a:r>
            <a:br>
              <a:rPr lang="en-US" dirty="0" smtClean="0"/>
            </a:br>
            <a:r>
              <a:rPr lang="en-US" dirty="0" smtClean="0"/>
              <a:t>practicing personal hygiene</a:t>
            </a:r>
          </a:p>
          <a:p>
            <a:r>
              <a:rPr lang="en-US" b="1" dirty="0" smtClean="0">
                <a:effectLst>
                  <a:outerShdw blurRad="38100" dist="38100" dir="2700000" algn="tl">
                    <a:srgbClr val="000000">
                      <a:alpha val="43137"/>
                    </a:srgbClr>
                  </a:outerShdw>
                </a:effectLst>
              </a:rPr>
              <a:t>Controlling hands as a vehicle of contamination- </a:t>
            </a:r>
            <a:r>
              <a:rPr lang="en-US" dirty="0" smtClean="0"/>
              <a:t>controls must be </a:t>
            </a:r>
            <a:br>
              <a:rPr lang="en-US" dirty="0" smtClean="0"/>
            </a:br>
            <a:r>
              <a:rPr lang="en-US" dirty="0" smtClean="0"/>
              <a:t>put in place to prevent bare-hand </a:t>
            </a:r>
            <a:br>
              <a:rPr lang="en-US" dirty="0" smtClean="0"/>
            </a:br>
            <a:r>
              <a:rPr lang="en-US" dirty="0" smtClean="0"/>
              <a:t>contact with ready-to-eat food</a:t>
            </a:r>
            <a:endParaRPr lang="en-US" dirty="0"/>
          </a:p>
        </p:txBody>
      </p:sp>
      <p:pic>
        <p:nvPicPr>
          <p:cNvPr id="4" name="Picture 3"/>
          <p:cNvPicPr>
            <a:picLocks noChangeAspect="1"/>
          </p:cNvPicPr>
          <p:nvPr/>
        </p:nvPicPr>
        <p:blipFill>
          <a:blip r:embed="rId3"/>
          <a:stretch>
            <a:fillRect/>
          </a:stretch>
        </p:blipFill>
        <p:spPr>
          <a:xfrm>
            <a:off x="685800" y="76200"/>
            <a:ext cx="7662629" cy="1524000"/>
          </a:xfrm>
          <a:prstGeom prst="rect">
            <a:avLst/>
          </a:prstGeom>
        </p:spPr>
      </p:pic>
    </p:spTree>
    <p:extLst>
      <p:ext uri="{BB962C8B-B14F-4D97-AF65-F5344CB8AC3E}">
        <p14:creationId xmlns:p14="http://schemas.microsoft.com/office/powerpoint/2010/main" val="183944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ssetsblogfly2.catchpoint.com/wp-content/uploads/2011/07/thermometer.png?w=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4248150" cy="54105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722437"/>
            <a:ext cx="8229600" cy="4906963"/>
          </a:xfrm>
        </p:spPr>
        <p:txBody>
          <a:bodyPr>
            <a:normAutofit lnSpcReduction="10000"/>
          </a:bodyPr>
          <a:lstStyle/>
          <a:p>
            <a:r>
              <a:rPr lang="en-US" b="1" dirty="0" smtClean="0">
                <a:effectLst>
                  <a:outerShdw blurRad="38100" dist="38100" dir="2700000" algn="tl">
                    <a:srgbClr val="000000">
                      <a:alpha val="43137"/>
                    </a:srgbClr>
                  </a:outerShdw>
                </a:effectLst>
              </a:rPr>
              <a:t>Time and temperature parameters for controlling pathogens-  </a:t>
            </a:r>
            <a:br>
              <a:rPr lang="en-US" b="1" dirty="0" smtClean="0">
                <a:effectLst>
                  <a:outerShdw blurRad="38100" dist="38100" dir="2700000" algn="tl">
                    <a:srgbClr val="000000">
                      <a:alpha val="43137"/>
                    </a:srgbClr>
                  </a:outerShdw>
                </a:effectLst>
              </a:rPr>
            </a:br>
            <a:r>
              <a:rPr lang="en-US" dirty="0" smtClean="0"/>
              <a:t>procedures must be put in </a:t>
            </a:r>
            <a:br>
              <a:rPr lang="en-US" dirty="0" smtClean="0"/>
            </a:br>
            <a:r>
              <a:rPr lang="en-US" dirty="0" smtClean="0"/>
              <a:t>place to limit the time food </a:t>
            </a:r>
            <a:br>
              <a:rPr lang="en-US" dirty="0" smtClean="0"/>
            </a:br>
            <a:r>
              <a:rPr lang="en-US" dirty="0" smtClean="0"/>
              <a:t>spends in the temperature </a:t>
            </a:r>
            <a:br>
              <a:rPr lang="en-US" dirty="0" smtClean="0"/>
            </a:br>
            <a:r>
              <a:rPr lang="en-US" dirty="0" smtClean="0"/>
              <a:t>danger zone</a:t>
            </a:r>
          </a:p>
          <a:p>
            <a:r>
              <a:rPr lang="en-US" b="1" dirty="0" smtClean="0">
                <a:effectLst>
                  <a:outerShdw blurRad="38100" dist="38100" dir="2700000" algn="tl">
                    <a:srgbClr val="000000">
                      <a:alpha val="43137"/>
                    </a:srgbClr>
                  </a:outerShdw>
                </a:effectLst>
              </a:rPr>
              <a:t>Consumer advisories- </a:t>
            </a:r>
            <a:r>
              <a:rPr lang="en-US" dirty="0" smtClean="0"/>
              <a:t>notices </a:t>
            </a:r>
            <a:br>
              <a:rPr lang="en-US" dirty="0" smtClean="0"/>
            </a:br>
            <a:r>
              <a:rPr lang="en-US" dirty="0" smtClean="0"/>
              <a:t>must be provided to customers </a:t>
            </a:r>
            <a:br>
              <a:rPr lang="en-US" dirty="0" smtClean="0"/>
            </a:br>
            <a:r>
              <a:rPr lang="en-US" dirty="0" smtClean="0"/>
              <a:t>if you serve raw or undercooking </a:t>
            </a:r>
            <a:br>
              <a:rPr lang="en-US" dirty="0" smtClean="0"/>
            </a:br>
            <a:r>
              <a:rPr lang="en-US" dirty="0" smtClean="0"/>
              <a:t>menu items</a:t>
            </a:r>
            <a:endParaRPr lang="en-US" dirty="0"/>
          </a:p>
        </p:txBody>
      </p:sp>
      <p:pic>
        <p:nvPicPr>
          <p:cNvPr id="4" name="Picture 3"/>
          <p:cNvPicPr>
            <a:picLocks noChangeAspect="1"/>
          </p:cNvPicPr>
          <p:nvPr/>
        </p:nvPicPr>
        <p:blipFill>
          <a:blip r:embed="rId3"/>
          <a:stretch>
            <a:fillRect/>
          </a:stretch>
        </p:blipFill>
        <p:spPr>
          <a:xfrm>
            <a:off x="685800" y="76200"/>
            <a:ext cx="7662629" cy="1524000"/>
          </a:xfrm>
          <a:prstGeom prst="rect">
            <a:avLst/>
          </a:prstGeom>
        </p:spPr>
      </p:pic>
    </p:spTree>
    <p:extLst>
      <p:ext uri="{BB962C8B-B14F-4D97-AF65-F5344CB8AC3E}">
        <p14:creationId xmlns:p14="http://schemas.microsoft.com/office/powerpoint/2010/main" val="294970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95801"/>
          </a:xfrm>
          <a:ln w="76200"/>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smtClean="0"/>
              <a:t>Hazard Analysis Critical Control Point (HACCP) is based on identifying significant biological, chemical, or physical hazards at specific points within a product’s flow.</a:t>
            </a:r>
          </a:p>
          <a:p>
            <a:r>
              <a:rPr lang="en-US" dirty="0" smtClean="0"/>
              <a:t>Once identified, the hazards can be prevented, eliminated, or reduced to safe levels.</a:t>
            </a:r>
          </a:p>
          <a:p>
            <a:r>
              <a:rPr lang="en-US" dirty="0" smtClean="0"/>
              <a:t>An effective HACCP system must be based on a written plan, which must be specific to each facility’s menu, customers, equipment, processes     and operations.</a:t>
            </a:r>
            <a:endParaRPr lang="en-US" dirty="0"/>
          </a:p>
        </p:txBody>
      </p:sp>
      <p:pic>
        <p:nvPicPr>
          <p:cNvPr id="43009" name="Picture 1"/>
          <p:cNvPicPr>
            <a:picLocks noChangeAspect="1" noChangeArrowheads="1"/>
          </p:cNvPicPr>
          <p:nvPr/>
        </p:nvPicPr>
        <p:blipFill>
          <a:blip r:embed="rId2" cstate="print"/>
          <a:srcRect/>
          <a:stretch>
            <a:fillRect/>
          </a:stretch>
        </p:blipFill>
        <p:spPr bwMode="auto">
          <a:xfrm>
            <a:off x="1959708" y="76200"/>
            <a:ext cx="5279292" cy="1600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3481</TotalTime>
  <Words>1713</Words>
  <Application>Microsoft Office PowerPoint</Application>
  <PresentationFormat>On-screen Show (4:3)</PresentationFormat>
  <Paragraphs>164</Paragraphs>
  <Slides>42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Management Systems</dc:title>
  <dc:creator>Jeanne</dc:creator>
  <cp:lastModifiedBy>Susan Stiker</cp:lastModifiedBy>
  <cp:revision>93</cp:revision>
  <dcterms:created xsi:type="dcterms:W3CDTF">2013-11-02T20:29:54Z</dcterms:created>
  <dcterms:modified xsi:type="dcterms:W3CDTF">2016-10-03T21:30:21Z</dcterms:modified>
</cp:coreProperties>
</file>