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59" r:id="rId4"/>
    <p:sldId id="260" r:id="rId5"/>
    <p:sldId id="261" r:id="rId6"/>
    <p:sldId id="262" r:id="rId7"/>
    <p:sldId id="258" r:id="rId8"/>
    <p:sldId id="263" r:id="rId9"/>
    <p:sldId id="264" r:id="rId10"/>
    <p:sldId id="265" r:id="rId11"/>
    <p:sldId id="266" r:id="rId12"/>
    <p:sldId id="303" r:id="rId13"/>
    <p:sldId id="304" r:id="rId14"/>
    <p:sldId id="305" r:id="rId15"/>
    <p:sldId id="306" r:id="rId16"/>
    <p:sldId id="267" r:id="rId17"/>
    <p:sldId id="268" r:id="rId18"/>
    <p:sldId id="269"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308" r:id="rId35"/>
    <p:sldId id="288" r:id="rId36"/>
    <p:sldId id="309" r:id="rId37"/>
    <p:sldId id="310" r:id="rId38"/>
    <p:sldId id="311" r:id="rId39"/>
    <p:sldId id="312" r:id="rId40"/>
    <p:sldId id="313" r:id="rId41"/>
    <p:sldId id="314" r:id="rId42"/>
    <p:sldId id="290" r:id="rId43"/>
    <p:sldId id="291" r:id="rId44"/>
    <p:sldId id="292" r:id="rId45"/>
    <p:sldId id="29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62" y="4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06659B-6A17-4F31-8C81-B7CD0A08FBA1}" type="datetimeFigureOut">
              <a:rPr lang="en-US" smtClean="0"/>
              <a:t>10/3/2016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494BB2-E202-4C27-AC73-B7C73AD9E1A8}" type="slidenum">
              <a:rPr lang="en-US" smtClean="0"/>
              <a:t>‹#›</a:t>
            </a:fld>
            <a:endParaRPr lang="en-US"/>
          </a:p>
        </p:txBody>
      </p:sp>
    </p:spTree>
    <p:extLst>
      <p:ext uri="{BB962C8B-B14F-4D97-AF65-F5344CB8AC3E}">
        <p14:creationId xmlns:p14="http://schemas.microsoft.com/office/powerpoint/2010/main" val="510053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494BB2-E202-4C27-AC73-B7C73AD9E1A8}" type="slidenum">
              <a:rPr lang="en-US" smtClean="0"/>
              <a:t>10</a:t>
            </a:fld>
            <a:endParaRPr lang="en-US"/>
          </a:p>
        </p:txBody>
      </p:sp>
    </p:spTree>
    <p:extLst>
      <p:ext uri="{BB962C8B-B14F-4D97-AF65-F5344CB8AC3E}">
        <p14:creationId xmlns:p14="http://schemas.microsoft.com/office/powerpoint/2010/main" val="1676271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37966E-A783-4FFE-9A17-075471E6A386}" type="datetimeFigureOut">
              <a:rPr lang="en-US" smtClean="0"/>
              <a:pPr/>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7A32A9-E375-4C4F-BCF4-C18C3394548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7966E-A783-4FFE-9A17-075471E6A386}" type="datetimeFigureOut">
              <a:rPr lang="en-US" smtClean="0"/>
              <a:pPr/>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7A32A9-E375-4C4F-BCF4-C18C3394548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7966E-A783-4FFE-9A17-075471E6A386}" type="datetimeFigureOut">
              <a:rPr lang="en-US" smtClean="0"/>
              <a:pPr/>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7A32A9-E375-4C4F-BCF4-C18C3394548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7966E-A783-4FFE-9A17-075471E6A386}" type="datetimeFigureOut">
              <a:rPr lang="en-US" smtClean="0"/>
              <a:pPr/>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7A32A9-E375-4C4F-BCF4-C18C3394548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37966E-A783-4FFE-9A17-075471E6A386}" type="datetimeFigureOut">
              <a:rPr lang="en-US" smtClean="0"/>
              <a:pPr/>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7A32A9-E375-4C4F-BCF4-C18C3394548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37966E-A783-4FFE-9A17-075471E6A386}" type="datetimeFigureOut">
              <a:rPr lang="en-US" smtClean="0"/>
              <a:pPr/>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7A32A9-E375-4C4F-BCF4-C18C3394548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37966E-A783-4FFE-9A17-075471E6A386}" type="datetimeFigureOut">
              <a:rPr lang="en-US" smtClean="0"/>
              <a:pPr/>
              <a:t>10/3/2016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7A32A9-E375-4C4F-BCF4-C18C3394548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37966E-A783-4FFE-9A17-075471E6A386}" type="datetimeFigureOut">
              <a:rPr lang="en-US" smtClean="0"/>
              <a:pPr/>
              <a:t>10/3/2016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7A32A9-E375-4C4F-BCF4-C18C3394548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7966E-A783-4FFE-9A17-075471E6A386}" type="datetimeFigureOut">
              <a:rPr lang="en-US" smtClean="0"/>
              <a:pPr/>
              <a:t>10/3/2016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7A32A9-E375-4C4F-BCF4-C18C3394548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37966E-A783-4FFE-9A17-075471E6A386}" type="datetimeFigureOut">
              <a:rPr lang="en-US" smtClean="0"/>
              <a:pPr/>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7A32A9-E375-4C4F-BCF4-C18C3394548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37966E-A783-4FFE-9A17-075471E6A386}" type="datetimeFigureOut">
              <a:rPr lang="en-US" smtClean="0"/>
              <a:pPr/>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7A32A9-E375-4C4F-BCF4-C18C3394548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7966E-A783-4FFE-9A17-075471E6A386}" type="datetimeFigureOut">
              <a:rPr lang="en-US" smtClean="0"/>
              <a:pPr/>
              <a:t>10/3/2016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7A32A9-E375-4C4F-BCF4-C18C3394548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url?sa=i&amp;rct=j&amp;q=&amp;esrc=s&amp;frm=1&amp;source=images&amp;cd=&amp;cad=rja&amp;docid=Fo-CGj6Tnsc1wM&amp;tbnid=VVflCWQuX7KKwM:&amp;ved=0CAUQjRw&amp;url=http://www.fivemoreminuteswith.com/2011/12/inspiring-moment-plate-garnish/&amp;ei=EV5bUtK3DYXb2QWPjIDQDg&amp;psig=AFQjCNFHiodZO0NNvwHq1YhdcxLBLAOLNA&amp;ust=1381805952185518"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google.com/url?sa=i&amp;rct=j&amp;q=&amp;esrc=s&amp;frm=1&amp;source=images&amp;cd=&amp;cad=rja&amp;docid=C7V54WtLD4UXmM&amp;tbnid=U1r9yPOS_AWgBM:&amp;ved=0CAUQjRw&amp;url=http://www2.costco.com/common/category.aspx?whse=BD_823&amp;Ne=5000001&amp;eCat=BD_823|9894|75629&amp;N=4031420+4294966174&amp;Nr=P_CatalogName:BD_823&amp;Ns=P_Price|1||P_SignDesc1&amp;lang=en-US&amp;topnav=bdoff&amp;ei=pV5bUvVsg-bZBd3ogbAM&amp;psig=AFQjCNEn87_48rCkhUVj6z5aP8huJghFiw&amp;ust=1381806059993649"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google.com/url?sa=i&amp;rct=j&amp;q=&amp;esrc=s&amp;frm=1&amp;source=images&amp;cd=&amp;cad=rja&amp;docid=uChIkCDkB2_WMM&amp;tbnid=wOBBmJbCWjRMjM:&amp;ved=0CAUQjRw&amp;url=http://drownedinsound.com/community/boards/social/4252005&amp;ei=MWBbUoDpAqjH2QXhtYCYBw&amp;psig=AFQjCNHCb8iDa9GnsK9yr39i84bUhmhWnw&amp;ust=1381806498950582" TargetMode="Externa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http://managinglibraryvolunteers.files.wordpress.com/2011/01/waiter.jpg"/>
          <p:cNvPicPr>
            <a:picLocks noChangeAspect="1" noChangeArrowheads="1"/>
          </p:cNvPicPr>
          <p:nvPr/>
        </p:nvPicPr>
        <p:blipFill>
          <a:blip r:embed="rId2" cstate="print"/>
          <a:srcRect/>
          <a:stretch>
            <a:fillRect/>
          </a:stretch>
        </p:blipFill>
        <p:spPr bwMode="auto">
          <a:xfrm>
            <a:off x="0" y="4426627"/>
            <a:ext cx="2438400" cy="2431374"/>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304800" y="762000"/>
            <a:ext cx="8471049" cy="2895600"/>
          </a:xfrm>
          <a:prstGeom prst="rect">
            <a:avLst/>
          </a:prstGeom>
          <a:noFill/>
          <a:ln w="9525">
            <a:noFill/>
            <a:miter lim="800000"/>
            <a:headEnd/>
            <a:tailEnd/>
          </a:ln>
        </p:spPr>
      </p:pic>
      <p:pic>
        <p:nvPicPr>
          <p:cNvPr id="48130" name="Picture 2" descr="http://www.serviceisus.com/images/waiterTray.jpg"/>
          <p:cNvPicPr>
            <a:picLocks noChangeAspect="1" noChangeArrowheads="1"/>
          </p:cNvPicPr>
          <p:nvPr/>
        </p:nvPicPr>
        <p:blipFill>
          <a:blip r:embed="rId4" cstate="print"/>
          <a:srcRect/>
          <a:stretch>
            <a:fillRect/>
          </a:stretch>
        </p:blipFill>
        <p:spPr bwMode="auto">
          <a:xfrm>
            <a:off x="3429000" y="4722752"/>
            <a:ext cx="2438400" cy="2135248"/>
          </a:xfrm>
          <a:prstGeom prst="rect">
            <a:avLst/>
          </a:prstGeom>
          <a:noFill/>
        </p:spPr>
      </p:pic>
      <p:pic>
        <p:nvPicPr>
          <p:cNvPr id="48134" name="Picture 6" descr="http://www.oui-madame.com/img/serveur.jpg"/>
          <p:cNvPicPr>
            <a:picLocks noChangeAspect="1" noChangeArrowheads="1"/>
          </p:cNvPicPr>
          <p:nvPr/>
        </p:nvPicPr>
        <p:blipFill>
          <a:blip r:embed="rId5" cstate="print"/>
          <a:srcRect/>
          <a:stretch>
            <a:fillRect/>
          </a:stretch>
        </p:blipFill>
        <p:spPr bwMode="auto">
          <a:xfrm>
            <a:off x="6781800" y="4600632"/>
            <a:ext cx="2362200" cy="2257368"/>
          </a:xfrm>
          <a:prstGeom prst="rect">
            <a:avLst/>
          </a:prstGeom>
          <a:noFill/>
        </p:spPr>
      </p:pic>
      <p:sp>
        <p:nvSpPr>
          <p:cNvPr id="2" name="TextBox 1"/>
          <p:cNvSpPr txBox="1"/>
          <p:nvPr/>
        </p:nvSpPr>
        <p:spPr>
          <a:xfrm>
            <a:off x="2667000" y="3759784"/>
            <a:ext cx="3733800" cy="707886"/>
          </a:xfrm>
          <a:prstGeom prst="rect">
            <a:avLst/>
          </a:prstGeom>
          <a:noFill/>
        </p:spPr>
        <p:txBody>
          <a:bodyPr wrap="square" rtlCol="0">
            <a:spAutoFit/>
          </a:bodyPr>
          <a:lstStyle/>
          <a:p>
            <a:pPr algn="ctr"/>
            <a:r>
              <a:rPr lang="en-US" sz="4000" dirty="0" smtClean="0">
                <a:solidFill>
                  <a:schemeClr val="tx2">
                    <a:lumMod val="60000"/>
                    <a:lumOff val="40000"/>
                  </a:schemeClr>
                </a:solidFill>
                <a:latin typeface="KG HAPPY" panose="02000000000000000000" pitchFamily="2" charset="0"/>
              </a:rPr>
              <a:t>Chapter 9</a:t>
            </a:r>
            <a:endParaRPr lang="en-US" sz="4000" dirty="0">
              <a:solidFill>
                <a:schemeClr val="tx2">
                  <a:lumMod val="60000"/>
                  <a:lumOff val="40000"/>
                </a:schemeClr>
              </a:solidFill>
              <a:latin typeface="KG HAPPY" panose="020000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chefsfirst.com/v/vspfiles/photos/CAMVBRU5110-2.jpg"/>
          <p:cNvPicPr>
            <a:picLocks noChangeAspect="1" noChangeArrowheads="1"/>
          </p:cNvPicPr>
          <p:nvPr/>
        </p:nvPicPr>
        <p:blipFill>
          <a:blip r:embed="rId3" cstate="print"/>
          <a:srcRect l="9488"/>
          <a:stretch>
            <a:fillRect/>
          </a:stretch>
        </p:blipFill>
        <p:spPr bwMode="auto">
          <a:xfrm>
            <a:off x="4038600" y="2590800"/>
            <a:ext cx="5105400" cy="4267200"/>
          </a:xfrm>
          <a:prstGeom prst="rect">
            <a:avLst/>
          </a:prstGeom>
          <a:noFill/>
        </p:spPr>
      </p:pic>
      <p:sp>
        <p:nvSpPr>
          <p:cNvPr id="3" name="Content Placeholder 2"/>
          <p:cNvSpPr>
            <a:spLocks noGrp="1"/>
          </p:cNvSpPr>
          <p:nvPr>
            <p:ph idx="1"/>
          </p:nvPr>
        </p:nvSpPr>
        <p:spPr/>
        <p:txBody>
          <a:bodyPr/>
          <a:lstStyle/>
          <a:p>
            <a:pPr lvl="1"/>
            <a:r>
              <a:rPr lang="en-US" dirty="0" smtClean="0"/>
              <a:t>Make sure the food temperature does not exceed 70°F while it is being served.  Throw out any food that exceeds 70°F.</a:t>
            </a:r>
          </a:p>
          <a:p>
            <a:pPr lvl="1"/>
            <a:r>
              <a:rPr lang="en-US" dirty="0" smtClean="0"/>
              <a:t>Sell, serve, or throw </a:t>
            </a:r>
            <a:br>
              <a:rPr lang="en-US" dirty="0" smtClean="0"/>
            </a:br>
            <a:r>
              <a:rPr lang="en-US" dirty="0" smtClean="0"/>
              <a:t>out the food within </a:t>
            </a:r>
            <a:br>
              <a:rPr lang="en-US" dirty="0" smtClean="0"/>
            </a:br>
            <a:r>
              <a:rPr lang="en-US" dirty="0" smtClean="0"/>
              <a:t>six hours.</a:t>
            </a:r>
            <a:endParaRPr lang="en-US" dirty="0"/>
          </a:p>
        </p:txBody>
      </p:sp>
      <p:pic>
        <p:nvPicPr>
          <p:cNvPr id="5" name="Picture 2"/>
          <p:cNvPicPr>
            <a:picLocks noChangeAspect="1" noChangeArrowheads="1"/>
          </p:cNvPicPr>
          <p:nvPr/>
        </p:nvPicPr>
        <p:blipFill>
          <a:blip r:embed="rId4" cstate="print"/>
          <a:srcRect/>
          <a:stretch>
            <a:fillRect/>
          </a:stretch>
        </p:blipFill>
        <p:spPr bwMode="auto">
          <a:xfrm>
            <a:off x="76200" y="381000"/>
            <a:ext cx="8932127" cy="914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You can hold hot food without temperature control for up to four hours if you meet these conditions:</a:t>
            </a:r>
          </a:p>
          <a:p>
            <a:pPr lvl="1"/>
            <a:r>
              <a:rPr lang="en-US" dirty="0" smtClean="0"/>
              <a:t>Hold the food at 135°F or higher before removing it from temperature control</a:t>
            </a:r>
          </a:p>
          <a:p>
            <a:pPr lvl="1"/>
            <a:r>
              <a:rPr lang="en-US" dirty="0" smtClean="0"/>
              <a:t>Label the food with the time you must throw it out.  The discard time on the label must be four hours form the time you removed the food from temperature control</a:t>
            </a:r>
          </a:p>
          <a:p>
            <a:pPr lvl="1"/>
            <a:r>
              <a:rPr lang="en-US" dirty="0" smtClean="0"/>
              <a:t>Sell, serve or throw out the food within four hours</a:t>
            </a:r>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761999" y="152400"/>
            <a:ext cx="7510463" cy="1447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i.dailymail.co.uk/i/pix/2013/06/10/article-2339130-1A3395EC000005DC-456_634x371.jpg"/>
          <p:cNvPicPr>
            <a:picLocks noChangeAspect="1" noChangeArrowheads="1"/>
          </p:cNvPicPr>
          <p:nvPr/>
        </p:nvPicPr>
        <p:blipFill>
          <a:blip r:embed="rId2" cstate="print"/>
          <a:srcRect l="34069" r="28076"/>
          <a:stretch>
            <a:fillRect/>
          </a:stretch>
        </p:blipFill>
        <p:spPr bwMode="auto">
          <a:xfrm>
            <a:off x="5791200" y="1675129"/>
            <a:ext cx="3352800" cy="5182871"/>
          </a:xfrm>
          <a:prstGeom prst="rect">
            <a:avLst/>
          </a:prstGeom>
          <a:noFill/>
        </p:spPr>
      </p:pic>
      <p:sp>
        <p:nvSpPr>
          <p:cNvPr id="3" name="Content Placeholder 2"/>
          <p:cNvSpPr>
            <a:spLocks noGrp="1"/>
          </p:cNvSpPr>
          <p:nvPr>
            <p:ph idx="1"/>
          </p:nvPr>
        </p:nvSpPr>
        <p:spPr>
          <a:xfrm>
            <a:off x="457200" y="1874837"/>
            <a:ext cx="8229600" cy="4525963"/>
          </a:xfrm>
        </p:spPr>
        <p:txBody>
          <a:bodyPr/>
          <a:lstStyle/>
          <a:p>
            <a:r>
              <a:rPr lang="en-US" dirty="0" smtClean="0"/>
              <a:t>Hold dishes by the bottom </a:t>
            </a:r>
            <a:br>
              <a:rPr lang="en-US" dirty="0" smtClean="0"/>
            </a:br>
            <a:r>
              <a:rPr lang="en-US" dirty="0" smtClean="0"/>
              <a:t>or edge.</a:t>
            </a:r>
          </a:p>
          <a:p>
            <a:r>
              <a:rPr lang="en-US" dirty="0" smtClean="0"/>
              <a:t>Hold glasses by the middle, </a:t>
            </a:r>
            <a:br>
              <a:rPr lang="en-US" dirty="0" smtClean="0"/>
            </a:br>
            <a:r>
              <a:rPr lang="en-US" dirty="0" smtClean="0"/>
              <a:t>bottom, or stem.</a:t>
            </a:r>
          </a:p>
          <a:p>
            <a:r>
              <a:rPr lang="en-US" dirty="0" smtClean="0"/>
              <a:t>Do NOT touch the food-</a:t>
            </a:r>
            <a:br>
              <a:rPr lang="en-US" dirty="0" smtClean="0"/>
            </a:br>
            <a:r>
              <a:rPr lang="en-US" dirty="0" smtClean="0"/>
              <a:t>contact areas of dishes or </a:t>
            </a:r>
            <a:br>
              <a:rPr lang="en-US" dirty="0" smtClean="0"/>
            </a:br>
            <a:r>
              <a:rPr lang="en-US" dirty="0" smtClean="0"/>
              <a:t>glassware.</a:t>
            </a:r>
            <a:endParaRPr lang="en-US" dirty="0"/>
          </a:p>
        </p:txBody>
      </p:sp>
      <p:pic>
        <p:nvPicPr>
          <p:cNvPr id="12290" name="Picture 2"/>
          <p:cNvPicPr>
            <a:picLocks noChangeAspect="1" noChangeArrowheads="1"/>
          </p:cNvPicPr>
          <p:nvPr/>
        </p:nvPicPr>
        <p:blipFill>
          <a:blip r:embed="rId3" cstate="print"/>
          <a:srcRect/>
          <a:stretch>
            <a:fillRect/>
          </a:stretch>
        </p:blipFill>
        <p:spPr bwMode="auto">
          <a:xfrm>
            <a:off x="304800" y="228600"/>
            <a:ext cx="8514184" cy="1143000"/>
          </a:xfrm>
          <a:prstGeom prst="rect">
            <a:avLst/>
          </a:prstGeom>
          <a:noFill/>
          <a:ln w="9525">
            <a:noFill/>
            <a:miter lim="800000"/>
            <a:headEnd/>
            <a:tailEnd/>
          </a:ln>
        </p:spPr>
      </p:pic>
    </p:spTree>
    <p:extLst>
      <p:ext uri="{BB962C8B-B14F-4D97-AF65-F5344CB8AC3E}">
        <p14:creationId xmlns:p14="http://schemas.microsoft.com/office/powerpoint/2010/main" val="4124249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cambro.com/uploadedImages/Content/General_Images/Photo_Gallery/Dish_Racks/Full%20Cup%20wcups(1).jpg?n=3095"/>
          <p:cNvPicPr>
            <a:picLocks noChangeAspect="1" noChangeArrowheads="1"/>
          </p:cNvPicPr>
          <p:nvPr/>
        </p:nvPicPr>
        <p:blipFill>
          <a:blip r:embed="rId2" cstate="print"/>
          <a:srcRect/>
          <a:stretch>
            <a:fillRect/>
          </a:stretch>
        </p:blipFill>
        <p:spPr bwMode="auto">
          <a:xfrm>
            <a:off x="3638550" y="3114675"/>
            <a:ext cx="5505450" cy="3743325"/>
          </a:xfrm>
          <a:prstGeom prst="rect">
            <a:avLst/>
          </a:prstGeom>
          <a:noFill/>
        </p:spPr>
      </p:pic>
      <p:sp>
        <p:nvSpPr>
          <p:cNvPr id="3" name="Content Placeholder 2"/>
          <p:cNvSpPr>
            <a:spLocks noGrp="1"/>
          </p:cNvSpPr>
          <p:nvPr>
            <p:ph idx="1"/>
          </p:nvPr>
        </p:nvSpPr>
        <p:spPr/>
        <p:txBody>
          <a:bodyPr/>
          <a:lstStyle/>
          <a:p>
            <a:r>
              <a:rPr lang="en-US" dirty="0" smtClean="0"/>
              <a:t>Carry glasses in a rack or on a tray to avoid touching the food-contact surfaces.</a:t>
            </a:r>
          </a:p>
          <a:p>
            <a:r>
              <a:rPr lang="en-US" dirty="0" smtClean="0"/>
              <a:t>Do NOT stack glasses when carrying them.</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304800" y="228600"/>
            <a:ext cx="8514184" cy="1143000"/>
          </a:xfrm>
          <a:prstGeom prst="rect">
            <a:avLst/>
          </a:prstGeom>
          <a:noFill/>
          <a:ln w="9525">
            <a:noFill/>
            <a:miter lim="800000"/>
            <a:headEnd/>
            <a:tailEnd/>
          </a:ln>
        </p:spPr>
      </p:pic>
    </p:spTree>
    <p:extLst>
      <p:ext uri="{BB962C8B-B14F-4D97-AF65-F5344CB8AC3E}">
        <p14:creationId xmlns:p14="http://schemas.microsoft.com/office/powerpoint/2010/main" val="3544636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http://s7d5.scene7.com/is/image/wasserstrom/322016?defaultImage=noimage_wasserstrom&amp;wid=227&amp;hei=227&amp;fmt=jpg"/>
          <p:cNvPicPr>
            <a:picLocks noChangeAspect="1" noChangeArrowheads="1"/>
          </p:cNvPicPr>
          <p:nvPr/>
        </p:nvPicPr>
        <p:blipFill>
          <a:blip r:embed="rId2" cstate="print"/>
          <a:srcRect l="17647" r="20588"/>
          <a:stretch>
            <a:fillRect/>
          </a:stretch>
        </p:blipFill>
        <p:spPr bwMode="auto">
          <a:xfrm>
            <a:off x="5943600" y="1676400"/>
            <a:ext cx="3200400" cy="5181600"/>
          </a:xfrm>
          <a:prstGeom prst="rect">
            <a:avLst/>
          </a:prstGeom>
          <a:noFill/>
        </p:spPr>
      </p:pic>
      <p:pic>
        <p:nvPicPr>
          <p:cNvPr id="31746" name="Picture 2" descr="http://img4.wfrcdn.com/lf/49/hash/1532/2007595/1/International-Silver-Rhapsody-Teaspoon.jpg"/>
          <p:cNvPicPr>
            <a:picLocks noChangeAspect="1" noChangeArrowheads="1"/>
          </p:cNvPicPr>
          <p:nvPr/>
        </p:nvPicPr>
        <p:blipFill>
          <a:blip r:embed="rId3" cstate="print"/>
          <a:srcRect l="32378" r="31197"/>
          <a:stretch>
            <a:fillRect/>
          </a:stretch>
        </p:blipFill>
        <p:spPr bwMode="auto">
          <a:xfrm rot="5400000">
            <a:off x="1877436" y="2846963"/>
            <a:ext cx="2151334" cy="5906208"/>
          </a:xfrm>
          <a:prstGeom prst="rect">
            <a:avLst/>
          </a:prstGeom>
          <a:noFill/>
        </p:spPr>
      </p:pic>
      <p:sp>
        <p:nvSpPr>
          <p:cNvPr id="3" name="Content Placeholder 2"/>
          <p:cNvSpPr>
            <a:spLocks noGrp="1"/>
          </p:cNvSpPr>
          <p:nvPr>
            <p:ph idx="1"/>
          </p:nvPr>
        </p:nvSpPr>
        <p:spPr/>
        <p:txBody>
          <a:bodyPr/>
          <a:lstStyle/>
          <a:p>
            <a:r>
              <a:rPr lang="en-US" dirty="0" smtClean="0"/>
              <a:t>Hold flatware by the handle.</a:t>
            </a:r>
          </a:p>
          <a:p>
            <a:r>
              <a:rPr lang="en-US" dirty="0" smtClean="0"/>
              <a:t>Do NOT hold flatware by food-</a:t>
            </a:r>
            <a:br>
              <a:rPr lang="en-US" dirty="0" smtClean="0"/>
            </a:br>
            <a:r>
              <a:rPr lang="en-US" dirty="0" smtClean="0"/>
              <a:t>contact surfaces.</a:t>
            </a:r>
          </a:p>
          <a:p>
            <a:r>
              <a:rPr lang="en-US" dirty="0" smtClean="0"/>
              <a:t>Store flatware so that servers </a:t>
            </a:r>
            <a:br>
              <a:rPr lang="en-US" dirty="0" smtClean="0"/>
            </a:br>
            <a:r>
              <a:rPr lang="en-US" dirty="0" smtClean="0"/>
              <a:t>grasp handles, not food-contact </a:t>
            </a:r>
            <a:br>
              <a:rPr lang="en-US" dirty="0" smtClean="0"/>
            </a:br>
            <a:r>
              <a:rPr lang="en-US" dirty="0" smtClean="0"/>
              <a:t>surfaces.</a:t>
            </a:r>
            <a:endParaRPr lang="en-US" dirty="0"/>
          </a:p>
        </p:txBody>
      </p:sp>
      <p:pic>
        <p:nvPicPr>
          <p:cNvPr id="5" name="Picture 2"/>
          <p:cNvPicPr>
            <a:picLocks noChangeAspect="1" noChangeArrowheads="1"/>
          </p:cNvPicPr>
          <p:nvPr/>
        </p:nvPicPr>
        <p:blipFill>
          <a:blip r:embed="rId4" cstate="print"/>
          <a:srcRect/>
          <a:stretch>
            <a:fillRect/>
          </a:stretch>
        </p:blipFill>
        <p:spPr bwMode="auto">
          <a:xfrm>
            <a:off x="304800" y="228600"/>
            <a:ext cx="8514184" cy="1143000"/>
          </a:xfrm>
          <a:prstGeom prst="rect">
            <a:avLst/>
          </a:prstGeom>
          <a:noFill/>
          <a:ln w="9525">
            <a:noFill/>
            <a:miter lim="800000"/>
            <a:headEnd/>
            <a:tailEnd/>
          </a:ln>
        </p:spPr>
      </p:pic>
    </p:spTree>
    <p:extLst>
      <p:ext uri="{BB962C8B-B14F-4D97-AF65-F5344CB8AC3E}">
        <p14:creationId xmlns:p14="http://schemas.microsoft.com/office/powerpoint/2010/main" val="1368772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tore.amanda-nicole.com/catalog/Ice%20Scoop%20with%20iceGIF.gif"/>
          <p:cNvPicPr>
            <a:picLocks noChangeAspect="1" noChangeArrowheads="1"/>
          </p:cNvPicPr>
          <p:nvPr/>
        </p:nvPicPr>
        <p:blipFill>
          <a:blip r:embed="rId2" cstate="print"/>
          <a:srcRect/>
          <a:stretch>
            <a:fillRect/>
          </a:stretch>
        </p:blipFill>
        <p:spPr bwMode="auto">
          <a:xfrm rot="1231564">
            <a:off x="5798635" y="2714743"/>
            <a:ext cx="4004670" cy="3810000"/>
          </a:xfrm>
          <a:prstGeom prst="rect">
            <a:avLst/>
          </a:prstGeom>
          <a:noFill/>
        </p:spPr>
      </p:pic>
      <p:sp>
        <p:nvSpPr>
          <p:cNvPr id="3" name="Content Placeholder 2"/>
          <p:cNvSpPr>
            <a:spLocks noGrp="1"/>
          </p:cNvSpPr>
          <p:nvPr>
            <p:ph idx="1"/>
          </p:nvPr>
        </p:nvSpPr>
        <p:spPr/>
        <p:txBody>
          <a:bodyPr/>
          <a:lstStyle/>
          <a:p>
            <a:r>
              <a:rPr lang="en-US" dirty="0" smtClean="0"/>
              <a:t>Avoid bare-hand contact with food that is ready to eat.</a:t>
            </a:r>
          </a:p>
          <a:p>
            <a:endParaRPr lang="en-US" dirty="0"/>
          </a:p>
          <a:p>
            <a:r>
              <a:rPr lang="en-US" dirty="0" smtClean="0"/>
              <a:t>Use ice scoops or tongs to get ice.</a:t>
            </a:r>
          </a:p>
          <a:p>
            <a:r>
              <a:rPr lang="en-US" dirty="0" smtClean="0"/>
              <a:t>NEVER scoop ice with your bare </a:t>
            </a:r>
            <a:br>
              <a:rPr lang="en-US" dirty="0" smtClean="0"/>
            </a:br>
            <a:r>
              <a:rPr lang="en-US" dirty="0" smtClean="0"/>
              <a:t>hands or a glass.  A glass may </a:t>
            </a:r>
            <a:br>
              <a:rPr lang="en-US" dirty="0" smtClean="0"/>
            </a:br>
            <a:r>
              <a:rPr lang="en-US" dirty="0" smtClean="0"/>
              <a:t>chip or break.</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304800" y="228600"/>
            <a:ext cx="8514184" cy="1143000"/>
          </a:xfrm>
          <a:prstGeom prst="rect">
            <a:avLst/>
          </a:prstGeom>
          <a:noFill/>
          <a:ln w="9525">
            <a:noFill/>
            <a:miter lim="800000"/>
            <a:headEnd/>
            <a:tailEnd/>
          </a:ln>
        </p:spPr>
      </p:pic>
    </p:spTree>
    <p:extLst>
      <p:ext uri="{BB962C8B-B14F-4D97-AF65-F5344CB8AC3E}">
        <p14:creationId xmlns:p14="http://schemas.microsoft.com/office/powerpoint/2010/main" val="2115258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http://www.uptownweddingandeventrental.com/utwaer/wp-content/uploads/2011/12/Silver-Tongs.jpg"/>
          <p:cNvPicPr>
            <a:picLocks noChangeAspect="1" noChangeArrowheads="1"/>
          </p:cNvPicPr>
          <p:nvPr/>
        </p:nvPicPr>
        <p:blipFill>
          <a:blip r:embed="rId2" cstate="print"/>
          <a:srcRect/>
          <a:stretch>
            <a:fillRect/>
          </a:stretch>
        </p:blipFill>
        <p:spPr bwMode="auto">
          <a:xfrm rot="1368828">
            <a:off x="225687" y="3564399"/>
            <a:ext cx="4991100" cy="3743325"/>
          </a:xfrm>
          <a:prstGeom prst="rect">
            <a:avLst/>
          </a:prstGeom>
          <a:noFill/>
        </p:spPr>
      </p:pic>
      <p:pic>
        <p:nvPicPr>
          <p:cNvPr id="36866" name="Picture 2" descr="https://www.mountainside-medical.com/product_images/uploaded_images/disposable-polyethylene-food-service-poly-gloves-box-of-1000.jpg"/>
          <p:cNvPicPr>
            <a:picLocks noChangeAspect="1" noChangeArrowheads="1"/>
          </p:cNvPicPr>
          <p:nvPr/>
        </p:nvPicPr>
        <p:blipFill>
          <a:blip r:embed="rId3" cstate="print"/>
          <a:srcRect/>
          <a:stretch>
            <a:fillRect/>
          </a:stretch>
        </p:blipFill>
        <p:spPr bwMode="auto">
          <a:xfrm>
            <a:off x="5295900" y="2895600"/>
            <a:ext cx="4229100" cy="4229100"/>
          </a:xfrm>
          <a:prstGeom prst="rect">
            <a:avLst/>
          </a:prstGeom>
          <a:noFill/>
        </p:spPr>
      </p:pic>
      <p:sp>
        <p:nvSpPr>
          <p:cNvPr id="3" name="Content Placeholder 2"/>
          <p:cNvSpPr>
            <a:spLocks noGrp="1"/>
          </p:cNvSpPr>
          <p:nvPr>
            <p:ph idx="1"/>
          </p:nvPr>
        </p:nvSpPr>
        <p:spPr/>
        <p:txBody>
          <a:bodyPr/>
          <a:lstStyle/>
          <a:p>
            <a:r>
              <a:rPr lang="en-US" dirty="0" smtClean="0"/>
              <a:t>Bare-hand contact with food</a:t>
            </a:r>
          </a:p>
          <a:p>
            <a:pPr lvl="1"/>
            <a:r>
              <a:rPr lang="en-US" dirty="0" smtClean="0"/>
              <a:t>Food handlers must wear single-use gloves whenever handling ready-to-eat food.  </a:t>
            </a:r>
          </a:p>
          <a:p>
            <a:pPr lvl="1"/>
            <a:r>
              <a:rPr lang="en-US" dirty="0" smtClean="0"/>
              <a:t>As an alternative, food can be handled </a:t>
            </a:r>
            <a:br>
              <a:rPr lang="en-US" dirty="0" smtClean="0"/>
            </a:br>
            <a:r>
              <a:rPr lang="en-US" dirty="0" smtClean="0"/>
              <a:t>with spatulas, tongs, deli sheets, or </a:t>
            </a:r>
            <a:br>
              <a:rPr lang="en-US" dirty="0" smtClean="0"/>
            </a:br>
            <a:r>
              <a:rPr lang="en-US" dirty="0" smtClean="0"/>
              <a:t>other utensils.</a:t>
            </a:r>
            <a:endParaRPr lang="en-US" dirty="0"/>
          </a:p>
        </p:txBody>
      </p:sp>
      <p:pic>
        <p:nvPicPr>
          <p:cNvPr id="11266" name="Picture 2"/>
          <p:cNvPicPr>
            <a:picLocks noChangeAspect="1" noChangeArrowheads="1"/>
          </p:cNvPicPr>
          <p:nvPr/>
        </p:nvPicPr>
        <p:blipFill>
          <a:blip r:embed="rId4" cstate="print"/>
          <a:srcRect/>
          <a:stretch>
            <a:fillRect/>
          </a:stretch>
        </p:blipFill>
        <p:spPr bwMode="auto">
          <a:xfrm>
            <a:off x="228600" y="381000"/>
            <a:ext cx="8533606" cy="9906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daymarksafety.com/images/medium/md_spoons_P595.jpg"/>
          <p:cNvPicPr>
            <a:picLocks noChangeAspect="1" noChangeArrowheads="1"/>
          </p:cNvPicPr>
          <p:nvPr/>
        </p:nvPicPr>
        <p:blipFill>
          <a:blip r:embed="rId2" cstate="print"/>
          <a:srcRect/>
          <a:stretch>
            <a:fillRect/>
          </a:stretch>
        </p:blipFill>
        <p:spPr bwMode="auto">
          <a:xfrm rot="18904419">
            <a:off x="5567241" y="3738439"/>
            <a:ext cx="3333750" cy="3333750"/>
          </a:xfrm>
          <a:prstGeom prst="rect">
            <a:avLst/>
          </a:prstGeom>
          <a:noFill/>
        </p:spPr>
      </p:pic>
      <p:sp>
        <p:nvSpPr>
          <p:cNvPr id="3" name="Content Placeholder 2"/>
          <p:cNvSpPr>
            <a:spLocks noGrp="1"/>
          </p:cNvSpPr>
          <p:nvPr>
            <p:ph idx="1"/>
          </p:nvPr>
        </p:nvSpPr>
        <p:spPr/>
        <p:txBody>
          <a:bodyPr/>
          <a:lstStyle/>
          <a:p>
            <a:r>
              <a:rPr lang="en-US" dirty="0" smtClean="0"/>
              <a:t>Clean and sanitized utensils</a:t>
            </a:r>
          </a:p>
          <a:p>
            <a:pPr lvl="1"/>
            <a:r>
              <a:rPr lang="en-US" dirty="0" smtClean="0"/>
              <a:t>Use separate utensils for each food item.</a:t>
            </a:r>
          </a:p>
          <a:p>
            <a:pPr lvl="1"/>
            <a:r>
              <a:rPr lang="en-US" dirty="0" smtClean="0"/>
              <a:t>Clean and sanitize them after each serving task.</a:t>
            </a:r>
          </a:p>
          <a:p>
            <a:pPr lvl="1"/>
            <a:r>
              <a:rPr lang="en-US" dirty="0" smtClean="0"/>
              <a:t>If using utensils continuously, clean and sanitize them </a:t>
            </a:r>
            <a:r>
              <a:rPr lang="en-US" b="1" u="sng" dirty="0" smtClean="0"/>
              <a:t>at least once every four hours</a:t>
            </a:r>
            <a:r>
              <a:rPr lang="en-US" dirty="0" smtClean="0"/>
              <a:t>.</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228600" y="381000"/>
            <a:ext cx="8533606" cy="990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dinnerwaredepot.com/shop/images/products/Rosle_BuffetSW_MainPicN_m.jpg"/>
          <p:cNvPicPr>
            <a:picLocks noChangeAspect="1" noChangeArrowheads="1"/>
          </p:cNvPicPr>
          <p:nvPr/>
        </p:nvPicPr>
        <p:blipFill>
          <a:blip r:embed="rId2" cstate="print"/>
          <a:srcRect/>
          <a:stretch>
            <a:fillRect/>
          </a:stretch>
        </p:blipFill>
        <p:spPr bwMode="auto">
          <a:xfrm>
            <a:off x="5943600" y="3657599"/>
            <a:ext cx="3200400" cy="3200401"/>
          </a:xfrm>
          <a:prstGeom prst="rect">
            <a:avLst/>
          </a:prstGeom>
          <a:noFill/>
        </p:spPr>
      </p:pic>
      <p:sp>
        <p:nvSpPr>
          <p:cNvPr id="3" name="Content Placeholder 2"/>
          <p:cNvSpPr>
            <a:spLocks noGrp="1"/>
          </p:cNvSpPr>
          <p:nvPr>
            <p:ph idx="1"/>
          </p:nvPr>
        </p:nvSpPr>
        <p:spPr/>
        <p:txBody>
          <a:bodyPr/>
          <a:lstStyle/>
          <a:p>
            <a:r>
              <a:rPr lang="en-US" dirty="0" smtClean="0"/>
              <a:t>Serving utensils</a:t>
            </a:r>
          </a:p>
          <a:p>
            <a:pPr lvl="1"/>
            <a:r>
              <a:rPr lang="en-US" dirty="0" smtClean="0"/>
              <a:t>Store serving utensils in the food with the handle extended above the rim of the container.</a:t>
            </a:r>
          </a:p>
          <a:p>
            <a:pPr lvl="1"/>
            <a:r>
              <a:rPr lang="en-US" dirty="0" smtClean="0"/>
              <a:t>You can also place them on a clean and sanitized food-contact surface.</a:t>
            </a:r>
          </a:p>
          <a:p>
            <a:pPr lvl="1"/>
            <a:r>
              <a:rPr lang="en-US" dirty="0" smtClean="0"/>
              <a:t>Spoons or scoops used to serve </a:t>
            </a:r>
            <a:br>
              <a:rPr lang="en-US" dirty="0" smtClean="0"/>
            </a:br>
            <a:r>
              <a:rPr lang="en-US" dirty="0" smtClean="0"/>
              <a:t>food such as ice cream or mashed </a:t>
            </a:r>
            <a:br>
              <a:rPr lang="en-US" dirty="0" smtClean="0"/>
            </a:br>
            <a:r>
              <a:rPr lang="en-US" dirty="0" smtClean="0"/>
              <a:t>potatoes can be stored under </a:t>
            </a:r>
            <a:br>
              <a:rPr lang="en-US" dirty="0" smtClean="0"/>
            </a:br>
            <a:r>
              <a:rPr lang="en-US" dirty="0" smtClean="0"/>
              <a:t>running water that is 135°F.</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228600" y="381000"/>
            <a:ext cx="8533606" cy="9906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img.ehowcdn.com/article-new-thumbnail/ehow/images/a07/gs/18/properly-set-table-rolled-silverware-800x800.jpg"/>
          <p:cNvPicPr>
            <a:picLocks noChangeAspect="1" noChangeArrowheads="1"/>
          </p:cNvPicPr>
          <p:nvPr/>
        </p:nvPicPr>
        <p:blipFill>
          <a:blip r:embed="rId2" cstate="print"/>
          <a:srcRect/>
          <a:stretch>
            <a:fillRect/>
          </a:stretch>
        </p:blipFill>
        <p:spPr bwMode="auto">
          <a:xfrm>
            <a:off x="5943600" y="2895599"/>
            <a:ext cx="3200401" cy="2140737"/>
          </a:xfrm>
          <a:prstGeom prst="rect">
            <a:avLst/>
          </a:prstGeom>
          <a:noFill/>
        </p:spPr>
      </p:pic>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If an operation presets tableware on dining tables, you must take steps to prevent it from becoming contaminated.  This could include wrapping or covering them.</a:t>
            </a:r>
          </a:p>
          <a:p>
            <a:r>
              <a:rPr lang="en-US" dirty="0" smtClean="0"/>
              <a:t>Table settings do not need to be </a:t>
            </a:r>
            <a:br>
              <a:rPr lang="en-US" dirty="0" smtClean="0"/>
            </a:br>
            <a:r>
              <a:rPr lang="en-US" dirty="0" smtClean="0"/>
              <a:t>wrapped or covered if extra, or </a:t>
            </a:r>
            <a:br>
              <a:rPr lang="en-US" dirty="0" smtClean="0"/>
            </a:br>
            <a:r>
              <a:rPr lang="en-US" dirty="0" smtClean="0"/>
              <a:t>unused settings meet these </a:t>
            </a:r>
            <a:br>
              <a:rPr lang="en-US" dirty="0" smtClean="0"/>
            </a:br>
            <a:r>
              <a:rPr lang="en-US" dirty="0" smtClean="0"/>
              <a:t>requirements:</a:t>
            </a:r>
          </a:p>
          <a:p>
            <a:pPr lvl="1"/>
            <a:r>
              <a:rPr lang="en-US" dirty="0" smtClean="0"/>
              <a:t>They are removed when guests are seated.</a:t>
            </a:r>
          </a:p>
          <a:p>
            <a:pPr lvl="1"/>
            <a:r>
              <a:rPr lang="en-US" dirty="0" smtClean="0"/>
              <a:t>If they remain on the table, they are cleaned and sanitized after guests have left.</a:t>
            </a:r>
            <a:endParaRPr lang="en-US" dirty="0"/>
          </a:p>
        </p:txBody>
      </p:sp>
      <p:pic>
        <p:nvPicPr>
          <p:cNvPr id="13314" name="Picture 2"/>
          <p:cNvPicPr>
            <a:picLocks noChangeAspect="1" noChangeArrowheads="1"/>
          </p:cNvPicPr>
          <p:nvPr/>
        </p:nvPicPr>
        <p:blipFill>
          <a:blip r:embed="rId3" cstate="print"/>
          <a:srcRect/>
          <a:stretch>
            <a:fillRect/>
          </a:stretch>
        </p:blipFill>
        <p:spPr bwMode="auto">
          <a:xfrm>
            <a:off x="533400" y="304800"/>
            <a:ext cx="7948083" cy="1143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smartkitchen.com/assets/images/resources/large/1301334359chafingdish.jpg"/>
          <p:cNvPicPr>
            <a:picLocks noChangeAspect="1" noChangeArrowheads="1"/>
          </p:cNvPicPr>
          <p:nvPr/>
        </p:nvPicPr>
        <p:blipFill>
          <a:blip r:embed="rId2" cstate="print"/>
          <a:srcRect/>
          <a:stretch>
            <a:fillRect/>
          </a:stretch>
        </p:blipFill>
        <p:spPr bwMode="auto">
          <a:xfrm>
            <a:off x="3550024" y="3886200"/>
            <a:ext cx="5593976" cy="2971800"/>
          </a:xfrm>
          <a:prstGeom prst="rect">
            <a:avLst/>
          </a:prstGeom>
          <a:noFill/>
        </p:spPr>
      </p:pic>
      <p:sp>
        <p:nvSpPr>
          <p:cNvPr id="3" name="Content Placeholder 2"/>
          <p:cNvSpPr>
            <a:spLocks noGrp="1"/>
          </p:cNvSpPr>
          <p:nvPr>
            <p:ph idx="1"/>
          </p:nvPr>
        </p:nvSpPr>
        <p:spPr/>
        <p:txBody>
          <a:bodyPr/>
          <a:lstStyle/>
          <a:p>
            <a:r>
              <a:rPr lang="en-US" dirty="0" smtClean="0"/>
              <a:t>Food that is being held for service is at risk for time-temperature abuse and cross-contamination.</a:t>
            </a:r>
          </a:p>
          <a:p>
            <a:r>
              <a:rPr lang="en-US" dirty="0" smtClean="0"/>
              <a:t>Operations must create policies for how they will hold food.  </a:t>
            </a:r>
          </a:p>
          <a:p>
            <a:r>
              <a:rPr lang="en-US" dirty="0" smtClean="0"/>
              <a:t>Policies should </a:t>
            </a:r>
            <a:br>
              <a:rPr lang="en-US" dirty="0" smtClean="0"/>
            </a:br>
            <a:r>
              <a:rPr lang="en-US" dirty="0" smtClean="0"/>
              <a:t>consider the </a:t>
            </a:r>
            <a:br>
              <a:rPr lang="en-US" dirty="0" smtClean="0"/>
            </a:br>
            <a:r>
              <a:rPr lang="en-US" dirty="0" smtClean="0"/>
              <a:t>following:</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939553" y="228600"/>
            <a:ext cx="7137647" cy="12192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fivemoreminuteswith.com/wp-content/uploads/2011/12/imwildgingergarnish.jpg">
            <a:hlinkClick r:id="rId2"/>
          </p:cNvPr>
          <p:cNvPicPr>
            <a:picLocks noChangeAspect="1" noChangeArrowheads="1"/>
          </p:cNvPicPr>
          <p:nvPr/>
        </p:nvPicPr>
        <p:blipFill>
          <a:blip r:embed="rId3" cstate="print"/>
          <a:srcRect l="11163" r="18140"/>
          <a:stretch>
            <a:fillRect/>
          </a:stretch>
        </p:blipFill>
        <p:spPr bwMode="auto">
          <a:xfrm>
            <a:off x="6248400" y="3800474"/>
            <a:ext cx="2895600" cy="3057526"/>
          </a:xfrm>
          <a:prstGeom prst="rect">
            <a:avLst/>
          </a:prstGeom>
          <a:noFill/>
        </p:spPr>
      </p:pic>
      <p:sp>
        <p:nvSpPr>
          <p:cNvPr id="3" name="Content Placeholder 2"/>
          <p:cNvSpPr>
            <a:spLocks noGrp="1"/>
          </p:cNvSpPr>
          <p:nvPr>
            <p:ph idx="1"/>
          </p:nvPr>
        </p:nvSpPr>
        <p:spPr/>
        <p:txBody>
          <a:bodyPr>
            <a:normAutofit lnSpcReduction="10000"/>
          </a:bodyPr>
          <a:lstStyle/>
          <a:p>
            <a:r>
              <a:rPr lang="en-US" dirty="0" smtClean="0"/>
              <a:t>Do NOT re-serve food returned by one customer to another customer.</a:t>
            </a:r>
          </a:p>
          <a:p>
            <a:r>
              <a:rPr lang="en-US" dirty="0" smtClean="0"/>
              <a:t>Do NOT re-serve uneaten bread to other customers. Change linens used in bread baskets after each customer.</a:t>
            </a:r>
          </a:p>
          <a:p>
            <a:r>
              <a:rPr lang="en-US" dirty="0" smtClean="0"/>
              <a:t>NEVER re-serve plate garnishes, </a:t>
            </a:r>
            <a:br>
              <a:rPr lang="en-US" dirty="0" smtClean="0"/>
            </a:br>
            <a:r>
              <a:rPr lang="en-US" dirty="0" smtClean="0"/>
              <a:t>such as fruit or pickles, to </a:t>
            </a:r>
            <a:br>
              <a:rPr lang="en-US" dirty="0" smtClean="0"/>
            </a:br>
            <a:r>
              <a:rPr lang="en-US" dirty="0" smtClean="0"/>
              <a:t>another customer.  Throw out </a:t>
            </a:r>
            <a:br>
              <a:rPr lang="en-US" dirty="0" smtClean="0"/>
            </a:br>
            <a:r>
              <a:rPr lang="en-US" dirty="0" smtClean="0"/>
              <a:t>served but unused garnishes.</a:t>
            </a:r>
            <a:endParaRPr lang="en-US" dirty="0"/>
          </a:p>
        </p:txBody>
      </p:sp>
      <p:pic>
        <p:nvPicPr>
          <p:cNvPr id="14338" name="Picture 2"/>
          <p:cNvPicPr>
            <a:picLocks noChangeAspect="1" noChangeArrowheads="1"/>
          </p:cNvPicPr>
          <p:nvPr/>
        </p:nvPicPr>
        <p:blipFill>
          <a:blip r:embed="rId4" cstate="print"/>
          <a:srcRect/>
          <a:stretch>
            <a:fillRect/>
          </a:stretch>
        </p:blipFill>
        <p:spPr bwMode="auto">
          <a:xfrm>
            <a:off x="457200" y="228600"/>
            <a:ext cx="8064500" cy="1295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Condiments</a:t>
            </a:r>
          </a:p>
          <a:p>
            <a:pPr lvl="1"/>
            <a:r>
              <a:rPr lang="en-US" dirty="0" smtClean="0"/>
              <a:t>You must protect condiments from contamination.  Serve them in their original containers or in containers designed to prevent contamination.</a:t>
            </a:r>
          </a:p>
          <a:p>
            <a:pPr lvl="1"/>
            <a:r>
              <a:rPr lang="en-US" dirty="0" smtClean="0"/>
              <a:t>Offering condiments in individual packets or portions can also help keep them safe. NEVER re-serve uncovered condiments.</a:t>
            </a:r>
          </a:p>
          <a:p>
            <a:pPr lvl="1"/>
            <a:r>
              <a:rPr lang="en-US" dirty="0" smtClean="0"/>
              <a:t>Do NOT combine leftover condiments with fresh ones.</a:t>
            </a:r>
          </a:p>
          <a:p>
            <a:pPr lvl="1"/>
            <a:r>
              <a:rPr lang="en-US" dirty="0" smtClean="0"/>
              <a:t>Throw away opened portions or dishes of condiments after serving them to customers.</a:t>
            </a:r>
          </a:p>
          <a:p>
            <a:pPr lvl="1"/>
            <a:r>
              <a:rPr lang="en-US" dirty="0" smtClean="0"/>
              <a:t>Salsa, butter, mayo and ketchup are examples.</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457200" y="228600"/>
            <a:ext cx="8064500" cy="12954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content.costco.com/Images/Content/Product/863887b.jpg">
            <a:hlinkClick r:id="rId2"/>
          </p:cNvPr>
          <p:cNvPicPr>
            <a:picLocks noChangeAspect="1" noChangeArrowheads="1"/>
          </p:cNvPicPr>
          <p:nvPr/>
        </p:nvPicPr>
        <p:blipFill>
          <a:blip r:embed="rId3" cstate="print"/>
          <a:srcRect/>
          <a:stretch>
            <a:fillRect/>
          </a:stretch>
        </p:blipFill>
        <p:spPr bwMode="auto">
          <a:xfrm>
            <a:off x="6553200" y="4381500"/>
            <a:ext cx="2628900" cy="2628900"/>
          </a:xfrm>
          <a:prstGeom prst="rect">
            <a:avLst/>
          </a:prstGeom>
          <a:noFill/>
        </p:spPr>
      </p:pic>
      <p:sp>
        <p:nvSpPr>
          <p:cNvPr id="3" name="Content Placeholder 2"/>
          <p:cNvSpPr>
            <a:spLocks noGrp="1"/>
          </p:cNvSpPr>
          <p:nvPr>
            <p:ph idx="1"/>
          </p:nvPr>
        </p:nvSpPr>
        <p:spPr/>
        <p:txBody>
          <a:bodyPr/>
          <a:lstStyle/>
          <a:p>
            <a:r>
              <a:rPr lang="en-US" dirty="0" smtClean="0"/>
              <a:t>Prepackaged food</a:t>
            </a:r>
          </a:p>
          <a:p>
            <a:pPr lvl="1"/>
            <a:r>
              <a:rPr lang="en-US" dirty="0" smtClean="0"/>
              <a:t>In general, you may re-serve only unopened, prepackaged food in good condition.</a:t>
            </a:r>
          </a:p>
          <a:p>
            <a:pPr lvl="1"/>
            <a:r>
              <a:rPr lang="en-US" dirty="0" smtClean="0"/>
              <a:t>These include condiment packets and wrapped crackers.</a:t>
            </a:r>
          </a:p>
          <a:p>
            <a:pPr lvl="1"/>
            <a:r>
              <a:rPr lang="en-US" dirty="0" smtClean="0"/>
              <a:t>You may re-serve bottles of ketchup, mustard, and other condiments.</a:t>
            </a:r>
          </a:p>
          <a:p>
            <a:pPr lvl="1"/>
            <a:r>
              <a:rPr lang="en-US" dirty="0" smtClean="0"/>
              <a:t>The containers must remain closed </a:t>
            </a:r>
            <a:br>
              <a:rPr lang="en-US" dirty="0" smtClean="0"/>
            </a:br>
            <a:r>
              <a:rPr lang="en-US" dirty="0" smtClean="0"/>
              <a:t>between uses.</a:t>
            </a:r>
            <a:endParaRPr lang="en-US" dirty="0"/>
          </a:p>
        </p:txBody>
      </p:sp>
      <p:pic>
        <p:nvPicPr>
          <p:cNvPr id="5" name="Picture 2"/>
          <p:cNvPicPr>
            <a:picLocks noChangeAspect="1" noChangeArrowheads="1"/>
          </p:cNvPicPr>
          <p:nvPr/>
        </p:nvPicPr>
        <p:blipFill>
          <a:blip r:embed="rId4" cstate="print"/>
          <a:srcRect/>
          <a:stretch>
            <a:fillRect/>
          </a:stretch>
        </p:blipFill>
        <p:spPr bwMode="auto">
          <a:xfrm>
            <a:off x="457200" y="228600"/>
            <a:ext cx="8064500" cy="1295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1066800" y="0"/>
            <a:ext cx="6791325" cy="1666875"/>
          </a:xfrm>
          <a:prstGeom prst="rect">
            <a:avLst/>
          </a:prstGeom>
          <a:noFill/>
          <a:ln w="9525">
            <a:noFill/>
            <a:miter lim="800000"/>
            <a:headEnd/>
            <a:tailEnd/>
          </a:ln>
        </p:spPr>
      </p:pic>
      <p:pic>
        <p:nvPicPr>
          <p:cNvPr id="25602" name="Picture 2" descr="http://www.takeeouteeno1.com/images/pice.jpg"/>
          <p:cNvPicPr>
            <a:picLocks noChangeAspect="1" noChangeArrowheads="1"/>
          </p:cNvPicPr>
          <p:nvPr/>
        </p:nvPicPr>
        <p:blipFill>
          <a:blip r:embed="rId3" cstate="print"/>
          <a:srcRect r="16735"/>
          <a:stretch>
            <a:fillRect/>
          </a:stretch>
        </p:blipFill>
        <p:spPr bwMode="auto">
          <a:xfrm>
            <a:off x="6623222" y="990600"/>
            <a:ext cx="2520778" cy="2286000"/>
          </a:xfrm>
          <a:prstGeom prst="rect">
            <a:avLst/>
          </a:prstGeom>
          <a:noFill/>
        </p:spPr>
      </p:pic>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Protection</a:t>
            </a:r>
          </a:p>
          <a:p>
            <a:pPr lvl="1"/>
            <a:r>
              <a:rPr lang="en-US" dirty="0" smtClean="0"/>
              <a:t>Food on display can be protected from </a:t>
            </a:r>
            <a:br>
              <a:rPr lang="en-US" dirty="0" smtClean="0"/>
            </a:br>
            <a:r>
              <a:rPr lang="en-US" dirty="0" smtClean="0"/>
              <a:t>contamination using sneeze guards.</a:t>
            </a:r>
          </a:p>
          <a:p>
            <a:pPr lvl="1"/>
            <a:r>
              <a:rPr lang="en-US" dirty="0" smtClean="0"/>
              <a:t>They should be located 14 inches above </a:t>
            </a:r>
            <a:br>
              <a:rPr lang="en-US" dirty="0" smtClean="0"/>
            </a:br>
            <a:r>
              <a:rPr lang="en-US" dirty="0" smtClean="0"/>
              <a:t>the counter and should extend 7 inches beyond the food.</a:t>
            </a:r>
          </a:p>
          <a:p>
            <a:pPr lvl="1"/>
            <a:r>
              <a:rPr lang="en-US" dirty="0" smtClean="0"/>
              <a:t>Food can also be protected by placing it in a  display cases or by packaging it in a way that will protect it from contamination.</a:t>
            </a:r>
          </a:p>
          <a:p>
            <a:pPr lvl="1"/>
            <a:r>
              <a:rPr lang="en-US" dirty="0" smtClean="0"/>
              <a:t>Whole, raw fruits and vegetables and nuts in the shell that require peeling or hulling before eating do not require the protection measures discussed above.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1.bp.blogspot.com/-T62kDazMKsI/UhbRzJIABuI/AAAAAAAAVnI/XBQTxCXYR-M/s1600/IMG_3121.JPG"/>
          <p:cNvPicPr>
            <a:picLocks noChangeAspect="1" noChangeArrowheads="1"/>
          </p:cNvPicPr>
          <p:nvPr/>
        </p:nvPicPr>
        <p:blipFill>
          <a:blip r:embed="rId2" cstate="print"/>
          <a:srcRect l="17557" t="12468"/>
          <a:stretch>
            <a:fillRect/>
          </a:stretch>
        </p:blipFill>
        <p:spPr bwMode="auto">
          <a:xfrm>
            <a:off x="6172200" y="2205567"/>
            <a:ext cx="2971800" cy="2366433"/>
          </a:xfrm>
          <a:prstGeom prst="rect">
            <a:avLst/>
          </a:prstGeom>
          <a:noFill/>
        </p:spPr>
      </p:pic>
      <p:sp>
        <p:nvSpPr>
          <p:cNvPr id="3" name="Content Placeholder 2"/>
          <p:cNvSpPr>
            <a:spLocks noGrp="1"/>
          </p:cNvSpPr>
          <p:nvPr>
            <p:ph idx="1"/>
          </p:nvPr>
        </p:nvSpPr>
        <p:spPr/>
        <p:txBody>
          <a:bodyPr/>
          <a:lstStyle/>
          <a:p>
            <a:r>
              <a:rPr lang="en-US" dirty="0" smtClean="0"/>
              <a:t>Labels</a:t>
            </a:r>
          </a:p>
          <a:p>
            <a:pPr lvl="1"/>
            <a:r>
              <a:rPr lang="en-US" dirty="0" smtClean="0"/>
              <a:t>Label food located in self-service </a:t>
            </a:r>
            <a:br>
              <a:rPr lang="en-US" dirty="0" smtClean="0"/>
            </a:br>
            <a:r>
              <a:rPr lang="en-US" dirty="0" smtClean="0"/>
              <a:t>areas.</a:t>
            </a:r>
          </a:p>
          <a:p>
            <a:pPr lvl="1"/>
            <a:r>
              <a:rPr lang="en-US" dirty="0" smtClean="0"/>
              <a:t>For example, place the name of </a:t>
            </a:r>
            <a:br>
              <a:rPr lang="en-US" dirty="0" smtClean="0"/>
            </a:br>
            <a:r>
              <a:rPr lang="en-US" dirty="0" smtClean="0"/>
              <a:t>the food, such as types of salad </a:t>
            </a:r>
            <a:br>
              <a:rPr lang="en-US" dirty="0" smtClean="0"/>
            </a:br>
            <a:r>
              <a:rPr lang="en-US" dirty="0" smtClean="0"/>
              <a:t>dressings, on ladle handles.</a:t>
            </a:r>
          </a:p>
          <a:p>
            <a:r>
              <a:rPr lang="en-US" dirty="0" smtClean="0"/>
              <a:t>Temperature</a:t>
            </a:r>
          </a:p>
          <a:p>
            <a:pPr lvl="1"/>
            <a:r>
              <a:rPr lang="en-US" dirty="0" smtClean="0"/>
              <a:t>Keep hot food hot, 135°F or higher.</a:t>
            </a:r>
          </a:p>
          <a:p>
            <a:pPr lvl="1"/>
            <a:r>
              <a:rPr lang="en-US" dirty="0" smtClean="0"/>
              <a:t>Keep cold food cold, 41°F or lower.</a:t>
            </a:r>
            <a:endParaRPr lang="en-US" dirty="0"/>
          </a:p>
        </p:txBody>
      </p:sp>
      <p:pic>
        <p:nvPicPr>
          <p:cNvPr id="6" name="Picture 2"/>
          <p:cNvPicPr>
            <a:picLocks noChangeAspect="1" noChangeArrowheads="1"/>
          </p:cNvPicPr>
          <p:nvPr/>
        </p:nvPicPr>
        <p:blipFill>
          <a:blip r:embed="rId3" cstate="print"/>
          <a:srcRect/>
          <a:stretch>
            <a:fillRect/>
          </a:stretch>
        </p:blipFill>
        <p:spPr bwMode="auto">
          <a:xfrm>
            <a:off x="1066800" y="0"/>
            <a:ext cx="6791325" cy="16668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normAutofit/>
          </a:bodyPr>
          <a:lstStyle/>
          <a:p>
            <a:r>
              <a:rPr lang="en-US" dirty="0" smtClean="0"/>
              <a:t>Raw and Ready-to-Eat Food</a:t>
            </a:r>
          </a:p>
          <a:p>
            <a:pPr lvl="1"/>
            <a:r>
              <a:rPr lang="en-US" dirty="0" smtClean="0"/>
              <a:t>Typically, raw, unpackaged meat, poultry, and seafood cannot be offered for self-service.  However these items are an exception:</a:t>
            </a:r>
          </a:p>
          <a:p>
            <a:pPr lvl="2"/>
            <a:r>
              <a:rPr lang="en-US" dirty="0" smtClean="0"/>
              <a:t>Ready-to-eat food at buffets or salad bars that serve food such as sushi or raw shellfish</a:t>
            </a:r>
          </a:p>
          <a:p>
            <a:pPr lvl="2"/>
            <a:r>
              <a:rPr lang="en-US" dirty="0" smtClean="0"/>
              <a:t>Ready-to-cook portions that will be cooked and eaten immediately on the premises, such as at Mongolian barbeques.</a:t>
            </a:r>
          </a:p>
          <a:p>
            <a:pPr lvl="2"/>
            <a:r>
              <a:rPr lang="en-US" dirty="0" smtClean="0"/>
              <a:t>Raw, frozen, shell-on </a:t>
            </a:r>
            <a:br>
              <a:rPr lang="en-US" dirty="0" smtClean="0"/>
            </a:br>
            <a:r>
              <a:rPr lang="en-US" dirty="0" smtClean="0"/>
              <a:t>shrimp or lobster.</a:t>
            </a:r>
            <a:endParaRPr lang="en-US" dirty="0"/>
          </a:p>
        </p:txBody>
      </p:sp>
      <p:pic>
        <p:nvPicPr>
          <p:cNvPr id="16386" name="Picture 2"/>
          <p:cNvPicPr>
            <a:picLocks noChangeAspect="1" noChangeArrowheads="1"/>
          </p:cNvPicPr>
          <p:nvPr/>
        </p:nvPicPr>
        <p:blipFill>
          <a:blip r:embed="rId2" cstate="print"/>
          <a:srcRect/>
          <a:stretch>
            <a:fillRect/>
          </a:stretch>
        </p:blipFill>
        <p:spPr bwMode="auto">
          <a:xfrm>
            <a:off x="1066800" y="0"/>
            <a:ext cx="6791325" cy="1666875"/>
          </a:xfrm>
          <a:prstGeom prst="rect">
            <a:avLst/>
          </a:prstGeom>
          <a:noFill/>
          <a:ln w="9525">
            <a:noFill/>
            <a:miter lim="800000"/>
            <a:headEnd/>
            <a:tailEnd/>
          </a:ln>
        </p:spPr>
      </p:pic>
      <p:pic>
        <p:nvPicPr>
          <p:cNvPr id="1028" name="Picture 4" descr="https://upload.wikimedia.org/wikipedia/commons/f/f0/Mongolian_Barbeque_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42" t="48127" r="16443"/>
          <a:stretch/>
        </p:blipFill>
        <p:spPr bwMode="auto">
          <a:xfrm>
            <a:off x="5181600" y="5112947"/>
            <a:ext cx="3966029" cy="17450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patientadvocate.files.wordpress.com/2009/08/dirty-dish.jpg">
            <a:hlinkClick r:id="rId2"/>
          </p:cNvPr>
          <p:cNvPicPr>
            <a:picLocks noChangeAspect="1" noChangeArrowheads="1"/>
          </p:cNvPicPr>
          <p:nvPr/>
        </p:nvPicPr>
        <p:blipFill>
          <a:blip r:embed="rId3" cstate="print"/>
          <a:srcRect/>
          <a:stretch>
            <a:fillRect/>
          </a:stretch>
        </p:blipFill>
        <p:spPr bwMode="auto">
          <a:xfrm>
            <a:off x="6248400" y="3962400"/>
            <a:ext cx="2895600" cy="2895600"/>
          </a:xfrm>
          <a:prstGeom prst="rect">
            <a:avLst/>
          </a:prstGeom>
          <a:noFill/>
        </p:spPr>
      </p:pic>
      <p:sp>
        <p:nvSpPr>
          <p:cNvPr id="3" name="Content Placeholder 2"/>
          <p:cNvSpPr>
            <a:spLocks noGrp="1"/>
          </p:cNvSpPr>
          <p:nvPr>
            <p:ph idx="1"/>
          </p:nvPr>
        </p:nvSpPr>
        <p:spPr/>
        <p:txBody>
          <a:bodyPr/>
          <a:lstStyle/>
          <a:p>
            <a:r>
              <a:rPr lang="en-US" dirty="0" smtClean="0"/>
              <a:t>Refills</a:t>
            </a:r>
          </a:p>
          <a:p>
            <a:pPr lvl="1"/>
            <a:r>
              <a:rPr lang="en-US" dirty="0" smtClean="0"/>
              <a:t>Do NOT let customers refill </a:t>
            </a:r>
            <a:r>
              <a:rPr lang="en-US" dirty="0"/>
              <a:t>d</a:t>
            </a:r>
            <a:r>
              <a:rPr lang="en-US" dirty="0" smtClean="0"/>
              <a:t>irty plates or use dirty utensils at self-service areas.</a:t>
            </a:r>
          </a:p>
          <a:p>
            <a:pPr lvl="1"/>
            <a:r>
              <a:rPr lang="en-US" dirty="0" smtClean="0"/>
              <a:t>Pathogens such as </a:t>
            </a:r>
            <a:r>
              <a:rPr lang="en-US" dirty="0" err="1" smtClean="0"/>
              <a:t>Norovirus</a:t>
            </a:r>
            <a:r>
              <a:rPr lang="en-US" dirty="0" smtClean="0"/>
              <a:t> can easily be transferred by reused plates and utensils.</a:t>
            </a:r>
          </a:p>
          <a:p>
            <a:pPr lvl="1"/>
            <a:r>
              <a:rPr lang="en-US" dirty="0" smtClean="0"/>
              <a:t>Assign a staff member to monitor </a:t>
            </a:r>
            <a:br>
              <a:rPr lang="en-US" dirty="0" smtClean="0"/>
            </a:br>
            <a:r>
              <a:rPr lang="en-US" dirty="0" smtClean="0"/>
              <a:t>guests.  </a:t>
            </a:r>
          </a:p>
          <a:p>
            <a:pPr lvl="1"/>
            <a:r>
              <a:rPr lang="en-US" dirty="0" smtClean="0"/>
              <a:t>Post signs reminding customers </a:t>
            </a:r>
            <a:br>
              <a:rPr lang="en-US" dirty="0" smtClean="0"/>
            </a:br>
            <a:r>
              <a:rPr lang="en-US" dirty="0" smtClean="0"/>
              <a:t>not to reuse plates and utensils.</a:t>
            </a:r>
            <a:endParaRPr lang="en-US" dirty="0"/>
          </a:p>
        </p:txBody>
      </p:sp>
      <p:pic>
        <p:nvPicPr>
          <p:cNvPr id="5" name="Picture 2"/>
          <p:cNvPicPr>
            <a:picLocks noChangeAspect="1" noChangeArrowheads="1"/>
          </p:cNvPicPr>
          <p:nvPr/>
        </p:nvPicPr>
        <p:blipFill>
          <a:blip r:embed="rId4" cstate="print"/>
          <a:srcRect/>
          <a:stretch>
            <a:fillRect/>
          </a:stretch>
        </p:blipFill>
        <p:spPr bwMode="auto">
          <a:xfrm>
            <a:off x="1066800" y="0"/>
            <a:ext cx="6791325" cy="16668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Utensils</a:t>
            </a:r>
          </a:p>
          <a:p>
            <a:pPr lvl="1"/>
            <a:r>
              <a:rPr lang="en-US" dirty="0" smtClean="0"/>
              <a:t>Stock food displays with the correct utensils for dispensing food.  </a:t>
            </a:r>
          </a:p>
          <a:p>
            <a:pPr lvl="1"/>
            <a:r>
              <a:rPr lang="en-US" dirty="0" smtClean="0"/>
              <a:t>This might include tongs, ladles, or deli sheets.</a:t>
            </a:r>
          </a:p>
          <a:p>
            <a:r>
              <a:rPr lang="en-US" dirty="0" smtClean="0"/>
              <a:t>Ice</a:t>
            </a:r>
          </a:p>
          <a:p>
            <a:pPr lvl="1"/>
            <a:r>
              <a:rPr lang="en-US" dirty="0" smtClean="0"/>
              <a:t>Ice used to keep food or </a:t>
            </a:r>
            <a:br>
              <a:rPr lang="en-US" dirty="0" smtClean="0"/>
            </a:br>
            <a:r>
              <a:rPr lang="en-US" dirty="0" smtClean="0"/>
              <a:t>beverages cold should </a:t>
            </a:r>
            <a:br>
              <a:rPr lang="en-US" dirty="0" smtClean="0"/>
            </a:br>
            <a:r>
              <a:rPr lang="en-US" dirty="0" smtClean="0"/>
              <a:t>NEVER be used as an </a:t>
            </a:r>
            <a:br>
              <a:rPr lang="en-US" dirty="0" smtClean="0"/>
            </a:br>
            <a:r>
              <a:rPr lang="en-US" dirty="0" smtClean="0"/>
              <a:t>ingredient.</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066800" y="0"/>
            <a:ext cx="6791325" cy="1666875"/>
          </a:xfrm>
          <a:prstGeom prst="rect">
            <a:avLst/>
          </a:prstGeom>
          <a:noFill/>
          <a:ln w="9525">
            <a:noFill/>
            <a:miter lim="800000"/>
            <a:headEnd/>
            <a:tailEnd/>
          </a:ln>
        </p:spPr>
      </p:pic>
      <p:pic>
        <p:nvPicPr>
          <p:cNvPr id="4" name="Picture 3" descr="http://thumbs.dreamstime.com/z/drinks-ice-chest-2443561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1637"/>
          <a:stretch/>
        </p:blipFill>
        <p:spPr bwMode="auto">
          <a:xfrm>
            <a:off x="4953000" y="3657600"/>
            <a:ext cx="4191000" cy="3199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Bulk food in self-service areas must be labeled.  The label must be in plain view of the customer.</a:t>
            </a:r>
          </a:p>
          <a:p>
            <a:r>
              <a:rPr lang="en-US" dirty="0" smtClean="0"/>
              <a:t>When labeling food, you can include the manufacturer or processor label provided with the food.</a:t>
            </a:r>
          </a:p>
          <a:p>
            <a:r>
              <a:rPr lang="en-US" dirty="0" smtClean="0"/>
              <a:t>As an alternative, you can provide the information using a card, sign or other labeling method.</a:t>
            </a:r>
          </a:p>
        </p:txBody>
      </p:sp>
      <p:pic>
        <p:nvPicPr>
          <p:cNvPr id="17410" name="Picture 2"/>
          <p:cNvPicPr>
            <a:picLocks noChangeAspect="1" noChangeArrowheads="1"/>
          </p:cNvPicPr>
          <p:nvPr/>
        </p:nvPicPr>
        <p:blipFill>
          <a:blip r:embed="rId2" cstate="print"/>
          <a:srcRect/>
          <a:stretch>
            <a:fillRect/>
          </a:stretch>
        </p:blipFill>
        <p:spPr bwMode="auto">
          <a:xfrm>
            <a:off x="395720" y="381000"/>
            <a:ext cx="8138680" cy="9906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Bulk unpackaged food, such as bakery products and unpackaged food portioned for customers, does not need to be labeled if it meets these conditions:</a:t>
            </a:r>
          </a:p>
          <a:p>
            <a:pPr lvl="1"/>
            <a:r>
              <a:rPr lang="en-US" dirty="0" smtClean="0"/>
              <a:t>The product </a:t>
            </a:r>
            <a:r>
              <a:rPr lang="en-US" smtClean="0"/>
              <a:t>makes not </a:t>
            </a:r>
            <a:r>
              <a:rPr lang="en-US" dirty="0" smtClean="0"/>
              <a:t>claim regarding health or nutrient content</a:t>
            </a:r>
            <a:endParaRPr lang="en-US" dirty="0"/>
          </a:p>
          <a:p>
            <a:pPr lvl="1"/>
            <a:r>
              <a:rPr lang="en-US" dirty="0" smtClean="0"/>
              <a:t>There are not laws requiring labeling</a:t>
            </a:r>
          </a:p>
          <a:p>
            <a:pPr lvl="1"/>
            <a:r>
              <a:rPr lang="en-US" dirty="0" smtClean="0"/>
              <a:t>The food is manufactured or prepared on the premises</a:t>
            </a:r>
          </a:p>
          <a:p>
            <a:pPr lvl="1"/>
            <a:r>
              <a:rPr lang="en-US" dirty="0" smtClean="0"/>
              <a:t>The food is manufactured or prepared at another food operation or processing plant owned by the same person.  The operation must be regulated.</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395720" y="381000"/>
            <a:ext cx="8138680" cy="990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hooksettcommunitykitchen.files.wordpress.com/2012/08/food-thermometer.jpg"/>
          <p:cNvPicPr>
            <a:picLocks noChangeAspect="1" noChangeArrowheads="1"/>
          </p:cNvPicPr>
          <p:nvPr/>
        </p:nvPicPr>
        <p:blipFill>
          <a:blip r:embed="rId2" cstate="print"/>
          <a:srcRect/>
          <a:stretch>
            <a:fillRect/>
          </a:stretch>
        </p:blipFill>
        <p:spPr bwMode="auto">
          <a:xfrm>
            <a:off x="2133600" y="1644445"/>
            <a:ext cx="7026962" cy="5213555"/>
          </a:xfrm>
          <a:prstGeom prst="rect">
            <a:avLst/>
          </a:prstGeom>
          <a:noFill/>
        </p:spPr>
      </p:pic>
      <p:sp>
        <p:nvSpPr>
          <p:cNvPr id="3" name="Content Placeholder 2"/>
          <p:cNvSpPr>
            <a:spLocks noGrp="1"/>
          </p:cNvSpPr>
          <p:nvPr>
            <p:ph idx="1"/>
          </p:nvPr>
        </p:nvSpPr>
        <p:spPr/>
        <p:txBody>
          <a:bodyPr/>
          <a:lstStyle/>
          <a:p>
            <a:r>
              <a:rPr lang="en-US" dirty="0" smtClean="0"/>
              <a:t>Hold TCS food at the correct internal temperature.</a:t>
            </a:r>
          </a:p>
          <a:p>
            <a:pPr lvl="1"/>
            <a:r>
              <a:rPr lang="en-US" dirty="0" smtClean="0"/>
              <a:t>Hold hot food at 135°F or higher.  </a:t>
            </a:r>
          </a:p>
          <a:p>
            <a:pPr lvl="1"/>
            <a:r>
              <a:rPr lang="en-US" dirty="0" smtClean="0"/>
              <a:t>Hold cold food at 41°F or lower.</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1447800" y="152400"/>
            <a:ext cx="6109138" cy="15240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truckspotting.com/blog/wp-content/uploads/2013/08/avat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667000"/>
            <a:ext cx="4076700" cy="40767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8229600" cy="4800600"/>
          </a:xfrm>
        </p:spPr>
        <p:txBody>
          <a:bodyPr>
            <a:normAutofit/>
          </a:bodyPr>
          <a:lstStyle/>
          <a:p>
            <a:r>
              <a:rPr lang="en-US" dirty="0" smtClean="0"/>
              <a:t>Off-site service such as delivery, mobile/temporary kitchens, and vending machines can present </a:t>
            </a:r>
            <a:br>
              <a:rPr lang="en-US" dirty="0" smtClean="0"/>
            </a:br>
            <a:r>
              <a:rPr lang="en-US" dirty="0" smtClean="0"/>
              <a:t>special challenges.</a:t>
            </a:r>
          </a:p>
          <a:p>
            <a:r>
              <a:rPr lang="en-US" dirty="0" smtClean="0"/>
              <a:t>Those who operate </a:t>
            </a:r>
            <a:br>
              <a:rPr lang="en-US" dirty="0" smtClean="0"/>
            </a:br>
            <a:r>
              <a:rPr lang="en-US" dirty="0" smtClean="0"/>
              <a:t>these services need to </a:t>
            </a:r>
            <a:br>
              <a:rPr lang="en-US" dirty="0" smtClean="0"/>
            </a:br>
            <a:r>
              <a:rPr lang="en-US" dirty="0" smtClean="0"/>
              <a:t>follow the same food </a:t>
            </a:r>
            <a:br>
              <a:rPr lang="en-US" dirty="0" smtClean="0"/>
            </a:br>
            <a:r>
              <a:rPr lang="en-US" dirty="0" smtClean="0"/>
              <a:t>safety rules as </a:t>
            </a:r>
            <a:br>
              <a:rPr lang="en-US" dirty="0" smtClean="0"/>
            </a:br>
            <a:r>
              <a:rPr lang="en-US" dirty="0" smtClean="0"/>
              <a:t>permanent operations.</a:t>
            </a:r>
            <a:endParaRPr lang="en-US" dirty="0"/>
          </a:p>
        </p:txBody>
      </p:sp>
      <p:pic>
        <p:nvPicPr>
          <p:cNvPr id="18434" name="Picture 2"/>
          <p:cNvPicPr>
            <a:picLocks noChangeAspect="1" noChangeArrowheads="1"/>
          </p:cNvPicPr>
          <p:nvPr/>
        </p:nvPicPr>
        <p:blipFill>
          <a:blip r:embed="rId3" cstate="print"/>
          <a:srcRect/>
          <a:stretch>
            <a:fillRect/>
          </a:stretch>
        </p:blipFill>
        <p:spPr bwMode="auto">
          <a:xfrm>
            <a:off x="457200" y="228600"/>
            <a:ext cx="7911353" cy="1143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05000" y="-152400"/>
            <a:ext cx="5486400" cy="1974540"/>
          </a:xfrm>
          <a:prstGeom prst="rect">
            <a:avLst/>
          </a:prstGeom>
        </p:spPr>
      </p:pic>
      <p:pic>
        <p:nvPicPr>
          <p:cNvPr id="17410" name="Picture 2" descr="http://mktmiddleeast.com/wp-content/uploads/2012/11/CAM-CARRIER-MKT-200AS.jpg"/>
          <p:cNvPicPr>
            <a:picLocks noChangeAspect="1" noChangeArrowheads="1"/>
          </p:cNvPicPr>
          <p:nvPr/>
        </p:nvPicPr>
        <p:blipFill>
          <a:blip r:embed="rId3" cstate="print"/>
          <a:srcRect/>
          <a:stretch>
            <a:fillRect/>
          </a:stretch>
        </p:blipFill>
        <p:spPr bwMode="auto">
          <a:xfrm rot="1028287">
            <a:off x="6166513" y="3574740"/>
            <a:ext cx="2977487" cy="2977487"/>
          </a:xfrm>
          <a:prstGeom prst="rect">
            <a:avLst/>
          </a:prstGeom>
          <a:noFill/>
        </p:spPr>
      </p:pic>
      <p:sp>
        <p:nvSpPr>
          <p:cNvPr id="3" name="Content Placeholder 2"/>
          <p:cNvSpPr>
            <a:spLocks noGrp="1"/>
          </p:cNvSpPr>
          <p:nvPr>
            <p:ph idx="1"/>
          </p:nvPr>
        </p:nvSpPr>
        <p:spPr/>
        <p:txBody>
          <a:bodyPr>
            <a:normAutofit fontScale="92500" lnSpcReduction="20000"/>
          </a:bodyPr>
          <a:lstStyle/>
          <a:p>
            <a:r>
              <a:rPr lang="en-US" dirty="0" smtClean="0"/>
              <a:t>Many operations prep food at one location and then deliver it to remote sites.  The longer the time between preparation and consumption, the greater the risk that food will be exposed to contamination or time-temperature abuse.  So follow these procedures:</a:t>
            </a:r>
          </a:p>
          <a:p>
            <a:r>
              <a:rPr lang="en-US" dirty="0" smtClean="0"/>
              <a:t>Food containers</a:t>
            </a:r>
          </a:p>
          <a:p>
            <a:pPr lvl="1"/>
            <a:r>
              <a:rPr lang="en-US" dirty="0" smtClean="0"/>
              <a:t>Pack food in insulated food containers.</a:t>
            </a:r>
          </a:p>
          <a:p>
            <a:pPr lvl="1"/>
            <a:r>
              <a:rPr lang="en-US" dirty="0" smtClean="0"/>
              <a:t>Use only food-grade containers.</a:t>
            </a:r>
          </a:p>
          <a:p>
            <a:pPr lvl="1"/>
            <a:r>
              <a:rPr lang="en-US" dirty="0" smtClean="0"/>
              <a:t>They should be designed so food </a:t>
            </a:r>
            <a:br>
              <a:rPr lang="en-US" dirty="0" smtClean="0"/>
            </a:br>
            <a:r>
              <a:rPr lang="en-US" dirty="0" smtClean="0"/>
              <a:t>cannot mix, leak or spill.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905000" y="76200"/>
            <a:ext cx="5486400" cy="1974540"/>
          </a:xfrm>
          <a:prstGeom prst="rect">
            <a:avLst/>
          </a:prstGeom>
        </p:spPr>
      </p:pic>
      <p:sp>
        <p:nvSpPr>
          <p:cNvPr id="3" name="Content Placeholder 2"/>
          <p:cNvSpPr>
            <a:spLocks noGrp="1"/>
          </p:cNvSpPr>
          <p:nvPr>
            <p:ph idx="1"/>
          </p:nvPr>
        </p:nvSpPr>
        <p:spPr/>
        <p:txBody>
          <a:bodyPr/>
          <a:lstStyle/>
          <a:p>
            <a:r>
              <a:rPr lang="en-US" dirty="0" smtClean="0"/>
              <a:t>Delivery vehicles</a:t>
            </a:r>
          </a:p>
          <a:p>
            <a:pPr lvl="1"/>
            <a:r>
              <a:rPr lang="en-US" dirty="0" smtClean="0"/>
              <a:t>Clean the inside of delivery vehicles regularly.</a:t>
            </a:r>
          </a:p>
          <a:p>
            <a:r>
              <a:rPr lang="en-US" dirty="0" smtClean="0"/>
              <a:t>Internal temperatures</a:t>
            </a:r>
          </a:p>
          <a:p>
            <a:pPr lvl="1"/>
            <a:r>
              <a:rPr lang="en-US" dirty="0" smtClean="0"/>
              <a:t>Check the internal food temperatures.  </a:t>
            </a:r>
          </a:p>
          <a:p>
            <a:pPr lvl="1"/>
            <a:r>
              <a:rPr lang="en-US" dirty="0" smtClean="0"/>
              <a:t>If containers or delivery vehicles are not holding food at the correct temperature, </a:t>
            </a:r>
            <a:br>
              <a:rPr lang="en-US" dirty="0" smtClean="0"/>
            </a:br>
            <a:r>
              <a:rPr lang="en-US" dirty="0" smtClean="0"/>
              <a:t>reevaluate the length of the delivery </a:t>
            </a:r>
            <a:br>
              <a:rPr lang="en-US" dirty="0" smtClean="0"/>
            </a:br>
            <a:r>
              <a:rPr lang="en-US" dirty="0" smtClean="0"/>
              <a:t>route or the efficiency of the </a:t>
            </a:r>
            <a:br>
              <a:rPr lang="en-US" dirty="0" smtClean="0"/>
            </a:br>
            <a:r>
              <a:rPr lang="en-US" dirty="0" smtClean="0"/>
              <a:t>equipment being used.</a:t>
            </a:r>
            <a:endParaRPr lang="en-US" dirty="0"/>
          </a:p>
        </p:txBody>
      </p:sp>
      <p:pic>
        <p:nvPicPr>
          <p:cNvPr id="4" name="Picture 2" descr="http://www.foodtodonate.com/images/foodSafety/CambroCamcarrier_large.jpg"/>
          <p:cNvPicPr>
            <a:picLocks noChangeAspect="1" noChangeArrowheads="1"/>
          </p:cNvPicPr>
          <p:nvPr/>
        </p:nvPicPr>
        <p:blipFill>
          <a:blip r:embed="rId3" cstate="print"/>
          <a:srcRect l="9924" r="18321"/>
          <a:stretch>
            <a:fillRect/>
          </a:stretch>
        </p:blipFill>
        <p:spPr bwMode="auto">
          <a:xfrm>
            <a:off x="6657309" y="4267200"/>
            <a:ext cx="2478729" cy="25908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905000" y="76200"/>
            <a:ext cx="5486400" cy="1974540"/>
          </a:xfrm>
          <a:prstGeom prst="rect">
            <a:avLst/>
          </a:prstGeom>
        </p:spPr>
      </p:pic>
      <p:pic>
        <p:nvPicPr>
          <p:cNvPr id="14338" name="Picture 2" descr="https://encrypted-tbn3.gstatic.com/images?q=tbn:ANd9GcQ0oqHDpjNE5LWCzB3hCnVaIBue1Jqqk1VajN1F7t9M6nl00HAZ"/>
          <p:cNvPicPr>
            <a:picLocks noChangeAspect="1" noChangeArrowheads="1"/>
          </p:cNvPicPr>
          <p:nvPr/>
        </p:nvPicPr>
        <p:blipFill>
          <a:blip r:embed="rId3" cstate="print"/>
          <a:srcRect/>
          <a:stretch>
            <a:fillRect/>
          </a:stretch>
        </p:blipFill>
        <p:spPr bwMode="auto">
          <a:xfrm rot="20515651">
            <a:off x="4914314" y="3804848"/>
            <a:ext cx="3596129" cy="3234047"/>
          </a:xfrm>
          <a:prstGeom prst="rect">
            <a:avLst/>
          </a:prstGeom>
          <a:noFill/>
        </p:spPr>
      </p:pic>
      <p:sp>
        <p:nvSpPr>
          <p:cNvPr id="3" name="Content Placeholder 2"/>
          <p:cNvSpPr>
            <a:spLocks noGrp="1"/>
          </p:cNvSpPr>
          <p:nvPr>
            <p:ph idx="1"/>
          </p:nvPr>
        </p:nvSpPr>
        <p:spPr/>
        <p:txBody>
          <a:bodyPr>
            <a:normAutofit fontScale="92500" lnSpcReduction="10000"/>
          </a:bodyPr>
          <a:lstStyle/>
          <a:p>
            <a:r>
              <a:rPr lang="en-US" dirty="0" smtClean="0"/>
              <a:t>Personal Hygiene</a:t>
            </a:r>
          </a:p>
          <a:p>
            <a:pPr lvl="1"/>
            <a:r>
              <a:rPr lang="en-US" dirty="0" smtClean="0"/>
              <a:t>Practice good personal hygiene when distributing food</a:t>
            </a:r>
          </a:p>
          <a:p>
            <a:r>
              <a:rPr lang="en-US" dirty="0" smtClean="0"/>
              <a:t>Labels</a:t>
            </a:r>
          </a:p>
          <a:p>
            <a:pPr lvl="1"/>
            <a:r>
              <a:rPr lang="en-US" dirty="0" smtClean="0"/>
              <a:t>Label food with a use-by date and time, and reheating and service instructions for staff at off-site locations.</a:t>
            </a:r>
          </a:p>
          <a:p>
            <a:r>
              <a:rPr lang="en-US" dirty="0" smtClean="0"/>
              <a:t>Storage</a:t>
            </a:r>
          </a:p>
          <a:p>
            <a:pPr lvl="1"/>
            <a:r>
              <a:rPr lang="en-US" dirty="0" smtClean="0"/>
              <a:t>Store raw meat, poultry </a:t>
            </a:r>
            <a:br>
              <a:rPr lang="en-US" dirty="0" smtClean="0"/>
            </a:br>
            <a:r>
              <a:rPr lang="en-US" dirty="0" smtClean="0"/>
              <a:t>and seafood and </a:t>
            </a:r>
            <a:br>
              <a:rPr lang="en-US" dirty="0" smtClean="0"/>
            </a:br>
            <a:r>
              <a:rPr lang="en-US" dirty="0" smtClean="0"/>
              <a:t>ready-to-eat items </a:t>
            </a:r>
            <a:br>
              <a:rPr lang="en-US" dirty="0" smtClean="0"/>
            </a:br>
            <a:r>
              <a:rPr lang="en-US" dirty="0" smtClean="0"/>
              <a:t>separately.</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oaksparkdancepavilion.com/images/cater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239490"/>
            <a:ext cx="2743200" cy="261851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fontScale="92500" lnSpcReduction="10000"/>
          </a:bodyPr>
          <a:lstStyle/>
          <a:p>
            <a:r>
              <a:rPr lang="en-US" dirty="0" smtClean="0"/>
              <a:t>Caterers must follow the same food safety rules as permanent operations.</a:t>
            </a:r>
          </a:p>
          <a:p>
            <a:pPr lvl="1"/>
            <a:r>
              <a:rPr lang="en-US" dirty="0"/>
              <a:t>Food must be protected from contamination and time-temperature abuse.</a:t>
            </a:r>
          </a:p>
          <a:p>
            <a:pPr lvl="1"/>
            <a:r>
              <a:rPr lang="en-US" dirty="0"/>
              <a:t>Facilities must be clean and sanitary.</a:t>
            </a:r>
          </a:p>
          <a:p>
            <a:pPr lvl="1"/>
            <a:r>
              <a:rPr lang="en-US" dirty="0"/>
              <a:t>Food must be prepared and served correctly</a:t>
            </a:r>
          </a:p>
          <a:p>
            <a:pPr lvl="1"/>
            <a:r>
              <a:rPr lang="en-US" dirty="0"/>
              <a:t>Staff must follow good personal </a:t>
            </a:r>
            <a:r>
              <a:rPr lang="en-US" dirty="0" smtClean="0"/>
              <a:t/>
            </a:r>
            <a:br>
              <a:rPr lang="en-US" dirty="0" smtClean="0"/>
            </a:br>
            <a:r>
              <a:rPr lang="en-US" dirty="0" smtClean="0"/>
              <a:t>hygiene practices</a:t>
            </a:r>
          </a:p>
          <a:p>
            <a:r>
              <a:rPr lang="en-US" dirty="0" smtClean="0"/>
              <a:t>In addition, the following guidelines </a:t>
            </a:r>
            <a:br>
              <a:rPr lang="en-US" dirty="0" smtClean="0"/>
            </a:br>
            <a:r>
              <a:rPr lang="en-US" dirty="0" smtClean="0"/>
              <a:t>need to be met</a:t>
            </a:r>
          </a:p>
        </p:txBody>
      </p:sp>
      <p:pic>
        <p:nvPicPr>
          <p:cNvPr id="5" name="Picture 4"/>
          <p:cNvPicPr>
            <a:picLocks noChangeAspect="1"/>
          </p:cNvPicPr>
          <p:nvPr/>
        </p:nvPicPr>
        <p:blipFill>
          <a:blip r:embed="rId3"/>
          <a:stretch>
            <a:fillRect/>
          </a:stretch>
        </p:blipFill>
        <p:spPr>
          <a:xfrm>
            <a:off x="1215593" y="77337"/>
            <a:ext cx="6328207" cy="1599063"/>
          </a:xfrm>
          <a:prstGeom prst="rect">
            <a:avLst/>
          </a:prstGeom>
        </p:spPr>
      </p:pic>
    </p:spTree>
    <p:extLst>
      <p:ext uri="{BB962C8B-B14F-4D97-AF65-F5344CB8AC3E}">
        <p14:creationId xmlns:p14="http://schemas.microsoft.com/office/powerpoint/2010/main" val="1436103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http://cdn.physorg.com/newman/gfx/news/2013/peoplewillin.jpg"/>
          <p:cNvPicPr>
            <a:picLocks noChangeAspect="1" noChangeArrowheads="1"/>
          </p:cNvPicPr>
          <p:nvPr/>
        </p:nvPicPr>
        <p:blipFill>
          <a:blip r:embed="rId2" cstate="print"/>
          <a:srcRect/>
          <a:stretch>
            <a:fillRect/>
          </a:stretch>
        </p:blipFill>
        <p:spPr bwMode="auto">
          <a:xfrm>
            <a:off x="4747764" y="2819400"/>
            <a:ext cx="4891536" cy="4038600"/>
          </a:xfrm>
          <a:prstGeom prst="rect">
            <a:avLst/>
          </a:prstGeom>
          <a:noFill/>
        </p:spPr>
      </p:pic>
      <p:sp>
        <p:nvSpPr>
          <p:cNvPr id="3" name="Content Placeholder 2"/>
          <p:cNvSpPr>
            <a:spLocks noGrp="1"/>
          </p:cNvSpPr>
          <p:nvPr>
            <p:ph idx="1"/>
          </p:nvPr>
        </p:nvSpPr>
        <p:spPr/>
        <p:txBody>
          <a:bodyPr/>
          <a:lstStyle/>
          <a:p>
            <a:r>
              <a:rPr lang="en-US" dirty="0" smtClean="0"/>
              <a:t>Utilities</a:t>
            </a:r>
          </a:p>
          <a:p>
            <a:pPr lvl="1"/>
            <a:r>
              <a:rPr lang="en-US" dirty="0" smtClean="0"/>
              <a:t>Make sure the service site has the correct utilities.</a:t>
            </a:r>
          </a:p>
          <a:p>
            <a:pPr lvl="2"/>
            <a:r>
              <a:rPr lang="en-US" dirty="0" smtClean="0"/>
              <a:t>Safe water for cooking, dishwashing, and </a:t>
            </a:r>
            <a:br>
              <a:rPr lang="en-US" dirty="0" smtClean="0"/>
            </a:br>
            <a:r>
              <a:rPr lang="en-US" dirty="0" err="1" smtClean="0"/>
              <a:t>handwashing</a:t>
            </a:r>
            <a:r>
              <a:rPr lang="en-US" dirty="0" smtClean="0"/>
              <a:t>.</a:t>
            </a:r>
          </a:p>
          <a:p>
            <a:pPr lvl="2"/>
            <a:r>
              <a:rPr lang="en-US" dirty="0" smtClean="0"/>
              <a:t>Garbage containers stored away from </a:t>
            </a:r>
            <a:br>
              <a:rPr lang="en-US" dirty="0" smtClean="0"/>
            </a:br>
            <a:r>
              <a:rPr lang="en-US" dirty="0" smtClean="0"/>
              <a:t>food-prep, storage, and serving areas.</a:t>
            </a:r>
            <a:endParaRPr lang="en-US" dirty="0"/>
          </a:p>
        </p:txBody>
      </p:sp>
      <p:pic>
        <p:nvPicPr>
          <p:cNvPr id="15362" name="Picture 2" descr="http://blog.cunysustainablecities.org/wp-content/uploads/2009/08/trashcan.jpg"/>
          <p:cNvPicPr>
            <a:picLocks noChangeAspect="1" noChangeArrowheads="1"/>
          </p:cNvPicPr>
          <p:nvPr/>
        </p:nvPicPr>
        <p:blipFill>
          <a:blip r:embed="rId3" cstate="print"/>
          <a:srcRect/>
          <a:stretch>
            <a:fillRect/>
          </a:stretch>
        </p:blipFill>
        <p:spPr bwMode="auto">
          <a:xfrm>
            <a:off x="1828800" y="4341354"/>
            <a:ext cx="1874901" cy="2516646"/>
          </a:xfrm>
          <a:prstGeom prst="rect">
            <a:avLst/>
          </a:prstGeom>
          <a:noFill/>
        </p:spPr>
      </p:pic>
      <p:pic>
        <p:nvPicPr>
          <p:cNvPr id="5" name="Picture 4"/>
          <p:cNvPicPr>
            <a:picLocks noChangeAspect="1"/>
          </p:cNvPicPr>
          <p:nvPr/>
        </p:nvPicPr>
        <p:blipFill>
          <a:blip r:embed="rId4"/>
          <a:stretch>
            <a:fillRect/>
          </a:stretch>
        </p:blipFill>
        <p:spPr>
          <a:xfrm>
            <a:off x="1215593" y="77337"/>
            <a:ext cx="6328207" cy="159906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Insulated containers</a:t>
            </a:r>
          </a:p>
          <a:p>
            <a:pPr lvl="1"/>
            <a:r>
              <a:rPr lang="en-US" dirty="0" smtClean="0"/>
              <a:t>Use insulated containers to hold TCS food.  </a:t>
            </a:r>
          </a:p>
          <a:p>
            <a:pPr lvl="1"/>
            <a:r>
              <a:rPr lang="en-US" dirty="0" smtClean="0"/>
              <a:t>Raw meat should be wrapped </a:t>
            </a:r>
            <a:br>
              <a:rPr lang="en-US" dirty="0" smtClean="0"/>
            </a:br>
            <a:r>
              <a:rPr lang="en-US" dirty="0" smtClean="0"/>
              <a:t>and stored on ice.</a:t>
            </a:r>
          </a:p>
          <a:p>
            <a:pPr lvl="1"/>
            <a:r>
              <a:rPr lang="en-US" dirty="0" smtClean="0"/>
              <a:t>Deliver milk an dairy products in a </a:t>
            </a:r>
            <a:br>
              <a:rPr lang="en-US" dirty="0" smtClean="0"/>
            </a:br>
            <a:r>
              <a:rPr lang="en-US" dirty="0" smtClean="0"/>
              <a:t>refrigerated vehicle or on ice.</a:t>
            </a:r>
          </a:p>
          <a:p>
            <a:r>
              <a:rPr lang="en-US" dirty="0" smtClean="0"/>
              <a:t>Cold food	</a:t>
            </a:r>
          </a:p>
          <a:p>
            <a:pPr lvl="1"/>
            <a:r>
              <a:rPr lang="en-US" dirty="0" smtClean="0"/>
              <a:t>Serve cold food in containers on ice or in chilled, gel-filled containers.  If not desired, the rules for serving cold foot without temperature control need to be followed.</a:t>
            </a:r>
          </a:p>
        </p:txBody>
      </p:sp>
      <p:pic>
        <p:nvPicPr>
          <p:cNvPr id="4" name="Picture 3"/>
          <p:cNvPicPr>
            <a:picLocks noChangeAspect="1"/>
          </p:cNvPicPr>
          <p:nvPr/>
        </p:nvPicPr>
        <p:blipFill>
          <a:blip r:embed="rId2"/>
          <a:stretch>
            <a:fillRect/>
          </a:stretch>
        </p:blipFill>
        <p:spPr>
          <a:xfrm>
            <a:off x="1215593" y="77337"/>
            <a:ext cx="6328207" cy="1599063"/>
          </a:xfrm>
          <a:prstGeom prst="rect">
            <a:avLst/>
          </a:prstGeom>
        </p:spPr>
      </p:pic>
      <p:pic>
        <p:nvPicPr>
          <p:cNvPr id="7170" name="Picture 2" descr="http://stonefiregrill.com/wp-content/uploads/2015/09/Catering-Weddings-1024x65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2468" y="2590800"/>
            <a:ext cx="2969132"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297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pripackaging.com/wp-content/uploads/2014/04/IMG_6149-290x2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8102" y="4069318"/>
            <a:ext cx="2762250" cy="276225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Ready-to-eat food</a:t>
            </a:r>
          </a:p>
          <a:p>
            <a:pPr lvl="1"/>
            <a:r>
              <a:rPr lang="en-US" dirty="0" smtClean="0"/>
              <a:t>Store ready-to-eat food separately from raw food.</a:t>
            </a:r>
          </a:p>
          <a:p>
            <a:r>
              <a:rPr lang="en-US" dirty="0" smtClean="0"/>
              <a:t>Leftovers</a:t>
            </a:r>
          </a:p>
          <a:p>
            <a:pPr lvl="1"/>
            <a:r>
              <a:rPr lang="en-US" dirty="0" smtClean="0"/>
              <a:t>If leftovers are given to customers, provide instructions on how they should be handled.</a:t>
            </a:r>
          </a:p>
          <a:p>
            <a:pPr lvl="1"/>
            <a:r>
              <a:rPr lang="en-US" dirty="0" smtClean="0"/>
              <a:t>Information such as a discard date </a:t>
            </a:r>
            <a:br>
              <a:rPr lang="en-US" dirty="0" smtClean="0"/>
            </a:br>
            <a:r>
              <a:rPr lang="en-US" dirty="0" smtClean="0"/>
              <a:t>and the food’s storage and </a:t>
            </a:r>
            <a:br>
              <a:rPr lang="en-US" dirty="0" smtClean="0"/>
            </a:br>
            <a:r>
              <a:rPr lang="en-US" dirty="0" smtClean="0"/>
              <a:t>reheating instructions should be </a:t>
            </a:r>
            <a:br>
              <a:rPr lang="en-US" dirty="0" smtClean="0"/>
            </a:br>
            <a:r>
              <a:rPr lang="en-US" dirty="0" smtClean="0"/>
              <a:t>clearly labeled on the container.</a:t>
            </a:r>
            <a:endParaRPr lang="en-US" dirty="0"/>
          </a:p>
        </p:txBody>
      </p:sp>
      <p:pic>
        <p:nvPicPr>
          <p:cNvPr id="4" name="Picture 3"/>
          <p:cNvPicPr>
            <a:picLocks noChangeAspect="1"/>
          </p:cNvPicPr>
          <p:nvPr/>
        </p:nvPicPr>
        <p:blipFill>
          <a:blip r:embed="rId3"/>
          <a:stretch>
            <a:fillRect/>
          </a:stretch>
        </p:blipFill>
        <p:spPr>
          <a:xfrm>
            <a:off x="1215593" y="77337"/>
            <a:ext cx="6328207" cy="1599063"/>
          </a:xfrm>
          <a:prstGeom prst="rect">
            <a:avLst/>
          </a:prstGeom>
        </p:spPr>
      </p:pic>
    </p:spTree>
    <p:extLst>
      <p:ext uri="{BB962C8B-B14F-4D97-AF65-F5344CB8AC3E}">
        <p14:creationId xmlns:p14="http://schemas.microsoft.com/office/powerpoint/2010/main" val="3512640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Temporary units typically operate in one location for less than 14 days.  Foodservice tents or kiosks set up for food fairs, special celebrations, or sporting events may be temporary units.</a:t>
            </a:r>
          </a:p>
          <a:p>
            <a:r>
              <a:rPr lang="en-US" dirty="0" smtClean="0"/>
              <a:t>Temporary units usually serve </a:t>
            </a:r>
            <a:br>
              <a:rPr lang="en-US" dirty="0" smtClean="0"/>
            </a:br>
            <a:r>
              <a:rPr lang="en-US" dirty="0" smtClean="0"/>
              <a:t>packaged food or food requiring </a:t>
            </a:r>
            <a:br>
              <a:rPr lang="en-US" dirty="0" smtClean="0"/>
            </a:br>
            <a:r>
              <a:rPr lang="en-US" dirty="0" smtClean="0"/>
              <a:t>limited prepping, such as hot dogs.  It </a:t>
            </a:r>
            <a:br>
              <a:rPr lang="en-US" dirty="0" smtClean="0"/>
            </a:br>
            <a:r>
              <a:rPr lang="en-US" dirty="0" smtClean="0"/>
              <a:t>is best to keep the menu simple to </a:t>
            </a:r>
            <a:br>
              <a:rPr lang="en-US" dirty="0" smtClean="0"/>
            </a:br>
            <a:r>
              <a:rPr lang="en-US" dirty="0" smtClean="0"/>
              <a:t>limit the amount of on-site food prep.</a:t>
            </a:r>
            <a:endParaRPr lang="en-US" dirty="0"/>
          </a:p>
        </p:txBody>
      </p:sp>
      <p:pic>
        <p:nvPicPr>
          <p:cNvPr id="5" name="Picture 4"/>
          <p:cNvPicPr>
            <a:picLocks noChangeAspect="1"/>
          </p:cNvPicPr>
          <p:nvPr/>
        </p:nvPicPr>
        <p:blipFill>
          <a:blip r:embed="rId2"/>
          <a:stretch>
            <a:fillRect/>
          </a:stretch>
        </p:blipFill>
        <p:spPr>
          <a:xfrm>
            <a:off x="457200" y="228600"/>
            <a:ext cx="8286093" cy="1295400"/>
          </a:xfrm>
          <a:prstGeom prst="rect">
            <a:avLst/>
          </a:prstGeom>
        </p:spPr>
      </p:pic>
      <p:pic>
        <p:nvPicPr>
          <p:cNvPr id="5122" name="Picture 2" descr="http://www.lifestylebucket.com/wp-content/uploads/2013/11/Little-Mexic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200400"/>
            <a:ext cx="2675245" cy="3566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560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media-cache-ak0.pinimg.com/236x/a4/e7/58/a4e7585b93a4f1aae70d081e0b4f388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163" y="4038601"/>
            <a:ext cx="4694915" cy="2844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8229600" cy="4800600"/>
          </a:xfrm>
        </p:spPr>
        <p:txBody>
          <a:bodyPr>
            <a:normAutofit/>
          </a:bodyPr>
          <a:lstStyle/>
          <a:p>
            <a:r>
              <a:rPr lang="en-US" dirty="0" smtClean="0"/>
              <a:t>Temporary units also need to follow these guidelines:</a:t>
            </a:r>
          </a:p>
          <a:p>
            <a:pPr lvl="1"/>
            <a:r>
              <a:rPr lang="en-US" dirty="0" smtClean="0"/>
              <a:t>Should be constructed to keep dirt and pests out.  </a:t>
            </a:r>
            <a:endParaRPr lang="en-US" dirty="0"/>
          </a:p>
          <a:p>
            <a:pPr lvl="2"/>
            <a:r>
              <a:rPr lang="en-US" dirty="0" smtClean="0"/>
              <a:t>If floors are made of dirt or gravel, cover them with mats or platforms to control dust and mud.</a:t>
            </a:r>
          </a:p>
          <a:p>
            <a:pPr lvl="2"/>
            <a:r>
              <a:rPr lang="en-US" dirty="0" smtClean="0"/>
              <a:t>Construct walls and </a:t>
            </a:r>
            <a:br>
              <a:rPr lang="en-US" dirty="0" smtClean="0"/>
            </a:br>
            <a:r>
              <a:rPr lang="en-US" dirty="0" smtClean="0"/>
              <a:t>the ceiling with </a:t>
            </a:r>
            <a:br>
              <a:rPr lang="en-US" dirty="0" smtClean="0"/>
            </a:br>
            <a:r>
              <a:rPr lang="en-US" dirty="0" smtClean="0"/>
              <a:t>materials that will </a:t>
            </a:r>
            <a:br>
              <a:rPr lang="en-US" dirty="0" smtClean="0"/>
            </a:br>
            <a:r>
              <a:rPr lang="en-US" dirty="0" smtClean="0"/>
              <a:t>protect food from </a:t>
            </a:r>
            <a:br>
              <a:rPr lang="en-US" dirty="0" smtClean="0"/>
            </a:br>
            <a:r>
              <a:rPr lang="en-US" dirty="0" smtClean="0"/>
              <a:t>weather and </a:t>
            </a:r>
            <a:br>
              <a:rPr lang="en-US" dirty="0" smtClean="0"/>
            </a:br>
            <a:r>
              <a:rPr lang="en-US" dirty="0" smtClean="0"/>
              <a:t>windblown dust.</a:t>
            </a:r>
            <a:endParaRPr lang="en-US" dirty="0"/>
          </a:p>
        </p:txBody>
      </p:sp>
      <p:pic>
        <p:nvPicPr>
          <p:cNvPr id="5" name="Picture 4"/>
          <p:cNvPicPr>
            <a:picLocks noChangeAspect="1"/>
          </p:cNvPicPr>
          <p:nvPr/>
        </p:nvPicPr>
        <p:blipFill>
          <a:blip r:embed="rId3"/>
          <a:stretch>
            <a:fillRect/>
          </a:stretch>
        </p:blipFill>
        <p:spPr>
          <a:xfrm>
            <a:off x="457200" y="228600"/>
            <a:ext cx="8286093" cy="1295400"/>
          </a:xfrm>
          <a:prstGeom prst="rect">
            <a:avLst/>
          </a:prstGeom>
        </p:spPr>
      </p:pic>
    </p:spTree>
    <p:extLst>
      <p:ext uri="{BB962C8B-B14F-4D97-AF65-F5344CB8AC3E}">
        <p14:creationId xmlns:p14="http://schemas.microsoft.com/office/powerpoint/2010/main" val="503234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thumbs2.ebaystatic.com/d/l225/m/mefZ9cVZpbQhyzst4rQc08Q.jpg"/>
          <p:cNvPicPr>
            <a:picLocks noChangeAspect="1" noChangeArrowheads="1"/>
          </p:cNvPicPr>
          <p:nvPr/>
        </p:nvPicPr>
        <p:blipFill>
          <a:blip r:embed="rId2" cstate="print"/>
          <a:srcRect l="2045" t="26888" b="28531"/>
          <a:stretch>
            <a:fillRect/>
          </a:stretch>
        </p:blipFill>
        <p:spPr bwMode="auto">
          <a:xfrm rot="20556491">
            <a:off x="407607" y="3763236"/>
            <a:ext cx="8431816" cy="3837447"/>
          </a:xfrm>
          <a:prstGeom prst="rect">
            <a:avLst/>
          </a:prstGeom>
          <a:noFill/>
        </p:spPr>
      </p:pic>
      <p:sp>
        <p:nvSpPr>
          <p:cNvPr id="3" name="Content Placeholder 2"/>
          <p:cNvSpPr>
            <a:spLocks noGrp="1"/>
          </p:cNvSpPr>
          <p:nvPr>
            <p:ph idx="1"/>
          </p:nvPr>
        </p:nvSpPr>
        <p:spPr/>
        <p:txBody>
          <a:bodyPr/>
          <a:lstStyle/>
          <a:p>
            <a:r>
              <a:rPr lang="en-US" dirty="0" smtClean="0"/>
              <a:t>Use a thermometer to  check a food’s internal temperature.</a:t>
            </a:r>
          </a:p>
          <a:p>
            <a:r>
              <a:rPr lang="en-US" dirty="0" smtClean="0"/>
              <a:t>NEVER use the temperature gauge on a holding unit to do it.  The gauge does not check the internal temperature of the food.</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152400" y="304800"/>
            <a:ext cx="8705407" cy="11430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smtClean="0"/>
              <a:t>The safe-handling rules discussed through out </a:t>
            </a:r>
            <a:r>
              <a:rPr lang="en-US" dirty="0" err="1" smtClean="0"/>
              <a:t>Servsafe</a:t>
            </a:r>
            <a:r>
              <a:rPr lang="en-US" dirty="0" smtClean="0"/>
              <a:t> apply to food prep in temporary units.</a:t>
            </a:r>
          </a:p>
          <a:p>
            <a:pPr lvl="1"/>
            <a:r>
              <a:rPr lang="en-US" dirty="0" smtClean="0"/>
              <a:t>Safe drinking water also needs to be </a:t>
            </a:r>
            <a:br>
              <a:rPr lang="en-US" dirty="0" smtClean="0"/>
            </a:br>
            <a:r>
              <a:rPr lang="en-US" dirty="0" smtClean="0"/>
              <a:t>available for cleaning, </a:t>
            </a:r>
            <a:br>
              <a:rPr lang="en-US" dirty="0" smtClean="0"/>
            </a:br>
            <a:r>
              <a:rPr lang="en-US" dirty="0" smtClean="0"/>
              <a:t>sanitizing, and </a:t>
            </a:r>
            <a:br>
              <a:rPr lang="en-US" dirty="0" smtClean="0"/>
            </a:br>
            <a:r>
              <a:rPr lang="en-US" dirty="0" smtClean="0"/>
              <a:t>handwashing.</a:t>
            </a:r>
          </a:p>
          <a:p>
            <a:pPr lvl="2"/>
            <a:r>
              <a:rPr lang="en-US" dirty="0" smtClean="0"/>
              <a:t>Since dishwashing facilities </a:t>
            </a:r>
            <a:br>
              <a:rPr lang="en-US" dirty="0" smtClean="0"/>
            </a:br>
            <a:r>
              <a:rPr lang="en-US" dirty="0" smtClean="0"/>
              <a:t>will likely be limited too, </a:t>
            </a:r>
            <a:br>
              <a:rPr lang="en-US" dirty="0" smtClean="0"/>
            </a:br>
            <a:r>
              <a:rPr lang="en-US" dirty="0" smtClean="0"/>
              <a:t>it is best to use </a:t>
            </a:r>
            <a:br>
              <a:rPr lang="en-US" dirty="0" smtClean="0"/>
            </a:br>
            <a:r>
              <a:rPr lang="en-US" dirty="0" smtClean="0"/>
              <a:t>disposable single-use items.</a:t>
            </a:r>
            <a:endParaRPr lang="en-US" dirty="0"/>
          </a:p>
        </p:txBody>
      </p:sp>
      <p:pic>
        <p:nvPicPr>
          <p:cNvPr id="5" name="Picture 4"/>
          <p:cNvPicPr>
            <a:picLocks noChangeAspect="1"/>
          </p:cNvPicPr>
          <p:nvPr/>
        </p:nvPicPr>
        <p:blipFill>
          <a:blip r:embed="rId2"/>
          <a:stretch>
            <a:fillRect/>
          </a:stretch>
        </p:blipFill>
        <p:spPr>
          <a:xfrm>
            <a:off x="457200" y="228600"/>
            <a:ext cx="8286093" cy="1295400"/>
          </a:xfrm>
          <a:prstGeom prst="rect">
            <a:avLst/>
          </a:prstGeom>
        </p:spPr>
      </p:pic>
      <p:pic>
        <p:nvPicPr>
          <p:cNvPr id="3074" name="Picture 2" descr="http://www.amcofab.in/uploads/page/Mkiosk-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033" y="2514601"/>
            <a:ext cx="5165817"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543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dirty="0" smtClean="0"/>
              <a:t>Mobile units are portable facilities ranging from concession vans to elaborate field kitchens.</a:t>
            </a:r>
          </a:p>
          <a:p>
            <a:r>
              <a:rPr lang="en-US" dirty="0" smtClean="0"/>
              <a:t>Those only serving frozen </a:t>
            </a:r>
            <a:br>
              <a:rPr lang="en-US" dirty="0" smtClean="0"/>
            </a:br>
            <a:r>
              <a:rPr lang="en-US" dirty="0" smtClean="0"/>
              <a:t>novelties, candy, packaged </a:t>
            </a:r>
            <a:br>
              <a:rPr lang="en-US" dirty="0" smtClean="0"/>
            </a:br>
            <a:r>
              <a:rPr lang="en-US" dirty="0" smtClean="0"/>
              <a:t>snacks, and soft drinks need </a:t>
            </a:r>
            <a:br>
              <a:rPr lang="en-US" dirty="0" smtClean="0"/>
            </a:br>
            <a:r>
              <a:rPr lang="en-US" dirty="0" smtClean="0"/>
              <a:t>meet basic sanitation </a:t>
            </a:r>
            <a:br>
              <a:rPr lang="en-US" dirty="0" smtClean="0"/>
            </a:br>
            <a:r>
              <a:rPr lang="en-US" dirty="0" smtClean="0"/>
              <a:t>requirements.</a:t>
            </a:r>
          </a:p>
          <a:p>
            <a:r>
              <a:rPr lang="en-US" dirty="0" smtClean="0"/>
              <a:t>However, mobile kitchens prepping and serving TCS food need to follow the same rules required of permanent foodservice kitchens.</a:t>
            </a:r>
          </a:p>
          <a:p>
            <a:r>
              <a:rPr lang="en-US" dirty="0" smtClean="0"/>
              <a:t>Both might be required to apply for a special permit or license from the regulatory authority.</a:t>
            </a:r>
            <a:endParaRPr lang="en-US" dirty="0"/>
          </a:p>
        </p:txBody>
      </p:sp>
      <p:pic>
        <p:nvPicPr>
          <p:cNvPr id="5" name="Picture 4"/>
          <p:cNvPicPr>
            <a:picLocks noChangeAspect="1"/>
          </p:cNvPicPr>
          <p:nvPr/>
        </p:nvPicPr>
        <p:blipFill>
          <a:blip r:embed="rId2"/>
          <a:stretch>
            <a:fillRect/>
          </a:stretch>
        </p:blipFill>
        <p:spPr>
          <a:xfrm>
            <a:off x="218872" y="381000"/>
            <a:ext cx="8620328" cy="990600"/>
          </a:xfrm>
          <a:prstGeom prst="rect">
            <a:avLst/>
          </a:prstGeom>
        </p:spPr>
      </p:pic>
      <p:pic>
        <p:nvPicPr>
          <p:cNvPr id="2050" name="Picture 2" descr="http://newbreak.org/images/subsites/nights/2013/red-tru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236807" y="2438400"/>
            <a:ext cx="3907193"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7932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medierenet.ro/wp-content/uploads/2013/02/sandvis.jpg"/>
          <p:cNvPicPr>
            <a:picLocks noChangeAspect="1" noChangeArrowheads="1"/>
          </p:cNvPicPr>
          <p:nvPr/>
        </p:nvPicPr>
        <p:blipFill>
          <a:blip r:embed="rId2" cstate="print"/>
          <a:srcRect/>
          <a:stretch>
            <a:fillRect/>
          </a:stretch>
        </p:blipFill>
        <p:spPr bwMode="auto">
          <a:xfrm>
            <a:off x="4648200" y="3795869"/>
            <a:ext cx="4495800" cy="3062131"/>
          </a:xfrm>
          <a:prstGeom prst="rect">
            <a:avLst/>
          </a:prstGeom>
          <a:noFill/>
        </p:spPr>
      </p:pic>
      <p:sp>
        <p:nvSpPr>
          <p:cNvPr id="3" name="Content Placeholder 2"/>
          <p:cNvSpPr>
            <a:spLocks noGrp="1"/>
          </p:cNvSpPr>
          <p:nvPr>
            <p:ph idx="1"/>
          </p:nvPr>
        </p:nvSpPr>
        <p:spPr/>
        <p:txBody>
          <a:bodyPr/>
          <a:lstStyle/>
          <a:p>
            <a:r>
              <a:rPr lang="en-US" dirty="0" smtClean="0"/>
              <a:t>Handle food prepped and packaged for </a:t>
            </a:r>
            <a:r>
              <a:rPr lang="en-US" dirty="0"/>
              <a:t>v</a:t>
            </a:r>
            <a:r>
              <a:rPr lang="en-US" dirty="0" smtClean="0"/>
              <a:t>ending machines with the same care as any other food served to customers.</a:t>
            </a:r>
          </a:p>
          <a:p>
            <a:r>
              <a:rPr lang="en-US" dirty="0" smtClean="0"/>
              <a:t>Vending operators should protect food from contamination and </a:t>
            </a:r>
            <a:br>
              <a:rPr lang="en-US" dirty="0" smtClean="0"/>
            </a:br>
            <a:r>
              <a:rPr lang="en-US" dirty="0" smtClean="0"/>
              <a:t>time-temperature </a:t>
            </a:r>
            <a:br>
              <a:rPr lang="en-US" dirty="0" smtClean="0"/>
            </a:br>
            <a:r>
              <a:rPr lang="en-US" dirty="0" smtClean="0"/>
              <a:t>abuse during transport, </a:t>
            </a:r>
            <a:br>
              <a:rPr lang="en-US" dirty="0" smtClean="0"/>
            </a:br>
            <a:r>
              <a:rPr lang="en-US" dirty="0" smtClean="0"/>
              <a:t>delivery and service.</a:t>
            </a:r>
            <a:endParaRPr lang="en-US" dirty="0"/>
          </a:p>
        </p:txBody>
      </p:sp>
      <p:pic>
        <p:nvPicPr>
          <p:cNvPr id="19458" name="Picture 2"/>
          <p:cNvPicPr>
            <a:picLocks noChangeAspect="1" noChangeArrowheads="1"/>
          </p:cNvPicPr>
          <p:nvPr/>
        </p:nvPicPr>
        <p:blipFill>
          <a:blip r:embed="rId3" cstate="print"/>
          <a:srcRect/>
          <a:stretch>
            <a:fillRect/>
          </a:stretch>
        </p:blipFill>
        <p:spPr bwMode="auto">
          <a:xfrm>
            <a:off x="354524" y="228600"/>
            <a:ext cx="8332276" cy="12954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glutenfreemee.files.wordpress.com/2011/01/dscn0254.jpg"/>
          <p:cNvPicPr>
            <a:picLocks noChangeAspect="1" noChangeArrowheads="1"/>
          </p:cNvPicPr>
          <p:nvPr/>
        </p:nvPicPr>
        <p:blipFill>
          <a:blip r:embed="rId2" cstate="print"/>
          <a:srcRect t="10433" b="12213"/>
          <a:stretch>
            <a:fillRect/>
          </a:stretch>
        </p:blipFill>
        <p:spPr bwMode="auto">
          <a:xfrm>
            <a:off x="4343400" y="4072918"/>
            <a:ext cx="4800600" cy="2785081"/>
          </a:xfrm>
          <a:prstGeom prst="rect">
            <a:avLst/>
          </a:prstGeom>
          <a:noFill/>
        </p:spPr>
      </p:pic>
      <p:sp>
        <p:nvSpPr>
          <p:cNvPr id="3" name="Content Placeholder 2"/>
          <p:cNvSpPr>
            <a:spLocks noGrp="1"/>
          </p:cNvSpPr>
          <p:nvPr>
            <p:ph idx="1"/>
          </p:nvPr>
        </p:nvSpPr>
        <p:spPr/>
        <p:txBody>
          <a:bodyPr/>
          <a:lstStyle/>
          <a:p>
            <a:r>
              <a:rPr lang="en-US" dirty="0" smtClean="0"/>
              <a:t>Check product shelf life daily.  Products often have a code date, such as an expiration or use-by date.  If the date has expired, throw out the food immediately.  Throw out refrigerated food prepped on-site if not sold within seven days of preparation.</a:t>
            </a:r>
            <a:endParaRPr lang="en-US" dirty="0"/>
          </a:p>
        </p:txBody>
      </p:sp>
      <p:pic>
        <p:nvPicPr>
          <p:cNvPr id="20482" name="Picture 2"/>
          <p:cNvPicPr>
            <a:picLocks noChangeAspect="1" noChangeArrowheads="1"/>
          </p:cNvPicPr>
          <p:nvPr/>
        </p:nvPicPr>
        <p:blipFill>
          <a:blip r:embed="rId3" cstate="print"/>
          <a:srcRect/>
          <a:stretch>
            <a:fillRect/>
          </a:stretch>
        </p:blipFill>
        <p:spPr bwMode="auto">
          <a:xfrm>
            <a:off x="283779" y="381000"/>
            <a:ext cx="8555421" cy="9144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Keep TCS food at the correct temperature.  It should be held at 41°F or lower or at 135°F or higher.  These machines must have controls that prevent TCS food from being dispensed if the temperature stays I the danger zone for a specified amount of time.  This food must be thrown out.</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83779" y="381000"/>
            <a:ext cx="8555421" cy="9144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cdn.blisstree.com/files/2012/09/vendingmachine.jpg"/>
          <p:cNvPicPr>
            <a:picLocks noChangeAspect="1" noChangeArrowheads="1"/>
          </p:cNvPicPr>
          <p:nvPr/>
        </p:nvPicPr>
        <p:blipFill>
          <a:blip r:embed="rId2" cstate="print"/>
          <a:srcRect/>
          <a:stretch>
            <a:fillRect/>
          </a:stretch>
        </p:blipFill>
        <p:spPr bwMode="auto">
          <a:xfrm>
            <a:off x="4754647" y="3657600"/>
            <a:ext cx="4389353" cy="3200400"/>
          </a:xfrm>
          <a:prstGeom prst="rect">
            <a:avLst/>
          </a:prstGeom>
          <a:noFill/>
        </p:spPr>
      </p:pic>
      <p:sp>
        <p:nvSpPr>
          <p:cNvPr id="3" name="Content Placeholder 2"/>
          <p:cNvSpPr>
            <a:spLocks noGrp="1"/>
          </p:cNvSpPr>
          <p:nvPr>
            <p:ph idx="1"/>
          </p:nvPr>
        </p:nvSpPr>
        <p:spPr/>
        <p:txBody>
          <a:bodyPr/>
          <a:lstStyle/>
          <a:p>
            <a:r>
              <a:rPr lang="en-US" dirty="0" smtClean="0"/>
              <a:t>Dispense TCS food in its original container.</a:t>
            </a:r>
          </a:p>
          <a:p>
            <a:r>
              <a:rPr lang="en-US" dirty="0" smtClean="0"/>
              <a:t>Wash and wrap fresh fruit with edible peels before putting it in a machine.</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283779" y="381000"/>
            <a:ext cx="8555421" cy="914400"/>
          </a:xfrm>
          <a:prstGeom prst="rect">
            <a:avLst/>
          </a:prstGeom>
          <a:noFill/>
          <a:ln w="9525">
            <a:noFill/>
            <a:miter lim="800000"/>
            <a:headEnd/>
            <a:tailEnd/>
          </a:ln>
        </p:spPr>
      </p:pic>
      <p:pic>
        <p:nvPicPr>
          <p:cNvPr id="10244" name="Picture 4" descr="http://freshhealthyvending.com/wp-content/uploads/2010/09/snack-vending-machine.jpg"/>
          <p:cNvPicPr>
            <a:picLocks noChangeAspect="1" noChangeArrowheads="1"/>
          </p:cNvPicPr>
          <p:nvPr/>
        </p:nvPicPr>
        <p:blipFill>
          <a:blip r:embed="rId4" cstate="print"/>
          <a:srcRect/>
          <a:stretch>
            <a:fillRect/>
          </a:stretch>
        </p:blipFill>
        <p:spPr bwMode="auto">
          <a:xfrm>
            <a:off x="914400" y="3656163"/>
            <a:ext cx="2590800" cy="320183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thorntoncenter.net/wp-content/uploads/2012/02/time1.jpg"/>
          <p:cNvPicPr>
            <a:picLocks noChangeAspect="1" noChangeArrowheads="1"/>
          </p:cNvPicPr>
          <p:nvPr/>
        </p:nvPicPr>
        <p:blipFill>
          <a:blip r:embed="rId2" cstate="print"/>
          <a:srcRect/>
          <a:stretch>
            <a:fillRect/>
          </a:stretch>
        </p:blipFill>
        <p:spPr bwMode="auto">
          <a:xfrm>
            <a:off x="4800600" y="3142488"/>
            <a:ext cx="4038600" cy="3715512"/>
          </a:xfrm>
          <a:prstGeom prst="rect">
            <a:avLst/>
          </a:prstGeom>
          <a:noFill/>
        </p:spPr>
      </p:pic>
      <p:sp>
        <p:nvSpPr>
          <p:cNvPr id="3" name="Content Placeholder 2"/>
          <p:cNvSpPr>
            <a:spLocks noGrp="1"/>
          </p:cNvSpPr>
          <p:nvPr>
            <p:ph idx="1"/>
          </p:nvPr>
        </p:nvSpPr>
        <p:spPr/>
        <p:txBody>
          <a:bodyPr/>
          <a:lstStyle/>
          <a:p>
            <a:r>
              <a:rPr lang="en-US" dirty="0" smtClean="0"/>
              <a:t>Check food temperature </a:t>
            </a:r>
            <a:r>
              <a:rPr lang="en-US" b="1" u="sng" dirty="0" smtClean="0"/>
              <a:t>at least every four hours.</a:t>
            </a:r>
          </a:p>
          <a:p>
            <a:pPr lvl="1"/>
            <a:r>
              <a:rPr lang="en-US" dirty="0" smtClean="0"/>
              <a:t>Throw out food that is not 41°F or lower, or 135°F or higher.</a:t>
            </a:r>
          </a:p>
          <a:p>
            <a:pPr lvl="1"/>
            <a:r>
              <a:rPr lang="en-US" dirty="0" smtClean="0"/>
              <a:t>You can also check the </a:t>
            </a:r>
            <a:br>
              <a:rPr lang="en-US" dirty="0" smtClean="0"/>
            </a:br>
            <a:r>
              <a:rPr lang="en-US" dirty="0" smtClean="0"/>
              <a:t>temperature every two </a:t>
            </a:r>
            <a:br>
              <a:rPr lang="en-US" dirty="0" smtClean="0"/>
            </a:br>
            <a:r>
              <a:rPr lang="en-US" dirty="0" smtClean="0"/>
              <a:t>hours.  This will leave </a:t>
            </a:r>
            <a:br>
              <a:rPr lang="en-US" dirty="0" smtClean="0"/>
            </a:br>
            <a:r>
              <a:rPr lang="en-US" dirty="0" smtClean="0"/>
              <a:t>time for corrective </a:t>
            </a:r>
            <a:br>
              <a:rPr lang="en-US" dirty="0" smtClean="0"/>
            </a:br>
            <a:r>
              <a:rPr lang="en-US" dirty="0" smtClean="0"/>
              <a:t>action. </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2287385" y="76200"/>
            <a:ext cx="4189615" cy="1600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catering.basterfieldonline.com/images/holding_cabinets_category_image.jpg"/>
          <p:cNvPicPr>
            <a:picLocks noChangeAspect="1" noChangeArrowheads="1"/>
          </p:cNvPicPr>
          <p:nvPr/>
        </p:nvPicPr>
        <p:blipFill>
          <a:blip r:embed="rId2" cstate="print"/>
          <a:srcRect/>
          <a:stretch>
            <a:fillRect/>
          </a:stretch>
        </p:blipFill>
        <p:spPr bwMode="auto">
          <a:xfrm>
            <a:off x="5715000" y="2895600"/>
            <a:ext cx="3962400" cy="3962400"/>
          </a:xfrm>
          <a:prstGeom prst="rect">
            <a:avLst/>
          </a:prstGeom>
          <a:noFill/>
        </p:spPr>
      </p:pic>
      <p:sp>
        <p:nvSpPr>
          <p:cNvPr id="3" name="Content Placeholder 2"/>
          <p:cNvSpPr>
            <a:spLocks noGrp="1"/>
          </p:cNvSpPr>
          <p:nvPr>
            <p:ph idx="1"/>
          </p:nvPr>
        </p:nvSpPr>
        <p:spPr/>
        <p:txBody>
          <a:bodyPr/>
          <a:lstStyle/>
          <a:p>
            <a:r>
              <a:rPr lang="en-US" dirty="0" smtClean="0"/>
              <a:t>NEVER use hot-holding equipment to reheat food unless it is built to do so.  Most hot-holding equipment does not pass food through the temperature danger </a:t>
            </a:r>
            <a:br>
              <a:rPr lang="en-US" dirty="0" smtClean="0"/>
            </a:br>
            <a:r>
              <a:rPr lang="en-US" dirty="0" smtClean="0"/>
              <a:t>zone quickly enough.</a:t>
            </a:r>
          </a:p>
          <a:p>
            <a:r>
              <a:rPr lang="en-US" dirty="0" smtClean="0"/>
              <a:t>Reheat food correctly.  Then </a:t>
            </a:r>
            <a:br>
              <a:rPr lang="en-US" dirty="0" smtClean="0"/>
            </a:br>
            <a:r>
              <a:rPr lang="en-US" dirty="0" smtClean="0"/>
              <a:t>move it to the holding unit.</a:t>
            </a: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152400" y="304800"/>
            <a:ext cx="8855725" cy="990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Cover food and install sneeze guards to protect food from contaminants.</a:t>
            </a:r>
          </a:p>
          <a:p>
            <a:r>
              <a:rPr lang="en-US" dirty="0" smtClean="0"/>
              <a:t>Covers also help maintain a food’s internal temperature</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59923" y="381000"/>
            <a:ext cx="8326877" cy="914400"/>
          </a:xfrm>
          <a:prstGeom prst="rect">
            <a:avLst/>
          </a:prstGeom>
          <a:noFill/>
          <a:ln w="9525">
            <a:noFill/>
            <a:miter lim="800000"/>
            <a:headEnd/>
            <a:tailEnd/>
          </a:ln>
        </p:spPr>
      </p:pic>
      <p:pic>
        <p:nvPicPr>
          <p:cNvPr id="46082" name="Picture 2" descr="http://www.elliottuk.com/sitefiles/elliottuk/service.jpg"/>
          <p:cNvPicPr>
            <a:picLocks noChangeAspect="1" noChangeArrowheads="1"/>
          </p:cNvPicPr>
          <p:nvPr/>
        </p:nvPicPr>
        <p:blipFill>
          <a:blip r:embed="rId3" cstate="print"/>
          <a:srcRect/>
          <a:stretch>
            <a:fillRect/>
          </a:stretch>
        </p:blipFill>
        <p:spPr bwMode="auto">
          <a:xfrm>
            <a:off x="3733800" y="3260354"/>
            <a:ext cx="5410200" cy="359764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74837"/>
            <a:ext cx="8229600" cy="4525963"/>
          </a:xfrm>
        </p:spPr>
        <p:txBody>
          <a:bodyPr/>
          <a:lstStyle/>
          <a:p>
            <a:r>
              <a:rPr lang="en-US" dirty="0" smtClean="0"/>
              <a:t>An operation might want to hold food without temperature control like these situations:</a:t>
            </a:r>
          </a:p>
          <a:p>
            <a:pPr lvl="1"/>
            <a:r>
              <a:rPr lang="en-US" dirty="0" smtClean="0"/>
              <a:t>Displaying food for a short time, such as at an off-site catered event</a:t>
            </a:r>
          </a:p>
          <a:p>
            <a:pPr lvl="1"/>
            <a:r>
              <a:rPr lang="en-US" dirty="0" smtClean="0"/>
              <a:t>When electricity is not available to power holding equipment</a:t>
            </a:r>
          </a:p>
          <a:p>
            <a:r>
              <a:rPr lang="en-US" dirty="0" smtClean="0"/>
              <a:t>Note that the conditions for holding cold food are different from those for holding hot food.</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76200" y="76200"/>
            <a:ext cx="8979540" cy="1524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http://www.yepgood.com/images/RedSun/ColdFood-model.JPG"/>
          <p:cNvPicPr>
            <a:picLocks noChangeAspect="1" noChangeArrowheads="1"/>
          </p:cNvPicPr>
          <p:nvPr/>
        </p:nvPicPr>
        <p:blipFill>
          <a:blip r:embed="rId2" cstate="print"/>
          <a:srcRect l="3030" t="18321" r="52121" b="12468"/>
          <a:stretch>
            <a:fillRect/>
          </a:stretch>
        </p:blipFill>
        <p:spPr bwMode="auto">
          <a:xfrm>
            <a:off x="6400800" y="1371600"/>
            <a:ext cx="2743200" cy="2520778"/>
          </a:xfrm>
          <a:prstGeom prst="rect">
            <a:avLst/>
          </a:prstGeom>
          <a:noFill/>
        </p:spPr>
      </p:pic>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You can hold food without </a:t>
            </a:r>
            <a:br>
              <a:rPr lang="en-US" dirty="0" smtClean="0"/>
            </a:br>
            <a:r>
              <a:rPr lang="en-US" dirty="0" smtClean="0"/>
              <a:t>temperature control for </a:t>
            </a:r>
            <a:r>
              <a:rPr lang="en-US" b="1" u="sng" dirty="0" smtClean="0"/>
              <a:t>up to </a:t>
            </a:r>
            <a:br>
              <a:rPr lang="en-US" b="1" u="sng" dirty="0" smtClean="0"/>
            </a:br>
            <a:r>
              <a:rPr lang="en-US" b="1" u="sng" dirty="0" smtClean="0"/>
              <a:t>six hours</a:t>
            </a:r>
            <a:r>
              <a:rPr lang="en-US" b="1" dirty="0" smtClean="0"/>
              <a:t> </a:t>
            </a:r>
            <a:r>
              <a:rPr lang="en-US" dirty="0" smtClean="0"/>
              <a:t>if you meet these </a:t>
            </a:r>
            <a:br>
              <a:rPr lang="en-US" dirty="0" smtClean="0"/>
            </a:br>
            <a:r>
              <a:rPr lang="en-US" dirty="0" smtClean="0"/>
              <a:t>conditions:</a:t>
            </a:r>
          </a:p>
          <a:p>
            <a:pPr lvl="1"/>
            <a:r>
              <a:rPr lang="en-US" dirty="0" smtClean="0"/>
              <a:t>Hold the food at 41°F or lower </a:t>
            </a:r>
            <a:br>
              <a:rPr lang="en-US" dirty="0" smtClean="0"/>
            </a:br>
            <a:r>
              <a:rPr lang="en-US" dirty="0" smtClean="0"/>
              <a:t>before removing it from refrigeration.</a:t>
            </a:r>
          </a:p>
          <a:p>
            <a:pPr lvl="1"/>
            <a:r>
              <a:rPr lang="en-US" dirty="0" smtClean="0"/>
              <a:t>Label the food with the time you removed it from refrigeration and the time you must throw it out.  This discard time on the label must be six hours from the time you removed the food from refrigeration.</a:t>
            </a:r>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76200" y="381000"/>
            <a:ext cx="8932127" cy="9144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TotalTime>
  <Words>1494</Words>
  <Application>Microsoft Office PowerPoint</Application>
  <PresentationFormat>On-screen Show (4:3)</PresentationFormat>
  <Paragraphs>163</Paragraphs>
  <Slides>45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KG HAPPY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Jeanne</dc:creator>
  <cp:lastModifiedBy>Susan Stiker</cp:lastModifiedBy>
  <cp:revision>44</cp:revision>
  <dcterms:created xsi:type="dcterms:W3CDTF">2013-10-13T23:10:51Z</dcterms:created>
  <dcterms:modified xsi:type="dcterms:W3CDTF">2016-10-03T21:22:10Z</dcterms:modified>
</cp:coreProperties>
</file>