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317" r:id="rId7"/>
    <p:sldId id="261" r:id="rId8"/>
    <p:sldId id="262" r:id="rId9"/>
    <p:sldId id="263" r:id="rId10"/>
    <p:sldId id="264" r:id="rId11"/>
    <p:sldId id="265" r:id="rId12"/>
    <p:sldId id="318" r:id="rId13"/>
    <p:sldId id="319" r:id="rId14"/>
    <p:sldId id="270" r:id="rId15"/>
    <p:sldId id="268" r:id="rId16"/>
    <p:sldId id="269" r:id="rId17"/>
    <p:sldId id="320" r:id="rId18"/>
    <p:sldId id="266" r:id="rId19"/>
    <p:sldId id="267" r:id="rId20"/>
    <p:sldId id="271" r:id="rId21"/>
    <p:sldId id="272" r:id="rId22"/>
    <p:sldId id="273" r:id="rId23"/>
    <p:sldId id="274" r:id="rId24"/>
    <p:sldId id="275" r:id="rId25"/>
    <p:sldId id="276" r:id="rId26"/>
    <p:sldId id="277" r:id="rId27"/>
    <p:sldId id="278" r:id="rId28"/>
    <p:sldId id="279" r:id="rId29"/>
    <p:sldId id="280" r:id="rId30"/>
    <p:sldId id="281" r:id="rId31"/>
    <p:sldId id="321" r:id="rId32"/>
    <p:sldId id="282" r:id="rId33"/>
    <p:sldId id="322" r:id="rId34"/>
    <p:sldId id="323" r:id="rId35"/>
    <p:sldId id="284" r:id="rId36"/>
    <p:sldId id="285" r:id="rId37"/>
    <p:sldId id="286" r:id="rId38"/>
    <p:sldId id="287" r:id="rId39"/>
    <p:sldId id="288" r:id="rId40"/>
    <p:sldId id="283" r:id="rId41"/>
    <p:sldId id="289" r:id="rId42"/>
    <p:sldId id="290" r:id="rId43"/>
    <p:sldId id="291" r:id="rId44"/>
    <p:sldId id="292" r:id="rId45"/>
    <p:sldId id="293" r:id="rId46"/>
    <p:sldId id="294" r:id="rId47"/>
    <p:sldId id="295" r:id="rId48"/>
    <p:sldId id="296" r:id="rId49"/>
    <p:sldId id="297" r:id="rId50"/>
    <p:sldId id="298" r:id="rId51"/>
    <p:sldId id="29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62" y="4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4F03F-9B64-4085-BB6A-5C95C75C3B60}"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A3D8F-31BE-403A-BB43-430FCF74C5D8}" type="slidenum">
              <a:rPr lang="en-US" smtClean="0"/>
              <a:pPr/>
              <a:t>‹#›</a:t>
            </a:fld>
            <a:endParaRPr lang="en-US" dirty="0"/>
          </a:p>
        </p:txBody>
      </p:sp>
    </p:spTree>
    <p:extLst>
      <p:ext uri="{BB962C8B-B14F-4D97-AF65-F5344CB8AC3E}">
        <p14:creationId xmlns:p14="http://schemas.microsoft.com/office/powerpoint/2010/main" val="321293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A3D8F-31BE-403A-BB43-430FCF74C5D8}" type="slidenum">
              <a:rPr lang="en-US" smtClean="0"/>
              <a:pPr/>
              <a:t>41</a:t>
            </a:fld>
            <a:endParaRPr lang="en-US"/>
          </a:p>
        </p:txBody>
      </p:sp>
    </p:spTree>
    <p:extLst>
      <p:ext uri="{BB962C8B-B14F-4D97-AF65-F5344CB8AC3E}">
        <p14:creationId xmlns:p14="http://schemas.microsoft.com/office/powerpoint/2010/main" val="3967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If you cool food from 135</a:t>
            </a:r>
            <a:r>
              <a:rPr lang="en-US" dirty="0" smtClean="0"/>
              <a:t>°F to 70°F in one hour, you have</a:t>
            </a:r>
            <a:r>
              <a:rPr lang="en-US" baseline="0" dirty="0" smtClean="0"/>
              <a:t> the remaining five hours to get the food to 41</a:t>
            </a:r>
            <a:r>
              <a:rPr lang="en-US" dirty="0" smtClean="0"/>
              <a:t>°F or lower.</a:t>
            </a:r>
            <a:endParaRPr lang="en-US" dirty="0"/>
          </a:p>
        </p:txBody>
      </p:sp>
      <p:sp>
        <p:nvSpPr>
          <p:cNvPr id="4" name="Slide Number Placeholder 3"/>
          <p:cNvSpPr>
            <a:spLocks noGrp="1"/>
          </p:cNvSpPr>
          <p:nvPr>
            <p:ph type="sldNum" sz="quarter" idx="10"/>
          </p:nvPr>
        </p:nvSpPr>
        <p:spPr/>
        <p:txBody>
          <a:bodyPr/>
          <a:lstStyle/>
          <a:p>
            <a:fld id="{2E8A3D8F-31BE-403A-BB43-430FCF74C5D8}" type="slidenum">
              <a:rPr lang="en-US" smtClean="0"/>
              <a:pPr/>
              <a:t>43</a:t>
            </a:fld>
            <a:endParaRPr lang="en-US" dirty="0"/>
          </a:p>
        </p:txBody>
      </p:sp>
    </p:spTree>
    <p:extLst>
      <p:ext uri="{BB962C8B-B14F-4D97-AF65-F5344CB8AC3E}">
        <p14:creationId xmlns:p14="http://schemas.microsoft.com/office/powerpoint/2010/main" val="197819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49A846-67C6-4584-857A-D06F712138F1}" type="datetimeFigureOut">
              <a:rPr lang="en-US" smtClean="0"/>
              <a:pPr/>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13B15-F2BA-408F-9C8A-1640C570C0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9A846-67C6-4584-857A-D06F712138F1}" type="datetimeFigureOut">
              <a:rPr lang="en-US" smtClean="0"/>
              <a:pPr/>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3B15-F2BA-408F-9C8A-1640C570C0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forbestravelguide.com/img/properties/PropertyImage_Asana_Restaurant_Food_2_CreditMandarinOrientalHotelGroup.jpg"/>
          <p:cNvPicPr>
            <a:picLocks noChangeAspect="1" noChangeArrowheads="1"/>
          </p:cNvPicPr>
          <p:nvPr/>
        </p:nvPicPr>
        <p:blipFill>
          <a:blip r:embed="rId2" cstate="print"/>
          <a:srcRect/>
          <a:stretch>
            <a:fillRect/>
          </a:stretch>
        </p:blipFill>
        <p:spPr bwMode="auto">
          <a:xfrm>
            <a:off x="4114800" y="4046513"/>
            <a:ext cx="5029200" cy="2811488"/>
          </a:xfrm>
          <a:prstGeom prst="rect">
            <a:avLst/>
          </a:prstGeom>
          <a:noFill/>
        </p:spPr>
      </p:pic>
      <p:pic>
        <p:nvPicPr>
          <p:cNvPr id="1029" name="Picture 5" descr="http://www.pegham.com/images/imported/2011/12/447.jpg"/>
          <p:cNvPicPr>
            <a:picLocks noChangeAspect="1" noChangeArrowheads="1"/>
          </p:cNvPicPr>
          <p:nvPr/>
        </p:nvPicPr>
        <p:blipFill>
          <a:blip r:embed="rId3" cstate="print"/>
          <a:srcRect/>
          <a:stretch>
            <a:fillRect/>
          </a:stretch>
        </p:blipFill>
        <p:spPr bwMode="auto">
          <a:xfrm>
            <a:off x="0" y="4117510"/>
            <a:ext cx="4114800" cy="274049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381000" y="1143000"/>
            <a:ext cx="8357054" cy="1905000"/>
          </a:xfrm>
          <a:prstGeom prst="rect">
            <a:avLst/>
          </a:prstGeom>
          <a:noFill/>
          <a:ln w="9525">
            <a:noFill/>
            <a:miter lim="800000"/>
            <a:headEnd/>
            <a:tailEnd/>
          </a:ln>
        </p:spPr>
      </p:pic>
      <p:sp>
        <p:nvSpPr>
          <p:cNvPr id="2" name="TextBox 1"/>
          <p:cNvSpPr txBox="1"/>
          <p:nvPr/>
        </p:nvSpPr>
        <p:spPr>
          <a:xfrm>
            <a:off x="2057400" y="3039009"/>
            <a:ext cx="5257800" cy="707886"/>
          </a:xfrm>
          <a:prstGeom prst="rect">
            <a:avLst/>
          </a:prstGeom>
          <a:noFill/>
        </p:spPr>
        <p:txBody>
          <a:bodyPr wrap="square" rtlCol="0">
            <a:spAutoFit/>
          </a:bodyPr>
          <a:lstStyle/>
          <a:p>
            <a:pPr algn="ctr"/>
            <a:r>
              <a:rPr lang="en-US" sz="4000" dirty="0" smtClean="0">
                <a:solidFill>
                  <a:schemeClr val="accent1">
                    <a:lumMod val="75000"/>
                  </a:schemeClr>
                </a:solidFill>
                <a:latin typeface="Arial Rounded MT Bold" panose="020F0704030504030204" pitchFamily="34" charset="0"/>
              </a:rPr>
              <a:t>Chapter </a:t>
            </a:r>
            <a:r>
              <a:rPr lang="en-US" sz="4000">
                <a:solidFill>
                  <a:schemeClr val="accent1">
                    <a:lumMod val="75000"/>
                  </a:schemeClr>
                </a:solidFill>
                <a:latin typeface="Arial Rounded MT Bold" panose="020F0704030504030204" pitchFamily="34" charset="0"/>
              </a:rPr>
              <a:t>8</a:t>
            </a:r>
            <a:r>
              <a:rPr lang="en-US" sz="4000" smtClean="0">
                <a:solidFill>
                  <a:schemeClr val="accent1">
                    <a:lumMod val="75000"/>
                  </a:schemeClr>
                </a:solidFill>
                <a:latin typeface="Arial Rounded MT Bold" panose="020F0704030504030204" pitchFamily="34" charset="0"/>
              </a:rPr>
              <a:t>  </a:t>
            </a:r>
            <a:endParaRPr lang="en-US" dirty="0">
              <a:solidFill>
                <a:schemeClr val="accent1">
                  <a:lumMod val="75000"/>
                </a:schemeClr>
              </a:solidFill>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gfs.com/images/m-au/news-events/Hand-opening-microwave.png"/>
          <p:cNvPicPr>
            <a:picLocks noChangeAspect="1" noChangeArrowheads="1"/>
          </p:cNvPicPr>
          <p:nvPr/>
        </p:nvPicPr>
        <p:blipFill>
          <a:blip r:embed="rId2" cstate="print"/>
          <a:srcRect/>
          <a:stretch>
            <a:fillRect/>
          </a:stretch>
        </p:blipFill>
        <p:spPr bwMode="auto">
          <a:xfrm>
            <a:off x="4495800" y="3449319"/>
            <a:ext cx="4648200" cy="3408682"/>
          </a:xfrm>
          <a:prstGeom prst="rect">
            <a:avLst/>
          </a:prstGeom>
          <a:noFill/>
        </p:spPr>
      </p:pic>
      <p:sp>
        <p:nvSpPr>
          <p:cNvPr id="3" name="Content Placeholder 2"/>
          <p:cNvSpPr>
            <a:spLocks noGrp="1"/>
          </p:cNvSpPr>
          <p:nvPr>
            <p:ph idx="1"/>
          </p:nvPr>
        </p:nvSpPr>
        <p:spPr/>
        <p:txBody>
          <a:bodyPr/>
          <a:lstStyle/>
          <a:p>
            <a:r>
              <a:rPr lang="en-US" sz="4400" dirty="0" smtClean="0"/>
              <a:t>Microwave</a:t>
            </a:r>
            <a:endParaRPr lang="en-US" dirty="0" smtClean="0"/>
          </a:p>
          <a:p>
            <a:pPr lvl="1"/>
            <a:r>
              <a:rPr lang="en-US" dirty="0" smtClean="0"/>
              <a:t>Thaw food in a microwave oven if it will be cooked immediately after thawing.</a:t>
            </a:r>
          </a:p>
          <a:p>
            <a:pPr lvl="1"/>
            <a:r>
              <a:rPr lang="en-US" dirty="0" smtClean="0"/>
              <a:t>The food must be </a:t>
            </a:r>
            <a:br>
              <a:rPr lang="en-US" dirty="0" smtClean="0"/>
            </a:br>
            <a:r>
              <a:rPr lang="en-US" dirty="0" smtClean="0"/>
              <a:t>cooked in </a:t>
            </a:r>
            <a:br>
              <a:rPr lang="en-US" dirty="0" smtClean="0"/>
            </a:br>
            <a:r>
              <a:rPr lang="en-US" dirty="0" smtClean="0"/>
              <a:t>conventional cooking </a:t>
            </a:r>
            <a:br>
              <a:rPr lang="en-US" dirty="0" smtClean="0"/>
            </a:br>
            <a:r>
              <a:rPr lang="en-US" dirty="0" smtClean="0"/>
              <a:t>equipment, such as </a:t>
            </a:r>
            <a:br>
              <a:rPr lang="en-US" dirty="0" smtClean="0"/>
            </a:br>
            <a:r>
              <a:rPr lang="en-US" dirty="0" smtClean="0"/>
              <a:t>an oven, once it’s </a:t>
            </a:r>
            <a:br>
              <a:rPr lang="en-US" dirty="0" smtClean="0"/>
            </a:br>
            <a:r>
              <a:rPr lang="en-US" dirty="0" smtClean="0"/>
              <a:t>thawed</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9050" y="533400"/>
            <a:ext cx="9048750" cy="76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dirty="0" smtClean="0"/>
              <a:t>Cooking</a:t>
            </a:r>
            <a:endParaRPr lang="en-US" dirty="0" smtClean="0"/>
          </a:p>
          <a:p>
            <a:pPr lvl="1"/>
            <a:r>
              <a:rPr lang="en-US" dirty="0" smtClean="0"/>
              <a:t>Thaw food as part of the cooking process</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19050" y="533400"/>
            <a:ext cx="9048750" cy="762000"/>
          </a:xfrm>
          <a:prstGeom prst="rect">
            <a:avLst/>
          </a:prstGeom>
          <a:noFill/>
          <a:ln w="9525">
            <a:noFill/>
            <a:miter lim="800000"/>
            <a:headEnd/>
            <a:tailEnd/>
          </a:ln>
        </p:spPr>
      </p:pic>
      <p:pic>
        <p:nvPicPr>
          <p:cNvPr id="63490" name="Picture 2" descr="http://thumbs.ifood.tv/files/images/Frozen%204.jpg"/>
          <p:cNvPicPr>
            <a:picLocks noChangeAspect="1" noChangeArrowheads="1"/>
          </p:cNvPicPr>
          <p:nvPr/>
        </p:nvPicPr>
        <p:blipFill>
          <a:blip r:embed="rId3" cstate="print"/>
          <a:srcRect t="24211"/>
          <a:stretch>
            <a:fillRect/>
          </a:stretch>
        </p:blipFill>
        <p:spPr bwMode="auto">
          <a:xfrm>
            <a:off x="0" y="4114800"/>
            <a:ext cx="9144000" cy="2743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ht.seriouseats.com/images/2013/01/20130118-frozen-patties-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4395562"/>
            <a:ext cx="4056743" cy="24861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Some frozen food may also be slacked before cooking; Slacking is the gradual thawing of frozen food to prep it for deep-frying.</a:t>
            </a:r>
          </a:p>
          <a:p>
            <a:r>
              <a:rPr lang="en-US" dirty="0" smtClean="0"/>
              <a:t>This allows even heating during cooking.</a:t>
            </a:r>
          </a:p>
          <a:p>
            <a:r>
              <a:rPr lang="en-US" dirty="0" smtClean="0"/>
              <a:t>Slack food just before you cook it.  DO not let it get any warmer </a:t>
            </a:r>
            <a:r>
              <a:rPr lang="en-US" smtClean="0"/>
              <a:t>than 41°F.</a:t>
            </a:r>
            <a:endParaRPr lang="en-US" dirty="0"/>
          </a:p>
        </p:txBody>
      </p:sp>
      <p:pic>
        <p:nvPicPr>
          <p:cNvPr id="5" name="Picture 4"/>
          <p:cNvPicPr>
            <a:picLocks noChangeAspect="1"/>
          </p:cNvPicPr>
          <p:nvPr/>
        </p:nvPicPr>
        <p:blipFill>
          <a:blip r:embed="rId3"/>
          <a:stretch>
            <a:fillRect/>
          </a:stretch>
        </p:blipFill>
        <p:spPr>
          <a:xfrm>
            <a:off x="1371599" y="152400"/>
            <a:ext cx="6152707" cy="1600200"/>
          </a:xfrm>
          <a:prstGeom prst="rect">
            <a:avLst/>
          </a:prstGeom>
        </p:spPr>
      </p:pic>
    </p:spTree>
    <p:extLst>
      <p:ext uri="{BB962C8B-B14F-4D97-AF65-F5344CB8AC3E}">
        <p14:creationId xmlns:p14="http://schemas.microsoft.com/office/powerpoint/2010/main" val="21314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arwinian-medicine.com/wp-content/uploads/2014/06/protein-m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9" y="4739193"/>
            <a:ext cx="3802743" cy="21405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Meat, Seafood &amp; Poultry</a:t>
            </a:r>
          </a:p>
          <a:p>
            <a:pPr lvl="1"/>
            <a:r>
              <a:rPr lang="en-US" dirty="0" smtClean="0"/>
              <a:t>Prep raw meat, poultry, and seafood separately or at different times from fresh produce.</a:t>
            </a:r>
          </a:p>
          <a:p>
            <a:pPr lvl="1"/>
            <a:r>
              <a:rPr lang="en-US" dirty="0" smtClean="0"/>
              <a:t>Remove from refrigerated storage only as much of an item as can be prepped at one time.</a:t>
            </a:r>
          </a:p>
          <a:p>
            <a:pPr lvl="1"/>
            <a:r>
              <a:rPr lang="en-US" dirty="0" smtClean="0"/>
              <a:t>Return raw, prepped meat directly to the cooler, or cook it as quickly as possible.  Store these items correct to prevent cross-contamination.</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Tree>
    <p:extLst>
      <p:ext uri="{BB962C8B-B14F-4D97-AF65-F5344CB8AC3E}">
        <p14:creationId xmlns:p14="http://schemas.microsoft.com/office/powerpoint/2010/main" val="12790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simplyrecipes.com/wp-content/uploads/2005/09/dads-potato-salad-new.jpg"/>
          <p:cNvPicPr>
            <a:picLocks noChangeAspect="1" noChangeArrowheads="1"/>
          </p:cNvPicPr>
          <p:nvPr/>
        </p:nvPicPr>
        <p:blipFill>
          <a:blip r:embed="rId2" cstate="print"/>
          <a:srcRect l="19200" t="6306" r="4000" b="7207"/>
          <a:stretch>
            <a:fillRect/>
          </a:stretch>
        </p:blipFill>
        <p:spPr bwMode="auto">
          <a:xfrm>
            <a:off x="7213601" y="3886200"/>
            <a:ext cx="1930400" cy="1447800"/>
          </a:xfrm>
          <a:prstGeom prst="rect">
            <a:avLst/>
          </a:prstGeom>
          <a:noFill/>
        </p:spPr>
      </p:pic>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Salads Containing TCS Food</a:t>
            </a:r>
          </a:p>
          <a:p>
            <a:pPr lvl="1"/>
            <a:r>
              <a:rPr lang="en-US" dirty="0" smtClean="0"/>
              <a:t>Chicken, tuna, egg, pasta and potato salads have all been involved in </a:t>
            </a:r>
            <a:r>
              <a:rPr lang="en-US" dirty="0" err="1" smtClean="0"/>
              <a:t>foodborne</a:t>
            </a:r>
            <a:r>
              <a:rPr lang="en-US" dirty="0" smtClean="0"/>
              <a:t>-illness outbreaks.  These salads are not usually cooked after preparation.  This means you do not have a chance to reduce pathogens (like Staph) that may have gotten into the salads.  Follow these guidelines:</a:t>
            </a:r>
          </a:p>
          <a:p>
            <a:pPr lvl="2"/>
            <a:r>
              <a:rPr lang="en-US" dirty="0" smtClean="0"/>
              <a:t>Using leftovers:  TCS food such as pasta, chicken </a:t>
            </a:r>
            <a:br>
              <a:rPr lang="en-US" dirty="0" smtClean="0"/>
            </a:br>
            <a:r>
              <a:rPr lang="en-US" dirty="0" smtClean="0"/>
              <a:t>and potatoes can be used only if it has been </a:t>
            </a:r>
            <a:br>
              <a:rPr lang="en-US" dirty="0" smtClean="0"/>
            </a:br>
            <a:r>
              <a:rPr lang="en-US" dirty="0" smtClean="0"/>
              <a:t>cooked, held, and cooled correctly</a:t>
            </a:r>
          </a:p>
          <a:p>
            <a:pPr lvl="2"/>
            <a:r>
              <a:rPr lang="en-US" dirty="0" smtClean="0"/>
              <a:t>Storing leftovers:  Throw out leftover food held at 41°F or lower after seven days.  Check the use-by date before suing stored food items.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ethicurean.com/wp-content/uploads/2007/01/stonyfield-eggs.JPG"/>
          <p:cNvPicPr>
            <a:picLocks noChangeAspect="1" noChangeArrowheads="1"/>
          </p:cNvPicPr>
          <p:nvPr/>
        </p:nvPicPr>
        <p:blipFill>
          <a:blip r:embed="rId2" cstate="print"/>
          <a:srcRect l="19157" t="15730" r="25263" b="21348"/>
          <a:stretch>
            <a:fillRect/>
          </a:stretch>
        </p:blipFill>
        <p:spPr bwMode="auto">
          <a:xfrm>
            <a:off x="5334000" y="3625273"/>
            <a:ext cx="3810000" cy="3232727"/>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Eggs &amp; Egg Mixtures</a:t>
            </a:r>
          </a:p>
          <a:p>
            <a:pPr lvl="1"/>
            <a:r>
              <a:rPr lang="en-US" dirty="0" smtClean="0"/>
              <a:t>Pooled Eggs</a:t>
            </a:r>
          </a:p>
          <a:p>
            <a:pPr lvl="2"/>
            <a:r>
              <a:rPr lang="en-US" dirty="0" smtClean="0"/>
              <a:t>Handle pooled eggs (if allowed by your local regulatory authority) carefully.  Pooled eggs are cracked open and combined in a container.  </a:t>
            </a:r>
          </a:p>
          <a:p>
            <a:pPr lvl="2"/>
            <a:r>
              <a:rPr lang="en-US" dirty="0" smtClean="0"/>
              <a:t>Cook them promptly after </a:t>
            </a:r>
            <a:br>
              <a:rPr lang="en-US" dirty="0" smtClean="0"/>
            </a:br>
            <a:r>
              <a:rPr lang="en-US" dirty="0" smtClean="0"/>
              <a:t>mixing, or store them at 41°F </a:t>
            </a:r>
            <a:br>
              <a:rPr lang="en-US" dirty="0" smtClean="0"/>
            </a:br>
            <a:r>
              <a:rPr lang="en-US" dirty="0" smtClean="0"/>
              <a:t>or lower.  </a:t>
            </a:r>
          </a:p>
          <a:p>
            <a:pPr lvl="2"/>
            <a:r>
              <a:rPr lang="en-US" dirty="0" smtClean="0"/>
              <a:t>Clean and sanitize the </a:t>
            </a:r>
            <a:br>
              <a:rPr lang="en-US" dirty="0" smtClean="0"/>
            </a:br>
            <a:r>
              <a:rPr lang="en-US" dirty="0" smtClean="0"/>
              <a:t>containers used to hold them </a:t>
            </a:r>
            <a:br>
              <a:rPr lang="en-US" dirty="0" smtClean="0"/>
            </a:br>
            <a:r>
              <a:rPr lang="en-US" dirty="0" smtClean="0"/>
              <a:t>before making a new batch.</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cdn.apartmenttherapy.com/uimages/kitchen/2008_03_26-EggFreshness.jpg"/>
          <p:cNvPicPr>
            <a:picLocks noChangeAspect="1" noChangeArrowheads="1"/>
          </p:cNvPicPr>
          <p:nvPr/>
        </p:nvPicPr>
        <p:blipFill>
          <a:blip r:embed="rId2" cstate="print"/>
          <a:srcRect/>
          <a:stretch>
            <a:fillRect/>
          </a:stretch>
        </p:blipFill>
        <p:spPr bwMode="auto">
          <a:xfrm>
            <a:off x="6359611" y="2590800"/>
            <a:ext cx="3089189" cy="2057400"/>
          </a:xfrm>
          <a:prstGeom prst="rect">
            <a:avLst/>
          </a:prstGeom>
          <a:noFill/>
        </p:spPr>
      </p:pic>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Eggs &amp; Egg Mixtures</a:t>
            </a:r>
          </a:p>
          <a:p>
            <a:pPr lvl="1"/>
            <a:r>
              <a:rPr lang="en-US" dirty="0" smtClean="0"/>
              <a:t>Pasteurized eggs</a:t>
            </a:r>
          </a:p>
          <a:p>
            <a:pPr lvl="2"/>
            <a:r>
              <a:rPr lang="en-US" dirty="0" smtClean="0"/>
              <a:t>Consider using pasteurized shell eggs or egg products </a:t>
            </a:r>
            <a:br>
              <a:rPr lang="en-US" dirty="0" smtClean="0"/>
            </a:br>
            <a:r>
              <a:rPr lang="en-US" dirty="0" smtClean="0"/>
              <a:t>when prepping egg dishes that need little or no </a:t>
            </a:r>
            <a:br>
              <a:rPr lang="en-US" dirty="0" smtClean="0"/>
            </a:br>
            <a:r>
              <a:rPr lang="en-US" dirty="0" smtClean="0"/>
              <a:t>cooking (like </a:t>
            </a:r>
            <a:r>
              <a:rPr lang="en-US" dirty="0" err="1" smtClean="0"/>
              <a:t>caesar</a:t>
            </a:r>
            <a:r>
              <a:rPr lang="en-US" dirty="0" smtClean="0"/>
              <a:t> salad dressing, </a:t>
            </a:r>
            <a:br>
              <a:rPr lang="en-US" dirty="0" smtClean="0"/>
            </a:br>
            <a:r>
              <a:rPr lang="en-US" dirty="0" smtClean="0"/>
              <a:t>hollandaise sauce, tiramisu and mousse) </a:t>
            </a:r>
          </a:p>
          <a:p>
            <a:pPr lvl="1"/>
            <a:r>
              <a:rPr lang="en-US" dirty="0" smtClean="0"/>
              <a:t>High-risk Populations</a:t>
            </a:r>
          </a:p>
          <a:p>
            <a:pPr lvl="2"/>
            <a:r>
              <a:rPr lang="en-US" dirty="0" smtClean="0"/>
              <a:t>If you mainly serve high-risk populations use pasteurized eggs or egg produces when serving dishes that are raw or undercooked.  Shell eggs that are pooled must also be pasteurized.  You may use unpasteurized shell eggs if the dish will be cooked all the way through</a:t>
            </a:r>
          </a:p>
        </p:txBody>
      </p:sp>
      <p:pic>
        <p:nvPicPr>
          <p:cNvPr id="5"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Batters &amp; Breading</a:t>
            </a:r>
          </a:p>
          <a:p>
            <a:pPr lvl="1"/>
            <a:r>
              <a:rPr lang="en-US" dirty="0" smtClean="0"/>
              <a:t>Batters and </a:t>
            </a:r>
            <a:r>
              <a:rPr lang="en-US" dirty="0" err="1" smtClean="0"/>
              <a:t>breadings</a:t>
            </a:r>
            <a:r>
              <a:rPr lang="en-US" dirty="0" smtClean="0"/>
              <a:t> prepped with eggs or milk should be handled carefully since they run the risk of time-temperature abuse and cross-contamination.</a:t>
            </a:r>
          </a:p>
          <a:p>
            <a:pPr lvl="2"/>
            <a:r>
              <a:rPr lang="en-US" dirty="0" smtClean="0"/>
              <a:t>Prep in small batches to prevent time-temperature abuse of both the batter and the food being coated.</a:t>
            </a:r>
          </a:p>
          <a:p>
            <a:pPr lvl="2"/>
            <a:r>
              <a:rPr lang="en-US" dirty="0" smtClean="0"/>
              <a:t>Set a plan to throw out unused batter or breading after a set time.</a:t>
            </a:r>
          </a:p>
          <a:p>
            <a:pPr lvl="2"/>
            <a:r>
              <a:rPr lang="en-US" dirty="0" smtClean="0"/>
              <a:t>The coating of battered and breaded food acts as an insulator that can prevent food from being thoroughly cooked.  </a:t>
            </a:r>
            <a:endParaRPr lang="en-US" dirty="0"/>
          </a:p>
          <a:p>
            <a:pPr lvl="2"/>
            <a:r>
              <a:rPr lang="en-US" dirty="0" smtClean="0"/>
              <a:t>Don’t overload the fryer; overloading slows cooking time.</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38018" y="228600"/>
            <a:ext cx="8072582" cy="1447800"/>
          </a:xfrm>
          <a:prstGeom prst="rect">
            <a:avLst/>
          </a:prstGeom>
          <a:noFill/>
          <a:ln w="9525">
            <a:noFill/>
            <a:miter lim="800000"/>
            <a:headEnd/>
            <a:tailEnd/>
          </a:ln>
        </p:spPr>
      </p:pic>
    </p:spTree>
    <p:extLst>
      <p:ext uri="{BB962C8B-B14F-4D97-AF65-F5344CB8AC3E}">
        <p14:creationId xmlns:p14="http://schemas.microsoft.com/office/powerpoint/2010/main" val="345015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http://networkforbetternutrition.org/sitebuilder/images/Ingredients_Healthy_Food_1_-390x255.jpg"/>
          <p:cNvPicPr>
            <a:picLocks noChangeAspect="1" noChangeArrowheads="1"/>
          </p:cNvPicPr>
          <p:nvPr/>
        </p:nvPicPr>
        <p:blipFill>
          <a:blip r:embed="rId2" cstate="print"/>
          <a:srcRect/>
          <a:stretch>
            <a:fillRect/>
          </a:stretch>
        </p:blipFill>
        <p:spPr bwMode="auto">
          <a:xfrm rot="877376">
            <a:off x="6367575" y="1788371"/>
            <a:ext cx="2945138" cy="1925667"/>
          </a:xfrm>
          <a:prstGeom prst="rect">
            <a:avLst/>
          </a:prstGeom>
          <a:noFill/>
        </p:spPr>
      </p:pic>
      <p:pic>
        <p:nvPicPr>
          <p:cNvPr id="62465"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Produce</a:t>
            </a:r>
          </a:p>
          <a:p>
            <a:pPr lvl="1"/>
            <a:r>
              <a:rPr lang="en-US" dirty="0" smtClean="0"/>
              <a:t>Cross contamination</a:t>
            </a:r>
          </a:p>
          <a:p>
            <a:pPr lvl="2"/>
            <a:r>
              <a:rPr lang="en-US" dirty="0" smtClean="0"/>
              <a:t>Make sure fruit and vegetables do NOT </a:t>
            </a:r>
            <a:br>
              <a:rPr lang="en-US" dirty="0" smtClean="0"/>
            </a:br>
            <a:r>
              <a:rPr lang="en-US" dirty="0" smtClean="0"/>
              <a:t>touch surfaces exposed to raw meat, </a:t>
            </a:r>
            <a:br>
              <a:rPr lang="en-US" dirty="0" smtClean="0"/>
            </a:br>
            <a:r>
              <a:rPr lang="en-US" dirty="0" smtClean="0"/>
              <a:t>seafood or poultry</a:t>
            </a:r>
            <a:endParaRPr lang="en-US" dirty="0"/>
          </a:p>
          <a:p>
            <a:pPr lvl="1"/>
            <a:r>
              <a:rPr lang="en-US" dirty="0" smtClean="0"/>
              <a:t>Washing</a:t>
            </a:r>
          </a:p>
          <a:p>
            <a:pPr lvl="2"/>
            <a:r>
              <a:rPr lang="en-US" dirty="0" smtClean="0"/>
              <a:t>Wash produce under running water.  This is especially important before cutting, cooking, or combining it with other ingredients.</a:t>
            </a:r>
          </a:p>
          <a:p>
            <a:pPr lvl="3"/>
            <a:r>
              <a:rPr lang="en-US" dirty="0" smtClean="0"/>
              <a:t>The water should be a little warmer than the produce.</a:t>
            </a:r>
          </a:p>
          <a:p>
            <a:pPr lvl="3"/>
            <a:r>
              <a:rPr lang="en-US" dirty="0" smtClean="0"/>
              <a:t>Certain chemicals may be used to wash fruits and vegetables.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agilenceinc.com/wp-content/uploads/2013/05/produce.jpg"/>
          <p:cNvPicPr>
            <a:picLocks noChangeAspect="1" noChangeArrowheads="1"/>
          </p:cNvPicPr>
          <p:nvPr/>
        </p:nvPicPr>
        <p:blipFill>
          <a:blip r:embed="rId2" cstate="print"/>
          <a:srcRect/>
          <a:stretch>
            <a:fillRect/>
          </a:stretch>
        </p:blipFill>
        <p:spPr bwMode="auto">
          <a:xfrm>
            <a:off x="5896483" y="1600200"/>
            <a:ext cx="3399917" cy="2667000"/>
          </a:xfrm>
          <a:prstGeom prst="rect">
            <a:avLst/>
          </a:prstGeom>
          <a:noFill/>
        </p:spPr>
      </p:pic>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Produce</a:t>
            </a:r>
          </a:p>
          <a:p>
            <a:pPr lvl="1"/>
            <a:r>
              <a:rPr lang="en-US" dirty="0" smtClean="0"/>
              <a:t>Soaking or Storing</a:t>
            </a:r>
          </a:p>
          <a:p>
            <a:pPr lvl="2"/>
            <a:r>
              <a:rPr lang="en-US" dirty="0" smtClean="0"/>
              <a:t>When soaking or storing produce in </a:t>
            </a:r>
            <a:br>
              <a:rPr lang="en-US" dirty="0" smtClean="0"/>
            </a:br>
            <a:r>
              <a:rPr lang="en-US" dirty="0" smtClean="0"/>
              <a:t>standing water or an ice-water slurry, do</a:t>
            </a:r>
            <a:br>
              <a:rPr lang="en-US" dirty="0" smtClean="0"/>
            </a:br>
            <a:r>
              <a:rPr lang="en-US" dirty="0" smtClean="0"/>
              <a:t> NOT mix different items or multiple </a:t>
            </a:r>
            <a:br>
              <a:rPr lang="en-US" dirty="0" smtClean="0"/>
            </a:br>
            <a:r>
              <a:rPr lang="en-US" dirty="0" smtClean="0"/>
              <a:t>batches of them some time.</a:t>
            </a:r>
          </a:p>
          <a:p>
            <a:pPr lvl="1"/>
            <a:r>
              <a:rPr lang="en-US" dirty="0" smtClean="0"/>
              <a:t>Fresh-cut produce</a:t>
            </a:r>
          </a:p>
          <a:p>
            <a:pPr lvl="2"/>
            <a:r>
              <a:rPr lang="en-US" dirty="0" smtClean="0"/>
              <a:t>Refrigerate and hold sliced melons, cut tomatoes and cut leafy greens at 41°F or lower.  Many operations hold other fresh-cut produce at this temperature as well.</a:t>
            </a:r>
          </a:p>
          <a:p>
            <a:pPr lvl="1"/>
            <a:r>
              <a:rPr lang="en-US" dirty="0" smtClean="0"/>
              <a:t>Raw seed sprouts</a:t>
            </a:r>
          </a:p>
          <a:p>
            <a:pPr lvl="2"/>
            <a:r>
              <a:rPr lang="en-US" dirty="0" smtClean="0"/>
              <a:t>If your operation primarily serves high-risk populations, do NOT serve raw seed sprouts</a:t>
            </a:r>
          </a:p>
          <a:p>
            <a:pPr lvl="1"/>
            <a:endParaRPr lang="en-US" dirty="0"/>
          </a:p>
        </p:txBody>
      </p:sp>
      <p:pic>
        <p:nvPicPr>
          <p:cNvPr id="5" name="Picture 1"/>
          <p:cNvPicPr>
            <a:picLocks noChangeAspect="1" noChangeArrowheads="1"/>
          </p:cNvPicPr>
          <p:nvPr/>
        </p:nvPicPr>
        <p:blipFill>
          <a:blip r:embed="rId3" cstate="print"/>
          <a:srcRect/>
          <a:stretch>
            <a:fillRect/>
          </a:stretch>
        </p:blipFill>
        <p:spPr bwMode="auto">
          <a:xfrm>
            <a:off x="538018" y="228600"/>
            <a:ext cx="8072582" cy="1447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https://encrypted-tbn1.gstatic.com/images?q=tbn:ANd9GcRx4FdN34J7YQ8cM4_tbudYAnaYjYcrspy3IXzVNqPRkOhfLRfx_A"/>
          <p:cNvPicPr>
            <a:picLocks noChangeAspect="1" noChangeArrowheads="1"/>
          </p:cNvPicPr>
          <p:nvPr/>
        </p:nvPicPr>
        <p:blipFill>
          <a:blip r:embed="rId2" cstate="print"/>
          <a:srcRect/>
          <a:stretch>
            <a:fillRect/>
          </a:stretch>
        </p:blipFill>
        <p:spPr bwMode="auto">
          <a:xfrm>
            <a:off x="5095875" y="3343275"/>
            <a:ext cx="4276725" cy="4276725"/>
          </a:xfrm>
          <a:prstGeom prst="rect">
            <a:avLst/>
          </a:prstGeom>
          <a:noFill/>
        </p:spPr>
      </p:pic>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Equipment</a:t>
            </a:r>
          </a:p>
          <a:p>
            <a:pPr lvl="1"/>
            <a:r>
              <a:rPr lang="en-US" dirty="0" smtClean="0"/>
              <a:t>Make sure workstations, cutting boards, and utensils are clean and sanitized</a:t>
            </a:r>
          </a:p>
          <a:p>
            <a:r>
              <a:rPr lang="en-US" dirty="0" smtClean="0"/>
              <a:t>Quantity</a:t>
            </a:r>
          </a:p>
          <a:p>
            <a:pPr lvl="1"/>
            <a:r>
              <a:rPr lang="en-US" dirty="0" smtClean="0"/>
              <a:t>Only remove as much food from the cooler as you can prep in a short period of time</a:t>
            </a:r>
          </a:p>
          <a:p>
            <a:r>
              <a:rPr lang="en-US" dirty="0" smtClean="0"/>
              <a:t>Storage</a:t>
            </a:r>
          </a:p>
          <a:p>
            <a:pPr lvl="1"/>
            <a:r>
              <a:rPr lang="en-US" dirty="0" smtClean="0"/>
              <a:t>Return prepped food to the </a:t>
            </a:r>
            <a:br>
              <a:rPr lang="en-US" dirty="0" smtClean="0"/>
            </a:br>
            <a:r>
              <a:rPr lang="en-US" dirty="0" smtClean="0"/>
              <a:t>cooler, or cook it as quickly </a:t>
            </a:r>
            <a:br>
              <a:rPr lang="en-US" dirty="0" smtClean="0"/>
            </a:br>
            <a:r>
              <a:rPr lang="en-US" dirty="0" smtClean="0"/>
              <a:t>as possible</a:t>
            </a:r>
            <a:endParaRPr lang="en-US" dirty="0"/>
          </a:p>
        </p:txBody>
      </p:sp>
      <p:pic>
        <p:nvPicPr>
          <p:cNvPr id="71681" name="Picture 1"/>
          <p:cNvPicPr>
            <a:picLocks noChangeAspect="1" noChangeArrowheads="1"/>
          </p:cNvPicPr>
          <p:nvPr/>
        </p:nvPicPr>
        <p:blipFill>
          <a:blip r:embed="rId3" cstate="print"/>
          <a:srcRect/>
          <a:stretch>
            <a:fillRect/>
          </a:stretch>
        </p:blipFill>
        <p:spPr bwMode="auto">
          <a:xfrm>
            <a:off x="152400" y="381000"/>
            <a:ext cx="8858992" cy="914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538018" y="228600"/>
            <a:ext cx="8072582" cy="1447800"/>
          </a:xfrm>
          <a:prstGeom prst="rect">
            <a:avLst/>
          </a:prstGeom>
          <a:noFill/>
          <a:ln w="9525">
            <a:noFill/>
            <a:miter lim="800000"/>
            <a:headEnd/>
            <a:tailEnd/>
          </a:ln>
        </p:spPr>
      </p:pic>
      <p:pic>
        <p:nvPicPr>
          <p:cNvPr id="57346" name="Picture 2" descr="http://www.sportsorthocenter.com/blog%20photos/sparkling_ice_cubes-1280x800.jpg"/>
          <p:cNvPicPr>
            <a:picLocks noChangeAspect="1" noChangeArrowheads="1"/>
          </p:cNvPicPr>
          <p:nvPr/>
        </p:nvPicPr>
        <p:blipFill>
          <a:blip r:embed="rId3" cstate="print"/>
          <a:srcRect/>
          <a:stretch>
            <a:fillRect/>
          </a:stretch>
        </p:blipFill>
        <p:spPr bwMode="auto">
          <a:xfrm>
            <a:off x="6400800" y="1447800"/>
            <a:ext cx="2743200" cy="1713955"/>
          </a:xfrm>
          <a:prstGeom prst="rect">
            <a:avLst/>
          </a:prstGeom>
          <a:noFill/>
        </p:spPr>
      </p:pic>
      <p:sp>
        <p:nvSpPr>
          <p:cNvPr id="3" name="Content Placeholder 2"/>
          <p:cNvSpPr>
            <a:spLocks noGrp="1"/>
          </p:cNvSpPr>
          <p:nvPr>
            <p:ph idx="1"/>
          </p:nvPr>
        </p:nvSpPr>
        <p:spPr/>
        <p:txBody>
          <a:bodyPr>
            <a:normAutofit fontScale="92500" lnSpcReduction="20000"/>
          </a:bodyPr>
          <a:lstStyle/>
          <a:p>
            <a:r>
              <a:rPr lang="en-US" dirty="0" smtClean="0"/>
              <a:t>Ice</a:t>
            </a:r>
          </a:p>
          <a:p>
            <a:pPr lvl="1"/>
            <a:r>
              <a:rPr lang="en-US" dirty="0" smtClean="0"/>
              <a:t>Consumption:  Make ice from water that </a:t>
            </a:r>
            <a:br>
              <a:rPr lang="en-US" dirty="0" smtClean="0"/>
            </a:br>
            <a:r>
              <a:rPr lang="en-US" dirty="0" smtClean="0"/>
              <a:t>is safe to drink</a:t>
            </a:r>
          </a:p>
          <a:p>
            <a:pPr lvl="1"/>
            <a:r>
              <a:rPr lang="en-US" dirty="0" smtClean="0"/>
              <a:t>Cooling food:  NEVER use ice as an</a:t>
            </a:r>
            <a:br>
              <a:rPr lang="en-US" dirty="0" smtClean="0"/>
            </a:br>
            <a:r>
              <a:rPr lang="en-US" dirty="0" smtClean="0"/>
              <a:t> ingredient if it was used to keep food cold</a:t>
            </a:r>
          </a:p>
          <a:p>
            <a:pPr lvl="1"/>
            <a:r>
              <a:rPr lang="en-US" dirty="0" smtClean="0"/>
              <a:t>Containers and scoops:  Use clean and sanitized containers and ice scoops to transfer ice from a machine to other containers.</a:t>
            </a:r>
          </a:p>
          <a:p>
            <a:pPr lvl="2"/>
            <a:r>
              <a:rPr lang="en-US" dirty="0" smtClean="0"/>
              <a:t>Store ice scoops outside of the ice machine in a clean, protected location</a:t>
            </a:r>
          </a:p>
          <a:p>
            <a:pPr lvl="2"/>
            <a:r>
              <a:rPr lang="en-US" dirty="0" smtClean="0"/>
              <a:t>NEVER hold or carry ice in containers that have held raw meat, seafood, or poultry; or chemicals</a:t>
            </a:r>
          </a:p>
          <a:p>
            <a:pPr lvl="2"/>
            <a:r>
              <a:rPr lang="en-US" dirty="0" smtClean="0"/>
              <a:t>NEVER touch ice with hands or use a glass to scoop ice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You will need a variance when prepping food in certain ways.  A variance is a document issued by your regulatory authority that allows a regulatory requirement to be waived or changed.</a:t>
            </a:r>
          </a:p>
          <a:p>
            <a:r>
              <a:rPr lang="en-US" dirty="0" smtClean="0"/>
              <a:t>When applying for a variance, your regulatory authority may require you to submit a HACCP plan (explained in </a:t>
            </a:r>
            <a:r>
              <a:rPr lang="en-US" dirty="0" err="1" smtClean="0"/>
              <a:t>ch</a:t>
            </a:r>
            <a:r>
              <a:rPr lang="en-US" dirty="0" smtClean="0"/>
              <a:t> 8).  The plan must </a:t>
            </a:r>
            <a:br>
              <a:rPr lang="en-US" dirty="0" smtClean="0"/>
            </a:br>
            <a:r>
              <a:rPr lang="en-US" dirty="0" smtClean="0"/>
              <a:t>account for any food safety risks </a:t>
            </a:r>
            <a:br>
              <a:rPr lang="en-US" dirty="0" smtClean="0"/>
            </a:br>
            <a:r>
              <a:rPr lang="en-US" dirty="0" smtClean="0"/>
              <a:t>related to the way you plan to prep </a:t>
            </a:r>
            <a:br>
              <a:rPr lang="en-US" dirty="0" smtClean="0"/>
            </a:br>
            <a:r>
              <a:rPr lang="en-US" dirty="0" smtClean="0"/>
              <a:t>the food item.</a:t>
            </a:r>
            <a:endParaRPr lang="en-US" dirty="0"/>
          </a:p>
        </p:txBody>
      </p:sp>
      <p:pic>
        <p:nvPicPr>
          <p:cNvPr id="56321" name="Picture 1"/>
          <p:cNvPicPr>
            <a:picLocks noChangeAspect="1" noChangeArrowheads="1"/>
          </p:cNvPicPr>
          <p:nvPr/>
        </p:nvPicPr>
        <p:blipFill>
          <a:blip r:embed="rId2" cstate="print"/>
          <a:srcRect/>
          <a:stretch>
            <a:fillRect/>
          </a:stretch>
        </p:blipFill>
        <p:spPr bwMode="auto">
          <a:xfrm>
            <a:off x="228600" y="228600"/>
            <a:ext cx="8627469" cy="1371600"/>
          </a:xfrm>
          <a:prstGeom prst="rect">
            <a:avLst/>
          </a:prstGeom>
          <a:noFill/>
          <a:ln w="9525">
            <a:noFill/>
            <a:miter lim="800000"/>
            <a:headEnd/>
            <a:tailEnd/>
          </a:ln>
        </p:spPr>
      </p:pic>
      <p:pic>
        <p:nvPicPr>
          <p:cNvPr id="56323" name="Picture 3" descr="http://blog.webchurchconnect.com/wp-content/uploads/2013/04/12491661961625815934signed-document-offer.svg_.hi_.png"/>
          <p:cNvPicPr>
            <a:picLocks noChangeAspect="1" noChangeArrowheads="1"/>
          </p:cNvPicPr>
          <p:nvPr/>
        </p:nvPicPr>
        <p:blipFill>
          <a:blip r:embed="rId3" cstate="print"/>
          <a:srcRect/>
          <a:stretch>
            <a:fillRect/>
          </a:stretch>
        </p:blipFill>
        <p:spPr bwMode="auto">
          <a:xfrm rot="2131759">
            <a:off x="7009790" y="4588601"/>
            <a:ext cx="1571599" cy="19988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cdn.c.photoshelter.com/img-get/I0000g_EGq7aLQas/s/860/860/Smokehouse.jpg"/>
          <p:cNvPicPr>
            <a:picLocks noChangeAspect="1" noChangeArrowheads="1"/>
          </p:cNvPicPr>
          <p:nvPr/>
        </p:nvPicPr>
        <p:blipFill>
          <a:blip r:embed="rId2" cstate="print"/>
          <a:srcRect/>
          <a:stretch>
            <a:fillRect/>
          </a:stretch>
        </p:blipFill>
        <p:spPr bwMode="auto">
          <a:xfrm>
            <a:off x="6629400" y="2590800"/>
            <a:ext cx="2514600" cy="1680677"/>
          </a:xfrm>
          <a:prstGeom prst="rect">
            <a:avLst/>
          </a:prstGeom>
          <a:noFill/>
        </p:spPr>
      </p:pic>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You will need a variance if your operation plans to prep food in any of the following ways.</a:t>
            </a:r>
          </a:p>
          <a:p>
            <a:pPr lvl="1"/>
            <a:r>
              <a:rPr lang="en-US" dirty="0" smtClean="0"/>
              <a:t>Packaging </a:t>
            </a:r>
            <a:r>
              <a:rPr lang="en-US" b="1" dirty="0" smtClean="0"/>
              <a:t>fresh juice </a:t>
            </a:r>
            <a:r>
              <a:rPr lang="en-US" dirty="0" smtClean="0"/>
              <a:t>on-site for sale </a:t>
            </a:r>
            <a:br>
              <a:rPr lang="en-US" dirty="0" smtClean="0"/>
            </a:br>
            <a:r>
              <a:rPr lang="en-US" dirty="0" smtClean="0"/>
              <a:t>at a later time, unless the juice has a </a:t>
            </a:r>
            <a:br>
              <a:rPr lang="en-US" dirty="0" smtClean="0"/>
            </a:br>
            <a:r>
              <a:rPr lang="en-US" dirty="0" smtClean="0"/>
              <a:t>warning label.</a:t>
            </a:r>
          </a:p>
          <a:p>
            <a:pPr lvl="1"/>
            <a:r>
              <a:rPr lang="en-US" b="1" dirty="0" smtClean="0"/>
              <a:t>Smoking food </a:t>
            </a:r>
            <a:r>
              <a:rPr lang="en-US" dirty="0" smtClean="0"/>
              <a:t>as a way to preserve it (but not to enhance flavor)</a:t>
            </a:r>
          </a:p>
          <a:p>
            <a:pPr lvl="1"/>
            <a:r>
              <a:rPr lang="en-US" dirty="0" smtClean="0"/>
              <a:t>Using </a:t>
            </a:r>
            <a:r>
              <a:rPr lang="en-US" b="1" dirty="0" smtClean="0"/>
              <a:t>food additives </a:t>
            </a:r>
            <a:r>
              <a:rPr lang="en-US" dirty="0" smtClean="0"/>
              <a:t>or adding components such as </a:t>
            </a:r>
            <a:r>
              <a:rPr lang="en-US" b="1" dirty="0" smtClean="0"/>
              <a:t>vinegar</a:t>
            </a:r>
            <a:r>
              <a:rPr lang="en-US" dirty="0" smtClean="0"/>
              <a:t> to preserve or alter the food so that it no longer needs time and temperature control for safety</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28600" y="228600"/>
            <a:ext cx="8627469" cy="1371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aqualogicinc.com/products/tanks/images/sr-al-wb_gb.jpg"/>
          <p:cNvPicPr>
            <a:picLocks noChangeAspect="1" noChangeArrowheads="1"/>
          </p:cNvPicPr>
          <p:nvPr/>
        </p:nvPicPr>
        <p:blipFill>
          <a:blip r:embed="rId2" cstate="print"/>
          <a:srcRect/>
          <a:stretch>
            <a:fillRect/>
          </a:stretch>
        </p:blipFill>
        <p:spPr bwMode="auto">
          <a:xfrm>
            <a:off x="6506870" y="3886200"/>
            <a:ext cx="2637130" cy="3200400"/>
          </a:xfrm>
          <a:prstGeom prst="rect">
            <a:avLst/>
          </a:prstGeom>
          <a:noFill/>
        </p:spPr>
      </p:pic>
      <p:sp>
        <p:nvSpPr>
          <p:cNvPr id="3" name="Content Placeholder 2"/>
          <p:cNvSpPr>
            <a:spLocks noGrp="1"/>
          </p:cNvSpPr>
          <p:nvPr>
            <p:ph idx="1"/>
          </p:nvPr>
        </p:nvSpPr>
        <p:spPr>
          <a:xfrm>
            <a:off x="457200" y="1600200"/>
            <a:ext cx="8229600" cy="5257800"/>
          </a:xfrm>
        </p:spPr>
        <p:txBody>
          <a:bodyPr>
            <a:normAutofit/>
          </a:bodyPr>
          <a:lstStyle/>
          <a:p>
            <a:pPr lvl="1"/>
            <a:r>
              <a:rPr lang="en-US" dirty="0" smtClean="0"/>
              <a:t>Curing food</a:t>
            </a:r>
          </a:p>
          <a:p>
            <a:pPr lvl="1"/>
            <a:r>
              <a:rPr lang="en-US" dirty="0" smtClean="0"/>
              <a:t>Custom-processing animals for personal use.  For example, a hunter brings a deer to a restaurant for dressing and takes the meat home for later use.</a:t>
            </a:r>
          </a:p>
          <a:p>
            <a:pPr lvl="1"/>
            <a:r>
              <a:rPr lang="en-US" dirty="0" smtClean="0"/>
              <a:t>Packaging food using a reduced-oxygen packaging (ROP) method.  This includes MAP, </a:t>
            </a:r>
            <a:br>
              <a:rPr lang="en-US" dirty="0" smtClean="0"/>
            </a:br>
            <a:r>
              <a:rPr lang="en-US" dirty="0" smtClean="0"/>
              <a:t>vacuum-packed, and </a:t>
            </a:r>
            <a:r>
              <a:rPr lang="en-US" dirty="0" err="1" smtClean="0"/>
              <a:t>sous</a:t>
            </a:r>
            <a:r>
              <a:rPr lang="en-US" dirty="0" smtClean="0"/>
              <a:t> vide food.</a:t>
            </a:r>
          </a:p>
          <a:p>
            <a:pPr lvl="1"/>
            <a:r>
              <a:rPr lang="en-US" dirty="0" smtClean="0"/>
              <a:t>Sprouting seeds or beans.</a:t>
            </a:r>
          </a:p>
          <a:p>
            <a:pPr lvl="1"/>
            <a:r>
              <a:rPr lang="en-US" dirty="0" smtClean="0"/>
              <a:t>Offering live shellfish from a display </a:t>
            </a:r>
            <a:br>
              <a:rPr lang="en-US" dirty="0" smtClean="0"/>
            </a:br>
            <a:r>
              <a:rPr lang="en-US" dirty="0" smtClean="0"/>
              <a:t>tank.</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228600" y="228600"/>
            <a:ext cx="8627469" cy="137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http://0.tqn.com/d/culinaryarts/1/G/p/B/-/-/therm200.jpg"/>
          <p:cNvPicPr>
            <a:picLocks noChangeAspect="1" noChangeArrowheads="1"/>
          </p:cNvPicPr>
          <p:nvPr/>
        </p:nvPicPr>
        <p:blipFill>
          <a:blip r:embed="rId2" cstate="print"/>
          <a:srcRect/>
          <a:stretch>
            <a:fillRect/>
          </a:stretch>
        </p:blipFill>
        <p:spPr bwMode="auto">
          <a:xfrm rot="2900281">
            <a:off x="7216749" y="2275065"/>
            <a:ext cx="2537384" cy="2537386"/>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The only way to reduce pathogens in food to safe levels is to cook it to its minimum internal temperature.  The temperature is different for each food.  </a:t>
            </a:r>
          </a:p>
          <a:p>
            <a:r>
              <a:rPr lang="en-US" dirty="0" smtClean="0"/>
              <a:t>Once correct temperature is reached, </a:t>
            </a:r>
            <a:br>
              <a:rPr lang="en-US" dirty="0" smtClean="0"/>
            </a:br>
            <a:r>
              <a:rPr lang="en-US" dirty="0" smtClean="0"/>
              <a:t>you must hold the food at this </a:t>
            </a:r>
            <a:br>
              <a:rPr lang="en-US" dirty="0" smtClean="0"/>
            </a:br>
            <a:r>
              <a:rPr lang="en-US" dirty="0" smtClean="0"/>
              <a:t>temperature for a specific amount of time.</a:t>
            </a:r>
          </a:p>
          <a:p>
            <a:r>
              <a:rPr lang="en-US" dirty="0" smtClean="0"/>
              <a:t>While cooking reduces pathogens in food, it does not destroy spores or toxins they may have produced.</a:t>
            </a:r>
            <a:endParaRPr lang="en-US" dirty="0"/>
          </a:p>
        </p:txBody>
      </p:sp>
      <p:pic>
        <p:nvPicPr>
          <p:cNvPr id="53249" name="Picture 1"/>
          <p:cNvPicPr>
            <a:picLocks noChangeAspect="1" noChangeArrowheads="1"/>
          </p:cNvPicPr>
          <p:nvPr/>
        </p:nvPicPr>
        <p:blipFill>
          <a:blip r:embed="rId3" cstate="print"/>
          <a:srcRect/>
          <a:stretch>
            <a:fillRect/>
          </a:stretch>
        </p:blipFill>
        <p:spPr bwMode="auto">
          <a:xfrm>
            <a:off x="618067" y="228600"/>
            <a:ext cx="7992533" cy="1219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Monitor the temperature of cooked food to make sure it has reached the correct temperature.</a:t>
            </a:r>
          </a:p>
          <a:p>
            <a:r>
              <a:rPr lang="en-US" dirty="0" smtClean="0"/>
              <a:t>Minimum temperatures have been developed for TCS food.</a:t>
            </a:r>
            <a:endParaRPr lang="en-US" dirty="0"/>
          </a:p>
        </p:txBody>
      </p:sp>
      <p:pic>
        <p:nvPicPr>
          <p:cNvPr id="52225" name="Picture 1"/>
          <p:cNvPicPr>
            <a:picLocks noChangeAspect="1" noChangeArrowheads="1"/>
          </p:cNvPicPr>
          <p:nvPr/>
        </p:nvPicPr>
        <p:blipFill>
          <a:blip r:embed="rId2" cstate="print"/>
          <a:srcRect/>
          <a:stretch>
            <a:fillRect/>
          </a:stretch>
        </p:blipFill>
        <p:spPr bwMode="auto">
          <a:xfrm>
            <a:off x="541020" y="533400"/>
            <a:ext cx="8298180" cy="685800"/>
          </a:xfrm>
          <a:prstGeom prst="rect">
            <a:avLst/>
          </a:prstGeom>
          <a:noFill/>
          <a:ln w="9525">
            <a:noFill/>
            <a:miter lim="800000"/>
            <a:headEnd/>
            <a:tailEnd/>
          </a:ln>
        </p:spPr>
      </p:pic>
      <p:pic>
        <p:nvPicPr>
          <p:cNvPr id="52227" name="Picture 3" descr="http://www.scdhec.gov/environment/envhealth/food/images/food-safety-min-temp.jpg"/>
          <p:cNvPicPr>
            <a:picLocks noChangeAspect="1" noChangeArrowheads="1"/>
          </p:cNvPicPr>
          <p:nvPr/>
        </p:nvPicPr>
        <p:blipFill>
          <a:blip r:embed="rId3" cstate="print"/>
          <a:srcRect/>
          <a:stretch>
            <a:fillRect/>
          </a:stretch>
        </p:blipFill>
        <p:spPr bwMode="auto">
          <a:xfrm>
            <a:off x="4114800" y="3714751"/>
            <a:ext cx="5029200" cy="31432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http://www.bettycrocker.com/~/media/Images/SectionImages/Tips/Chart-and-Timetable-Images/Conversion_Poultry_Chart.jpg"/>
          <p:cNvPicPr>
            <a:picLocks noChangeAspect="1" noChangeArrowheads="1"/>
          </p:cNvPicPr>
          <p:nvPr/>
        </p:nvPicPr>
        <p:blipFill>
          <a:blip r:embed="rId2" cstate="print"/>
          <a:srcRect/>
          <a:stretch>
            <a:fillRect/>
          </a:stretch>
        </p:blipFill>
        <p:spPr bwMode="auto">
          <a:xfrm>
            <a:off x="6095999" y="2126672"/>
            <a:ext cx="3048001" cy="2216728"/>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Poultry—including whole or ground chicken, turkey or duck</a:t>
            </a:r>
          </a:p>
          <a:p>
            <a:r>
              <a:rPr lang="en-US" dirty="0" smtClean="0"/>
              <a:t>Stuffing made with fish, meat </a:t>
            </a:r>
            <a:br>
              <a:rPr lang="en-US" dirty="0" smtClean="0"/>
            </a:br>
            <a:r>
              <a:rPr lang="en-US" dirty="0" smtClean="0"/>
              <a:t>or poultry</a:t>
            </a:r>
          </a:p>
          <a:p>
            <a:r>
              <a:rPr lang="en-US" dirty="0" smtClean="0"/>
              <a:t>Stuffed meat, seafood, poultry, </a:t>
            </a:r>
            <a:br>
              <a:rPr lang="en-US" dirty="0" smtClean="0"/>
            </a:br>
            <a:r>
              <a:rPr lang="en-US" dirty="0" smtClean="0"/>
              <a:t>or pasta</a:t>
            </a:r>
          </a:p>
          <a:p>
            <a:r>
              <a:rPr lang="en-US" dirty="0" smtClean="0"/>
              <a:t>Dishes that include previously cooked TCS ingredients (raw ingredients should be cooked to their minimum internal temperatures)</a:t>
            </a:r>
            <a:endParaRPr lang="en-US" dirty="0"/>
          </a:p>
        </p:txBody>
      </p:sp>
      <p:pic>
        <p:nvPicPr>
          <p:cNvPr id="51201" name="Picture 1"/>
          <p:cNvPicPr>
            <a:picLocks noChangeAspect="1" noChangeArrowheads="1"/>
          </p:cNvPicPr>
          <p:nvPr/>
        </p:nvPicPr>
        <p:blipFill>
          <a:blip r:embed="rId3" cstate="print"/>
          <a:srcRect/>
          <a:stretch>
            <a:fillRect/>
          </a:stretch>
        </p:blipFill>
        <p:spPr bwMode="auto">
          <a:xfrm>
            <a:off x="838200" y="76200"/>
            <a:ext cx="7362423" cy="1524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ttp://www.pachd.com/free-images/food-images/ground-meat-01.jpg"/>
          <p:cNvPicPr>
            <a:picLocks noChangeAspect="1" noChangeArrowheads="1"/>
          </p:cNvPicPr>
          <p:nvPr/>
        </p:nvPicPr>
        <p:blipFill>
          <a:blip r:embed="rId2" cstate="print"/>
          <a:srcRect l="18506" t="18321" r="13582" b="22646"/>
          <a:stretch>
            <a:fillRect/>
          </a:stretch>
        </p:blipFill>
        <p:spPr bwMode="auto">
          <a:xfrm>
            <a:off x="5943600" y="2106168"/>
            <a:ext cx="3200400" cy="1856232"/>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Ground meat—including beef, pork, and other meat</a:t>
            </a:r>
          </a:p>
          <a:p>
            <a:r>
              <a:rPr lang="en-US" dirty="0" smtClean="0"/>
              <a:t>Injected meat—including brined </a:t>
            </a:r>
            <a:br>
              <a:rPr lang="en-US" dirty="0" smtClean="0"/>
            </a:br>
            <a:r>
              <a:rPr lang="en-US" dirty="0" smtClean="0"/>
              <a:t>ham and flavor-injected roasts</a:t>
            </a:r>
          </a:p>
          <a:p>
            <a:r>
              <a:rPr lang="en-US" dirty="0" smtClean="0"/>
              <a:t>Mechanically tenderized meat</a:t>
            </a:r>
          </a:p>
          <a:p>
            <a:r>
              <a:rPr lang="en-US" dirty="0" smtClean="0"/>
              <a:t>Ratites—including ostrich and emu</a:t>
            </a:r>
          </a:p>
          <a:p>
            <a:r>
              <a:rPr lang="en-US" dirty="0" smtClean="0"/>
              <a:t>Ground seafood—including chopped or minced seafood</a:t>
            </a:r>
          </a:p>
          <a:p>
            <a:r>
              <a:rPr lang="en-US" dirty="0" smtClean="0"/>
              <a:t>Shell eggs that will be hot-held for service</a:t>
            </a:r>
          </a:p>
          <a:p>
            <a:endParaRPr lang="en-US" dirty="0"/>
          </a:p>
        </p:txBody>
      </p:sp>
      <p:pic>
        <p:nvPicPr>
          <p:cNvPr id="50177" name="Picture 1"/>
          <p:cNvPicPr>
            <a:picLocks noChangeAspect="1" noChangeArrowheads="1"/>
          </p:cNvPicPr>
          <p:nvPr/>
        </p:nvPicPr>
        <p:blipFill>
          <a:blip r:embed="rId3" cstate="print"/>
          <a:srcRect/>
          <a:stretch>
            <a:fillRect/>
          </a:stretch>
        </p:blipFill>
        <p:spPr bwMode="auto">
          <a:xfrm>
            <a:off x="685800" y="0"/>
            <a:ext cx="7717277" cy="1600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us.123rf.com/400wm/400/400/paulcowan/paulcowan0811/paulcowan081100045/3909529.jpg"/>
          <p:cNvPicPr>
            <a:picLocks noChangeAspect="1" noChangeArrowheads="1"/>
          </p:cNvPicPr>
          <p:nvPr/>
        </p:nvPicPr>
        <p:blipFill>
          <a:blip r:embed="rId2" cstate="print"/>
          <a:srcRect/>
          <a:stretch>
            <a:fillRect/>
          </a:stretch>
        </p:blipFill>
        <p:spPr bwMode="auto">
          <a:xfrm rot="16200000">
            <a:off x="5724126" y="3628892"/>
            <a:ext cx="2686583" cy="3771632"/>
          </a:xfrm>
          <a:prstGeom prst="rect">
            <a:avLst/>
          </a:prstGeom>
          <a:noFill/>
        </p:spPr>
      </p:pic>
      <p:sp>
        <p:nvSpPr>
          <p:cNvPr id="3" name="Content Placeholder 2"/>
          <p:cNvSpPr>
            <a:spLocks noGrp="1"/>
          </p:cNvSpPr>
          <p:nvPr>
            <p:ph idx="1"/>
          </p:nvPr>
        </p:nvSpPr>
        <p:spPr/>
        <p:txBody>
          <a:bodyPr/>
          <a:lstStyle/>
          <a:p>
            <a:r>
              <a:rPr lang="en-US" dirty="0" smtClean="0"/>
              <a:t>Seafood—including fish, shellfish, and crustaceans</a:t>
            </a:r>
          </a:p>
          <a:p>
            <a:r>
              <a:rPr lang="en-US" dirty="0" smtClean="0"/>
              <a:t>Steaks/chops of pork, beef, veal and lamb</a:t>
            </a:r>
          </a:p>
          <a:p>
            <a:r>
              <a:rPr lang="en-US" dirty="0" smtClean="0"/>
              <a:t>Commercially raised game</a:t>
            </a:r>
          </a:p>
          <a:p>
            <a:r>
              <a:rPr lang="en-US" dirty="0" smtClean="0"/>
              <a:t>Shell eggs that will be served immediately</a:t>
            </a:r>
            <a:endParaRPr lang="en-US" dirty="0"/>
          </a:p>
        </p:txBody>
      </p:sp>
      <p:pic>
        <p:nvPicPr>
          <p:cNvPr id="49154" name="Picture 2"/>
          <p:cNvPicPr>
            <a:picLocks noChangeAspect="1" noChangeArrowheads="1"/>
          </p:cNvPicPr>
          <p:nvPr/>
        </p:nvPicPr>
        <p:blipFill>
          <a:blip r:embed="rId3" cstate="print"/>
          <a:srcRect/>
          <a:stretch>
            <a:fillRect/>
          </a:stretch>
        </p:blipFill>
        <p:spPr bwMode="auto">
          <a:xfrm>
            <a:off x="609600" y="76200"/>
            <a:ext cx="7587108" cy="1524000"/>
          </a:xfrm>
          <a:prstGeom prst="rect">
            <a:avLst/>
          </a:prstGeom>
          <a:noFill/>
          <a:ln w="9525">
            <a:noFill/>
            <a:miter lim="800000"/>
            <a:headEnd/>
            <a:tailEnd/>
          </a:ln>
        </p:spPr>
      </p:pic>
      <p:pic>
        <p:nvPicPr>
          <p:cNvPr id="49156" name="Picture 4" descr="http://www.marsfood.com/default/assets/Image/seafood.jpg"/>
          <p:cNvPicPr>
            <a:picLocks noChangeAspect="1" noChangeArrowheads="1"/>
          </p:cNvPicPr>
          <p:nvPr/>
        </p:nvPicPr>
        <p:blipFill>
          <a:blip r:embed="rId4" cstate="print"/>
          <a:srcRect t="24910"/>
          <a:stretch>
            <a:fillRect/>
          </a:stretch>
        </p:blipFill>
        <p:spPr bwMode="auto">
          <a:xfrm>
            <a:off x="0" y="4495800"/>
            <a:ext cx="4940178" cy="2362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p>
            <a:r>
              <a:rPr lang="en-US" dirty="0" smtClean="0"/>
              <a:t>Roasts of pork, beef, veal and lamb</a:t>
            </a:r>
          </a:p>
        </p:txBody>
      </p:sp>
      <p:pic>
        <p:nvPicPr>
          <p:cNvPr id="48129" name="Picture 1"/>
          <p:cNvPicPr>
            <a:picLocks noChangeAspect="1" noChangeArrowheads="1"/>
          </p:cNvPicPr>
          <p:nvPr/>
        </p:nvPicPr>
        <p:blipFill>
          <a:blip r:embed="rId2" cstate="print"/>
          <a:srcRect/>
          <a:stretch>
            <a:fillRect/>
          </a:stretch>
        </p:blipFill>
        <p:spPr bwMode="auto">
          <a:xfrm>
            <a:off x="539885" y="0"/>
            <a:ext cx="7918315" cy="1676400"/>
          </a:xfrm>
          <a:prstGeom prst="rect">
            <a:avLst/>
          </a:prstGeom>
          <a:noFill/>
          <a:ln w="9525">
            <a:noFill/>
            <a:miter lim="800000"/>
            <a:headEnd/>
            <a:tailEnd/>
          </a:ln>
        </p:spPr>
      </p:pic>
      <p:pic>
        <p:nvPicPr>
          <p:cNvPr id="48133" name="Picture 5" descr="http://www.kingofpork.com/wp-content/uploads/2012/04/Roast-Beef-Recipes.jpg"/>
          <p:cNvPicPr>
            <a:picLocks noChangeAspect="1" noChangeArrowheads="1"/>
          </p:cNvPicPr>
          <p:nvPr/>
        </p:nvPicPr>
        <p:blipFill>
          <a:blip r:embed="rId3" cstate="print"/>
          <a:srcRect/>
          <a:stretch>
            <a:fillRect/>
          </a:stretch>
        </p:blipFill>
        <p:spPr bwMode="auto">
          <a:xfrm>
            <a:off x="1" y="3114675"/>
            <a:ext cx="9144000" cy="37433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ttp://www.macquirelatory.com/Candace%20Facts/color_dance_sc.jpg"/>
          <p:cNvPicPr>
            <a:picLocks noChangeAspect="1" noChangeArrowheads="1"/>
          </p:cNvPicPr>
          <p:nvPr/>
        </p:nvPicPr>
        <p:blipFill>
          <a:blip r:embed="rId2" cstate="print">
            <a:lum bright="70000" contrast="-70000"/>
          </a:blip>
          <a:srcRect/>
          <a:stretch>
            <a:fillRect/>
          </a:stretch>
        </p:blipFill>
        <p:spPr bwMode="auto">
          <a:xfrm>
            <a:off x="-1" y="1524000"/>
            <a:ext cx="7112001" cy="5334001"/>
          </a:xfrm>
          <a:prstGeom prst="rect">
            <a:avLst/>
          </a:prstGeom>
          <a:noFill/>
        </p:spPr>
      </p:pic>
      <p:pic>
        <p:nvPicPr>
          <p:cNvPr id="70658" name="Picture 2" descr="http://www.southernsavers.com/wp-content/uploads/2013/04/food-coloring.jpg"/>
          <p:cNvPicPr>
            <a:picLocks noChangeAspect="1" noChangeArrowheads="1"/>
          </p:cNvPicPr>
          <p:nvPr/>
        </p:nvPicPr>
        <p:blipFill>
          <a:blip r:embed="rId3" cstate="print"/>
          <a:srcRect/>
          <a:stretch>
            <a:fillRect/>
          </a:stretch>
        </p:blipFill>
        <p:spPr bwMode="auto">
          <a:xfrm>
            <a:off x="6256867" y="1295400"/>
            <a:ext cx="3115733" cy="2438400"/>
          </a:xfrm>
          <a:prstGeom prst="rect">
            <a:avLst/>
          </a:prstGeom>
          <a:noFill/>
        </p:spPr>
      </p:pic>
      <p:sp>
        <p:nvSpPr>
          <p:cNvPr id="3" name="Content Placeholder 2"/>
          <p:cNvSpPr>
            <a:spLocks noGrp="1"/>
          </p:cNvSpPr>
          <p:nvPr>
            <p:ph idx="1"/>
          </p:nvPr>
        </p:nvSpPr>
        <p:spPr/>
        <p:txBody>
          <a:bodyPr/>
          <a:lstStyle/>
          <a:p>
            <a:r>
              <a:rPr lang="en-US" dirty="0" smtClean="0"/>
              <a:t>Additives</a:t>
            </a:r>
          </a:p>
          <a:p>
            <a:pPr lvl="1"/>
            <a:r>
              <a:rPr lang="en-US" dirty="0" smtClean="0"/>
              <a:t>If you food or color additives:</a:t>
            </a:r>
          </a:p>
          <a:p>
            <a:pPr lvl="2"/>
            <a:r>
              <a:rPr lang="en-US" dirty="0" smtClean="0"/>
              <a:t>Only use additives that have been </a:t>
            </a:r>
          </a:p>
          <a:p>
            <a:pPr lvl="2">
              <a:buNone/>
            </a:pPr>
            <a:r>
              <a:rPr lang="en-US" dirty="0" smtClean="0"/>
              <a:t>	approved by your local regulatory authority</a:t>
            </a:r>
          </a:p>
          <a:p>
            <a:pPr lvl="2"/>
            <a:r>
              <a:rPr lang="en-US" dirty="0" smtClean="0"/>
              <a:t>NEVER use more than is allowed by law</a:t>
            </a:r>
          </a:p>
          <a:p>
            <a:pPr lvl="2"/>
            <a:r>
              <a:rPr lang="en-US" dirty="0" smtClean="0"/>
              <a:t>NEVER use additives to alter the appearance of the food</a:t>
            </a:r>
          </a:p>
          <a:p>
            <a:pPr lvl="2"/>
            <a:r>
              <a:rPr lang="en-US" dirty="0" smtClean="0"/>
              <a:t>Do NOT sell produce that was treated with sulfites before it was received in the operation</a:t>
            </a:r>
          </a:p>
          <a:p>
            <a:pPr lvl="2"/>
            <a:r>
              <a:rPr lang="en-US" dirty="0" smtClean="0"/>
              <a:t>NEVER add sulfites to produce that will be eaten raw</a:t>
            </a:r>
          </a:p>
        </p:txBody>
      </p:sp>
      <p:pic>
        <p:nvPicPr>
          <p:cNvPr id="5" name="Picture 1"/>
          <p:cNvPicPr>
            <a:picLocks noChangeAspect="1" noChangeArrowheads="1"/>
          </p:cNvPicPr>
          <p:nvPr/>
        </p:nvPicPr>
        <p:blipFill>
          <a:blip r:embed="rId4" cstate="print"/>
          <a:srcRect/>
          <a:stretch>
            <a:fillRect/>
          </a:stretch>
        </p:blipFill>
        <p:spPr bwMode="auto">
          <a:xfrm>
            <a:off x="152400" y="381000"/>
            <a:ext cx="8858992" cy="914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following that will be hot-held for service:</a:t>
            </a:r>
          </a:p>
          <a:p>
            <a:pPr lvl="1"/>
            <a:r>
              <a:rPr lang="en-US" dirty="0" smtClean="0"/>
              <a:t>Fruits &amp; vegetables</a:t>
            </a:r>
          </a:p>
          <a:p>
            <a:pPr lvl="1"/>
            <a:r>
              <a:rPr lang="en-US" dirty="0" smtClean="0"/>
              <a:t>Grains (rice, pasta)</a:t>
            </a:r>
          </a:p>
          <a:p>
            <a:pPr lvl="1"/>
            <a:r>
              <a:rPr lang="en-US" dirty="0" smtClean="0"/>
              <a:t>Legumes (beans, refried beans)</a:t>
            </a:r>
          </a:p>
        </p:txBody>
      </p:sp>
      <p:pic>
        <p:nvPicPr>
          <p:cNvPr id="47105" name="Picture 1"/>
          <p:cNvPicPr>
            <a:picLocks noChangeAspect="1" noChangeArrowheads="1"/>
          </p:cNvPicPr>
          <p:nvPr/>
        </p:nvPicPr>
        <p:blipFill>
          <a:blip r:embed="rId2" cstate="print"/>
          <a:srcRect/>
          <a:stretch>
            <a:fillRect/>
          </a:stretch>
        </p:blipFill>
        <p:spPr bwMode="auto">
          <a:xfrm>
            <a:off x="1981200" y="152400"/>
            <a:ext cx="5163094" cy="1295400"/>
          </a:xfrm>
          <a:prstGeom prst="rect">
            <a:avLst/>
          </a:prstGeom>
          <a:noFill/>
          <a:ln w="9525">
            <a:noFill/>
            <a:miter lim="800000"/>
            <a:headEnd/>
            <a:tailEnd/>
          </a:ln>
        </p:spPr>
      </p:pic>
      <p:pic>
        <p:nvPicPr>
          <p:cNvPr id="47107" name="Picture 3" descr="http://img.webmd.boots.com/dtmcms/live/webmd_uk/consumer_assets/site_images/articles/health_tools/whole_grains_slideshow_Copy/thinkstock_rf_fruits_grains_vegetables.jpg"/>
          <p:cNvPicPr>
            <a:picLocks noChangeAspect="1" noChangeArrowheads="1"/>
          </p:cNvPicPr>
          <p:nvPr/>
        </p:nvPicPr>
        <p:blipFill>
          <a:blip r:embed="rId3" cstate="print"/>
          <a:srcRect/>
          <a:stretch>
            <a:fillRect/>
          </a:stretch>
        </p:blipFill>
        <p:spPr bwMode="auto">
          <a:xfrm>
            <a:off x="4448175" y="3667124"/>
            <a:ext cx="4695825" cy="31908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hristofferosland.com/wp-content/uploads/Iced-T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611" y="1828800"/>
            <a:ext cx="3190875" cy="47658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sz="6000" dirty="0" smtClean="0"/>
              <a:t>Tea</a:t>
            </a:r>
          </a:p>
          <a:p>
            <a:pPr lvl="1"/>
            <a:r>
              <a:rPr lang="en-US" dirty="0" smtClean="0"/>
              <a:t>Automatic iced tea and automatic </a:t>
            </a:r>
            <a:br>
              <a:rPr lang="en-US" dirty="0" smtClean="0"/>
            </a:br>
            <a:r>
              <a:rPr lang="en-US" dirty="0" smtClean="0"/>
              <a:t>coffee machine equipment:  tea </a:t>
            </a:r>
            <a:br>
              <a:rPr lang="en-US" dirty="0" smtClean="0"/>
            </a:br>
            <a:r>
              <a:rPr lang="en-US" dirty="0" smtClean="0"/>
              <a:t>leaves should remain in contact with </a:t>
            </a:r>
            <a:br>
              <a:rPr lang="en-US" dirty="0" smtClean="0"/>
            </a:br>
            <a:r>
              <a:rPr lang="en-US" dirty="0" smtClean="0"/>
              <a:t>the water for a minimum of 1 minute.</a:t>
            </a:r>
          </a:p>
          <a:p>
            <a:pPr lvl="1"/>
            <a:r>
              <a:rPr lang="en-US" dirty="0" smtClean="0"/>
              <a:t>Traditional steeping method:  tea </a:t>
            </a:r>
            <a:br>
              <a:rPr lang="en-US" dirty="0" smtClean="0"/>
            </a:br>
            <a:r>
              <a:rPr lang="en-US" dirty="0" smtClean="0"/>
              <a:t>leaves should be exposed to the </a:t>
            </a:r>
            <a:br>
              <a:rPr lang="en-US" dirty="0" smtClean="0"/>
            </a:br>
            <a:r>
              <a:rPr lang="en-US" dirty="0" smtClean="0"/>
              <a:t>water for about five minutes</a:t>
            </a:r>
          </a:p>
          <a:p>
            <a:pPr lvl="1"/>
            <a:endParaRPr lang="en-US" dirty="0"/>
          </a:p>
        </p:txBody>
      </p:sp>
      <p:pic>
        <p:nvPicPr>
          <p:cNvPr id="5" name="Picture 4"/>
          <p:cNvPicPr>
            <a:picLocks noChangeAspect="1"/>
          </p:cNvPicPr>
          <p:nvPr/>
        </p:nvPicPr>
        <p:blipFill>
          <a:blip r:embed="rId3"/>
          <a:stretch>
            <a:fillRect/>
          </a:stretch>
        </p:blipFill>
        <p:spPr>
          <a:xfrm>
            <a:off x="2328000" y="0"/>
            <a:ext cx="4488000" cy="1676400"/>
          </a:xfrm>
          <a:prstGeom prst="rect">
            <a:avLst/>
          </a:prstGeom>
        </p:spPr>
      </p:pic>
    </p:spTree>
    <p:extLst>
      <p:ext uri="{BB962C8B-B14F-4D97-AF65-F5344CB8AC3E}">
        <p14:creationId xmlns:p14="http://schemas.microsoft.com/office/powerpoint/2010/main" val="434497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http://www.sharpusa.com/ForBusiness/CommercialCooking/CommercialMicrowaves/Models/~/media/SharpUSA/Images/ForBusiness/CommercialCooking/CommercialMicrowaveOvens/Products/R21LVF/Gallery/1_R21LVF-HO-hires.ashx?bc=White&amp;as=1&amp;dmc=0&amp;h=380&amp;w=480"/>
          <p:cNvPicPr>
            <a:picLocks noChangeAspect="1" noChangeArrowheads="1"/>
          </p:cNvPicPr>
          <p:nvPr/>
        </p:nvPicPr>
        <p:blipFill>
          <a:blip r:embed="rId2" cstate="print"/>
          <a:srcRect/>
          <a:stretch>
            <a:fillRect/>
          </a:stretch>
        </p:blipFill>
        <p:spPr bwMode="auto">
          <a:xfrm>
            <a:off x="6477000" y="5089526"/>
            <a:ext cx="2666999" cy="2111374"/>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Meat, seafood, poultry and eggs that you cook in a microwave must be cooked to 165°F.  In addition, you must follow these guidelines:</a:t>
            </a:r>
          </a:p>
          <a:p>
            <a:pPr lvl="1"/>
            <a:r>
              <a:rPr lang="en-US" dirty="0" smtClean="0"/>
              <a:t>Cover the food to prevent its surface from drying out.</a:t>
            </a:r>
          </a:p>
          <a:p>
            <a:pPr lvl="1"/>
            <a:r>
              <a:rPr lang="en-US" dirty="0" smtClean="0"/>
              <a:t>Rotate or stir it halfway through the cooking process so that the heat reaches the food more evenly</a:t>
            </a:r>
          </a:p>
          <a:p>
            <a:pPr lvl="1"/>
            <a:r>
              <a:rPr lang="en-US" dirty="0" smtClean="0"/>
              <a:t>Let the covered food stand for at least two minutes after cooking to let the food temperature even out</a:t>
            </a:r>
          </a:p>
          <a:p>
            <a:pPr lvl="1"/>
            <a:r>
              <a:rPr lang="en-US" dirty="0" smtClean="0"/>
              <a:t>Check the temperature in at least two places to make sure that the food is cooked through</a:t>
            </a:r>
            <a:endParaRPr lang="en-US" dirty="0"/>
          </a:p>
        </p:txBody>
      </p:sp>
      <p:pic>
        <p:nvPicPr>
          <p:cNvPr id="46081" name="Picture 1"/>
          <p:cNvPicPr>
            <a:picLocks noChangeAspect="1" noChangeArrowheads="1"/>
          </p:cNvPicPr>
          <p:nvPr/>
        </p:nvPicPr>
        <p:blipFill>
          <a:blip r:embed="rId3" cstate="print"/>
          <a:srcRect/>
          <a:stretch>
            <a:fillRect/>
          </a:stretch>
        </p:blipFill>
        <p:spPr bwMode="auto">
          <a:xfrm>
            <a:off x="0" y="457200"/>
            <a:ext cx="9208394" cy="762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digitaldoctorate.files.wordpress.com/2013/03/stopw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753102" y="3456213"/>
            <a:ext cx="3875313" cy="29064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Time and temperature</a:t>
            </a:r>
          </a:p>
          <a:p>
            <a:pPr lvl="1"/>
            <a:r>
              <a:rPr lang="en-US" dirty="0" smtClean="0"/>
              <a:t>Specify the cooking time and minimum internal temperature in all recipes.</a:t>
            </a:r>
          </a:p>
          <a:p>
            <a:r>
              <a:rPr lang="en-US" dirty="0" smtClean="0"/>
              <a:t>Correct thermometer</a:t>
            </a:r>
          </a:p>
          <a:p>
            <a:pPr lvl="1"/>
            <a:r>
              <a:rPr lang="en-US" dirty="0" smtClean="0"/>
              <a:t>Use a thermometer with a probe that is the correct size for the food.  Check the </a:t>
            </a:r>
            <a:br>
              <a:rPr lang="en-US" dirty="0" smtClean="0"/>
            </a:br>
            <a:r>
              <a:rPr lang="en-US" dirty="0" smtClean="0"/>
              <a:t>temperature in the thickest part of </a:t>
            </a:r>
            <a:br>
              <a:rPr lang="en-US" dirty="0" smtClean="0"/>
            </a:br>
            <a:r>
              <a:rPr lang="en-US" dirty="0" smtClean="0"/>
              <a:t>the food.  Take at least two readings </a:t>
            </a:r>
            <a:br>
              <a:rPr lang="en-US" dirty="0" smtClean="0"/>
            </a:br>
            <a:r>
              <a:rPr lang="en-US" dirty="0" smtClean="0"/>
              <a:t>in different locations.</a:t>
            </a:r>
          </a:p>
        </p:txBody>
      </p:sp>
      <p:pic>
        <p:nvPicPr>
          <p:cNvPr id="5" name="Picture 4"/>
          <p:cNvPicPr>
            <a:picLocks noChangeAspect="1"/>
          </p:cNvPicPr>
          <p:nvPr/>
        </p:nvPicPr>
        <p:blipFill>
          <a:blip r:embed="rId3"/>
          <a:stretch>
            <a:fillRect/>
          </a:stretch>
        </p:blipFill>
        <p:spPr>
          <a:xfrm>
            <a:off x="568960" y="381000"/>
            <a:ext cx="7965440" cy="914400"/>
          </a:xfrm>
          <a:prstGeom prst="rect">
            <a:avLst/>
          </a:prstGeom>
        </p:spPr>
      </p:pic>
    </p:spTree>
    <p:extLst>
      <p:ext uri="{BB962C8B-B14F-4D97-AF65-F5344CB8AC3E}">
        <p14:creationId xmlns:p14="http://schemas.microsoft.com/office/powerpoint/2010/main" val="2457143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02.a.alicdn.com/kf/HTB1iIuVIVXXXXaqXFXXq6xXFXXXY/High-quality-full-stainless-steel-restaurant-counter-font-b-top-b-font-font-b-flat-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800600"/>
            <a:ext cx="3810000" cy="2529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Overloading</a:t>
            </a:r>
          </a:p>
          <a:p>
            <a:pPr lvl="1"/>
            <a:r>
              <a:rPr lang="en-US" dirty="0" smtClean="0"/>
              <a:t>Avoid overloading ovens, fryers, and other cooking equipment.  Overloading may lower the equipment or oil temperature and the food might not cook fully.</a:t>
            </a:r>
          </a:p>
          <a:p>
            <a:r>
              <a:rPr lang="en-US" dirty="0" smtClean="0"/>
              <a:t>Equipment temperature</a:t>
            </a:r>
          </a:p>
          <a:p>
            <a:pPr lvl="1"/>
            <a:r>
              <a:rPr lang="en-US" dirty="0" smtClean="0"/>
              <a:t>Let the cooking equipment’s temperature recover between batches.</a:t>
            </a:r>
            <a:endParaRPr lang="en-US" dirty="0"/>
          </a:p>
        </p:txBody>
      </p:sp>
      <p:pic>
        <p:nvPicPr>
          <p:cNvPr id="5" name="Picture 4"/>
          <p:cNvPicPr>
            <a:picLocks noChangeAspect="1"/>
          </p:cNvPicPr>
          <p:nvPr/>
        </p:nvPicPr>
        <p:blipFill>
          <a:blip r:embed="rId3"/>
          <a:stretch>
            <a:fillRect/>
          </a:stretch>
        </p:blipFill>
        <p:spPr>
          <a:xfrm>
            <a:off x="568960" y="381000"/>
            <a:ext cx="7965440" cy="914400"/>
          </a:xfrm>
          <a:prstGeom prst="rect">
            <a:avLst/>
          </a:prstGeom>
        </p:spPr>
      </p:pic>
    </p:spTree>
    <p:extLst>
      <p:ext uri="{BB962C8B-B14F-4D97-AF65-F5344CB8AC3E}">
        <p14:creationId xmlns:p14="http://schemas.microsoft.com/office/powerpoint/2010/main" val="1490434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must cook TCS food to the minimum internal temperatures listed previously unless a customer requests otherwise.  This might happen often in your operation, particularly if you serve meat, eggs, or seafood.</a:t>
            </a:r>
            <a:endParaRPr lang="en-US" dirty="0"/>
          </a:p>
        </p:txBody>
      </p:sp>
      <p:pic>
        <p:nvPicPr>
          <p:cNvPr id="44033" name="Picture 1"/>
          <p:cNvPicPr>
            <a:picLocks noChangeAspect="1" noChangeArrowheads="1"/>
          </p:cNvPicPr>
          <p:nvPr/>
        </p:nvPicPr>
        <p:blipFill>
          <a:blip r:embed="rId2" cstate="print"/>
          <a:srcRect/>
          <a:stretch>
            <a:fillRect/>
          </a:stretch>
        </p:blipFill>
        <p:spPr bwMode="auto">
          <a:xfrm>
            <a:off x="381000" y="381000"/>
            <a:ext cx="8326877" cy="1219200"/>
          </a:xfrm>
          <a:prstGeom prst="rect">
            <a:avLst/>
          </a:prstGeom>
          <a:noFill/>
          <a:ln w="9525">
            <a:noFill/>
            <a:miter lim="800000"/>
            <a:headEnd/>
            <a:tailEnd/>
          </a:ln>
        </p:spPr>
      </p:pic>
      <p:pic>
        <p:nvPicPr>
          <p:cNvPr id="44035" name="Picture 3" descr="http://www.geeksaresexy.net/wp-content/uploads/2008/10/fattymelt1.jpg"/>
          <p:cNvPicPr>
            <a:picLocks noChangeAspect="1" noChangeArrowheads="1"/>
          </p:cNvPicPr>
          <p:nvPr/>
        </p:nvPicPr>
        <p:blipFill>
          <a:blip r:embed="rId3" cstate="print"/>
          <a:srcRect t="2312" b="16763"/>
          <a:stretch>
            <a:fillRect/>
          </a:stretch>
        </p:blipFill>
        <p:spPr bwMode="auto">
          <a:xfrm>
            <a:off x="4191000" y="4191000"/>
            <a:ext cx="4953000" cy="2667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http://farm5.static.flickr.com/4150/5031636197_597bb603f2.jpg"/>
          <p:cNvPicPr>
            <a:picLocks noChangeAspect="1" noChangeArrowheads="1"/>
          </p:cNvPicPr>
          <p:nvPr/>
        </p:nvPicPr>
        <p:blipFill>
          <a:blip r:embed="rId2" cstate="print"/>
          <a:srcRect t="30277" b="33867"/>
          <a:stretch>
            <a:fillRect/>
          </a:stretch>
        </p:blipFill>
        <p:spPr bwMode="auto">
          <a:xfrm>
            <a:off x="2626895" y="5105400"/>
            <a:ext cx="6517105" cy="1752600"/>
          </a:xfrm>
          <a:prstGeom prst="rect">
            <a:avLst/>
          </a:prstGeom>
          <a:noFill/>
        </p:spPr>
      </p:pic>
      <p:pic>
        <p:nvPicPr>
          <p:cNvPr id="43009" name="Picture 1"/>
          <p:cNvPicPr>
            <a:picLocks noChangeAspect="1" noChangeArrowheads="1"/>
          </p:cNvPicPr>
          <p:nvPr/>
        </p:nvPicPr>
        <p:blipFill>
          <a:blip r:embed="rId3" cstate="print"/>
          <a:srcRect/>
          <a:stretch>
            <a:fillRect/>
          </a:stretch>
        </p:blipFill>
        <p:spPr bwMode="auto">
          <a:xfrm>
            <a:off x="1219200" y="152400"/>
            <a:ext cx="6535554" cy="1600200"/>
          </a:xfrm>
          <a:prstGeom prst="rect">
            <a:avLst/>
          </a:prstGeom>
          <a:noFill/>
          <a:ln w="9525">
            <a:noFill/>
            <a:miter lim="800000"/>
            <a:headEnd/>
            <a:tailEnd/>
          </a:ln>
        </p:spPr>
      </p:pic>
      <p:sp>
        <p:nvSpPr>
          <p:cNvPr id="3" name="Content Placeholder 2"/>
          <p:cNvSpPr>
            <a:spLocks noGrp="1"/>
          </p:cNvSpPr>
          <p:nvPr>
            <p:ph idx="1"/>
          </p:nvPr>
        </p:nvSpPr>
        <p:spPr/>
        <p:txBody>
          <a:bodyPr>
            <a:normAutofit/>
          </a:bodyPr>
          <a:lstStyle/>
          <a:p>
            <a:r>
              <a:rPr lang="en-US" sz="2800" dirty="0" smtClean="0"/>
              <a:t>If your menu includes TCS items that are raw or undercooked, you must note it on the menu next to those items.  </a:t>
            </a:r>
          </a:p>
          <a:p>
            <a:r>
              <a:rPr lang="en-US" sz="2800" dirty="0" smtClean="0"/>
              <a:t>This can be done by placing an asterisk next to the item that points customers to a footnote at the bottom of the menu.  The footnote must include a statement that indicated the item is raw or undercooked, or contains raw or undercooked ingredients.  </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http://barfblog.com/wp-content/uploads/2012/12/rare.hamburger.jpg"/>
          <p:cNvPicPr>
            <a:picLocks noChangeAspect="1" noChangeArrowheads="1"/>
          </p:cNvPicPr>
          <p:nvPr/>
        </p:nvPicPr>
        <p:blipFill>
          <a:blip r:embed="rId2" cstate="print"/>
          <a:srcRect/>
          <a:stretch>
            <a:fillRect/>
          </a:stretch>
        </p:blipFill>
        <p:spPr bwMode="auto">
          <a:xfrm>
            <a:off x="5791200" y="2590800"/>
            <a:ext cx="3352800" cy="2232965"/>
          </a:xfrm>
          <a:prstGeom prst="rect">
            <a:avLst/>
          </a:prstGeom>
          <a:noFill/>
        </p:spPr>
      </p:pic>
      <p:sp>
        <p:nvSpPr>
          <p:cNvPr id="3" name="Content Placeholder 2"/>
          <p:cNvSpPr>
            <a:spLocks noGrp="1"/>
          </p:cNvSpPr>
          <p:nvPr>
            <p:ph idx="1"/>
          </p:nvPr>
        </p:nvSpPr>
        <p:spPr/>
        <p:txBody>
          <a:bodyPr/>
          <a:lstStyle/>
          <a:p>
            <a:r>
              <a:rPr lang="en-US" dirty="0" smtClean="0"/>
              <a:t>You must advise customers who order food that is raw or undercooked of the increased risk of food-borne illness. </a:t>
            </a:r>
          </a:p>
          <a:p>
            <a:r>
              <a:rPr lang="en-US" dirty="0" smtClean="0"/>
              <a:t>You can do this by posting a </a:t>
            </a:r>
            <a:br>
              <a:rPr lang="en-US" dirty="0" smtClean="0"/>
            </a:br>
            <a:r>
              <a:rPr lang="en-US" dirty="0" smtClean="0"/>
              <a:t>notice in your menu.  </a:t>
            </a:r>
          </a:p>
          <a:p>
            <a:r>
              <a:rPr lang="en-US" dirty="0" smtClean="0"/>
              <a:t>You can also provide this </a:t>
            </a:r>
            <a:br>
              <a:rPr lang="en-US" dirty="0" smtClean="0"/>
            </a:br>
            <a:r>
              <a:rPr lang="en-US" dirty="0" smtClean="0"/>
              <a:t>information using brochures, table tents, signs or other written methods.</a:t>
            </a:r>
            <a:endParaRPr lang="en-US" dirty="0"/>
          </a:p>
        </p:txBody>
      </p:sp>
      <p:pic>
        <p:nvPicPr>
          <p:cNvPr id="32769" name="Picture 1"/>
          <p:cNvPicPr>
            <a:picLocks noChangeAspect="1" noChangeArrowheads="1"/>
          </p:cNvPicPr>
          <p:nvPr/>
        </p:nvPicPr>
        <p:blipFill>
          <a:blip r:embed="rId3" cstate="print"/>
          <a:srcRect/>
          <a:stretch>
            <a:fillRect/>
          </a:stretch>
        </p:blipFill>
        <p:spPr bwMode="auto">
          <a:xfrm>
            <a:off x="935182" y="76200"/>
            <a:ext cx="7065818" cy="1524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http://www.chicagonow.com/life-as-i-see-it/files/2011/06/kIDSMENu.jpg"/>
          <p:cNvPicPr>
            <a:picLocks noChangeAspect="1" noChangeArrowheads="1"/>
          </p:cNvPicPr>
          <p:nvPr/>
        </p:nvPicPr>
        <p:blipFill>
          <a:blip r:embed="rId2" cstate="print"/>
          <a:srcRect/>
          <a:stretch>
            <a:fillRect/>
          </a:stretch>
        </p:blipFill>
        <p:spPr bwMode="auto">
          <a:xfrm rot="868011">
            <a:off x="6139281" y="2215015"/>
            <a:ext cx="2861731" cy="4590450"/>
          </a:xfrm>
          <a:prstGeom prst="rect">
            <a:avLst/>
          </a:prstGeom>
          <a:noFill/>
        </p:spPr>
      </p:pic>
      <p:sp>
        <p:nvSpPr>
          <p:cNvPr id="3" name="Content Placeholder 2"/>
          <p:cNvSpPr>
            <a:spLocks noGrp="1"/>
          </p:cNvSpPr>
          <p:nvPr>
            <p:ph idx="1"/>
          </p:nvPr>
        </p:nvSpPr>
        <p:spPr>
          <a:xfrm>
            <a:off x="457200" y="1600200"/>
            <a:ext cx="8229600" cy="4724400"/>
          </a:xfrm>
        </p:spPr>
        <p:txBody>
          <a:bodyPr>
            <a:normAutofit/>
          </a:bodyPr>
          <a:lstStyle/>
          <a:p>
            <a:r>
              <a:rPr lang="en-US" dirty="0" smtClean="0"/>
              <a:t>The Food and Drug Administration advises against offering raw or </a:t>
            </a:r>
            <a:br>
              <a:rPr lang="en-US" dirty="0" smtClean="0"/>
            </a:br>
            <a:r>
              <a:rPr lang="en-US" dirty="0" smtClean="0"/>
              <a:t>undercooked meat, poultry, </a:t>
            </a:r>
            <a:br>
              <a:rPr lang="en-US" dirty="0" smtClean="0"/>
            </a:br>
            <a:r>
              <a:rPr lang="en-US" dirty="0" smtClean="0"/>
              <a:t>seafood, or eggs on a children’s </a:t>
            </a:r>
            <a:br>
              <a:rPr lang="en-US" dirty="0" smtClean="0"/>
            </a:br>
            <a:r>
              <a:rPr lang="en-US" dirty="0" smtClean="0"/>
              <a:t>menu. </a:t>
            </a:r>
          </a:p>
          <a:p>
            <a:r>
              <a:rPr lang="en-US" dirty="0" smtClean="0"/>
              <a:t>This is especially true for </a:t>
            </a:r>
            <a:br>
              <a:rPr lang="en-US" dirty="0" smtClean="0"/>
            </a:br>
            <a:r>
              <a:rPr lang="en-US" dirty="0" smtClean="0"/>
              <a:t>undercooked ground beef, </a:t>
            </a:r>
            <a:br>
              <a:rPr lang="en-US" dirty="0" smtClean="0"/>
            </a:br>
            <a:r>
              <a:rPr lang="en-US" dirty="0" smtClean="0"/>
              <a:t>which may be contaminated </a:t>
            </a:r>
            <a:br>
              <a:rPr lang="en-US" dirty="0" smtClean="0"/>
            </a:br>
            <a:r>
              <a:rPr lang="en-US" dirty="0" smtClean="0"/>
              <a:t>with e coli.</a:t>
            </a:r>
            <a:endParaRPr lang="en-US" dirty="0"/>
          </a:p>
        </p:txBody>
      </p:sp>
      <p:pic>
        <p:nvPicPr>
          <p:cNvPr id="31745" name="Picture 1"/>
          <p:cNvPicPr>
            <a:picLocks noChangeAspect="1" noChangeArrowheads="1"/>
          </p:cNvPicPr>
          <p:nvPr/>
        </p:nvPicPr>
        <p:blipFill>
          <a:blip r:embed="rId3" cstate="print"/>
          <a:srcRect/>
          <a:stretch>
            <a:fillRect/>
          </a:stretch>
        </p:blipFill>
        <p:spPr bwMode="auto">
          <a:xfrm>
            <a:off x="762000" y="76200"/>
            <a:ext cx="7433094" cy="1524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ttp://3.bp.blogspot.com/-KvhMjGFVI1c/TamjuMERWlI/AAAAAAAAA70/qzdzx7zpyNo/s1600/SoftYolk2.jpg"/>
          <p:cNvPicPr>
            <a:picLocks noChangeAspect="1" noChangeArrowheads="1"/>
          </p:cNvPicPr>
          <p:nvPr/>
        </p:nvPicPr>
        <p:blipFill>
          <a:blip r:embed="rId2" cstate="print"/>
          <a:srcRect/>
          <a:stretch>
            <a:fillRect/>
          </a:stretch>
        </p:blipFill>
        <p:spPr bwMode="auto">
          <a:xfrm>
            <a:off x="5672168" y="4191000"/>
            <a:ext cx="3471832" cy="2667000"/>
          </a:xfrm>
          <a:prstGeom prst="rect">
            <a:avLst/>
          </a:prstGeom>
          <a:noFill/>
        </p:spPr>
      </p:pic>
      <p:sp>
        <p:nvSpPr>
          <p:cNvPr id="3" name="Content Placeholder 2"/>
          <p:cNvSpPr>
            <a:spLocks noGrp="1"/>
          </p:cNvSpPr>
          <p:nvPr>
            <p:ph idx="1"/>
          </p:nvPr>
        </p:nvSpPr>
        <p:spPr/>
        <p:txBody>
          <a:bodyPr/>
          <a:lstStyle/>
          <a:p>
            <a:r>
              <a:rPr lang="en-US" dirty="0" smtClean="0"/>
              <a:t>Operations that mainly serve a high-risk population, such as nursing homes or day-care centers, cannot serve certain items.</a:t>
            </a:r>
          </a:p>
          <a:p>
            <a:r>
              <a:rPr lang="en-US" dirty="0" smtClean="0"/>
              <a:t>NEVER serve raw seed sprouts or raw or undercooked eggs, meat or seafood.</a:t>
            </a:r>
          </a:p>
          <a:p>
            <a:r>
              <a:rPr lang="en-US" dirty="0" smtClean="0"/>
              <a:t>Examples include over-easy </a:t>
            </a:r>
            <a:br>
              <a:rPr lang="en-US" dirty="0" smtClean="0"/>
            </a:br>
            <a:r>
              <a:rPr lang="en-US" dirty="0" smtClean="0"/>
              <a:t>eggs, raw oysters on the half </a:t>
            </a:r>
            <a:br>
              <a:rPr lang="en-US" dirty="0" smtClean="0"/>
            </a:br>
            <a:r>
              <a:rPr lang="en-US" dirty="0" smtClean="0"/>
              <a:t>shell, and rare hamburgers.</a:t>
            </a:r>
            <a:endParaRPr lang="en-US" dirty="0"/>
          </a:p>
        </p:txBody>
      </p:sp>
      <p:pic>
        <p:nvPicPr>
          <p:cNvPr id="30721" name="Picture 1"/>
          <p:cNvPicPr>
            <a:picLocks noChangeAspect="1" noChangeArrowheads="1"/>
          </p:cNvPicPr>
          <p:nvPr/>
        </p:nvPicPr>
        <p:blipFill>
          <a:blip r:embed="rId3" cstate="print"/>
          <a:srcRect/>
          <a:stretch>
            <a:fillRect/>
          </a:stretch>
        </p:blipFill>
        <p:spPr bwMode="auto">
          <a:xfrm>
            <a:off x="76200" y="341510"/>
            <a:ext cx="8915399" cy="11062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besthomechef.com.au/wp/wp-content/uploads/2012/10/round-plate.jpg"/>
          <p:cNvPicPr>
            <a:picLocks noChangeAspect="1" noChangeArrowheads="1"/>
          </p:cNvPicPr>
          <p:nvPr/>
        </p:nvPicPr>
        <p:blipFill>
          <a:blip r:embed="rId2" cstate="print"/>
          <a:srcRect/>
          <a:stretch>
            <a:fillRect/>
          </a:stretch>
        </p:blipFill>
        <p:spPr bwMode="auto">
          <a:xfrm>
            <a:off x="4191000" y="3048000"/>
            <a:ext cx="5181600" cy="3886200"/>
          </a:xfrm>
          <a:prstGeom prst="rect">
            <a:avLst/>
          </a:prstGeom>
          <a:noFill/>
        </p:spPr>
      </p:pic>
      <p:sp>
        <p:nvSpPr>
          <p:cNvPr id="3" name="Content Placeholder 2"/>
          <p:cNvSpPr>
            <a:spLocks noGrp="1"/>
          </p:cNvSpPr>
          <p:nvPr>
            <p:ph idx="1"/>
          </p:nvPr>
        </p:nvSpPr>
        <p:spPr/>
        <p:txBody>
          <a:bodyPr/>
          <a:lstStyle/>
          <a:p>
            <a:r>
              <a:rPr lang="en-US" dirty="0" smtClean="0"/>
              <a:t>Presentation</a:t>
            </a:r>
          </a:p>
          <a:p>
            <a:pPr lvl="1"/>
            <a:r>
              <a:rPr lang="en-US" dirty="0" smtClean="0"/>
              <a:t>Food must be offered to customers in a way that does not mislead or misinform them.  </a:t>
            </a:r>
          </a:p>
          <a:p>
            <a:pPr lvl="1"/>
            <a:r>
              <a:rPr lang="en-US" dirty="0" smtClean="0"/>
              <a:t>Customers must be </a:t>
            </a:r>
            <a:br>
              <a:rPr lang="en-US" dirty="0" smtClean="0"/>
            </a:br>
            <a:r>
              <a:rPr lang="en-US" dirty="0" smtClean="0"/>
              <a:t>able to judge the </a:t>
            </a:r>
            <a:br>
              <a:rPr lang="en-US" dirty="0" smtClean="0"/>
            </a:br>
            <a:r>
              <a:rPr lang="en-US" dirty="0" smtClean="0"/>
              <a:t>true appearance, </a:t>
            </a:r>
            <a:br>
              <a:rPr lang="en-US" dirty="0" smtClean="0"/>
            </a:br>
            <a:r>
              <a:rPr lang="en-US" dirty="0" smtClean="0"/>
              <a:t>color and quality </a:t>
            </a:r>
            <a:br>
              <a:rPr lang="en-US" dirty="0" smtClean="0"/>
            </a:br>
            <a:r>
              <a:rPr lang="en-US" dirty="0" smtClean="0"/>
              <a:t>of food.</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381000"/>
            <a:ext cx="8858992" cy="9144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Some operations partially cook food during prep and then finish cooking it just before service, the following steps must be followed if your operation is going to do this:</a:t>
            </a:r>
          </a:p>
          <a:p>
            <a:pPr marL="971550" lvl="1" indent="-514350">
              <a:buFont typeface="+mj-lt"/>
              <a:buAutoNum type="arabicPeriod"/>
            </a:pPr>
            <a:r>
              <a:rPr lang="en-US" dirty="0" smtClean="0"/>
              <a:t>Do not cook the food for longer than 60 minutes during initial cooking.</a:t>
            </a:r>
          </a:p>
          <a:p>
            <a:pPr marL="971550" lvl="1" indent="-514350">
              <a:buFont typeface="+mj-lt"/>
              <a:buAutoNum type="arabicPeriod"/>
            </a:pPr>
            <a:r>
              <a:rPr lang="en-US" dirty="0" smtClean="0"/>
              <a:t>Cool the food immediately after initial cooking.</a:t>
            </a:r>
          </a:p>
          <a:p>
            <a:pPr marL="971550" lvl="1" indent="-514350">
              <a:buFont typeface="+mj-lt"/>
              <a:buAutoNum type="arabicPeriod"/>
            </a:pPr>
            <a:r>
              <a:rPr lang="en-US" dirty="0" smtClean="0"/>
              <a:t>Freeze or refrigerate the food after cooling  it. If refrigerating the food, make sure it is held at 41°F or lower.</a:t>
            </a:r>
          </a:p>
          <a:p>
            <a:pPr marL="971550" lvl="1" indent="-514350">
              <a:buFont typeface="+mj-lt"/>
              <a:buAutoNum type="arabicPeriod"/>
            </a:pPr>
            <a:r>
              <a:rPr lang="en-US" dirty="0" smtClean="0"/>
              <a:t>Heat the food to at least 165°F for 15 seconds before selling or serving it.</a:t>
            </a:r>
          </a:p>
          <a:p>
            <a:pPr marL="971550" lvl="1" indent="-514350">
              <a:buFont typeface="+mj-lt"/>
              <a:buAutoNum type="arabicPeriod"/>
            </a:pPr>
            <a:r>
              <a:rPr lang="en-US" dirty="0" smtClean="0"/>
              <a:t>Cool the food if it will not be served immediately or held for service.</a:t>
            </a:r>
            <a:endParaRPr lang="en-US" dirty="0"/>
          </a:p>
        </p:txBody>
      </p:sp>
      <p:pic>
        <p:nvPicPr>
          <p:cNvPr id="45057" name="Picture 1"/>
          <p:cNvPicPr>
            <a:picLocks noChangeAspect="1" noChangeArrowheads="1"/>
          </p:cNvPicPr>
          <p:nvPr/>
        </p:nvPicPr>
        <p:blipFill>
          <a:blip r:embed="rId2" cstate="print"/>
          <a:srcRect/>
          <a:stretch>
            <a:fillRect/>
          </a:stretch>
        </p:blipFill>
        <p:spPr bwMode="auto">
          <a:xfrm>
            <a:off x="152400" y="381000"/>
            <a:ext cx="8806543" cy="838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r>
              <a:rPr lang="en-US" dirty="0" smtClean="0"/>
              <a:t>Pathogens grow extremely fast between 125°F and 70°F, so its important that food passes through this temperature range quickly to reduce this growth</a:t>
            </a:r>
          </a:p>
          <a:p>
            <a:r>
              <a:rPr lang="en-US" dirty="0" smtClean="0"/>
              <a:t>Food must be cooled from 135°F to 41°F or lower within six hours</a:t>
            </a:r>
            <a:endParaRPr lang="en-US" dirty="0"/>
          </a:p>
        </p:txBody>
      </p:sp>
      <p:pic>
        <p:nvPicPr>
          <p:cNvPr id="29697" name="Picture 1"/>
          <p:cNvPicPr>
            <a:picLocks noChangeAspect="1" noChangeArrowheads="1"/>
          </p:cNvPicPr>
          <p:nvPr/>
        </p:nvPicPr>
        <p:blipFill>
          <a:blip r:embed="rId3" cstate="print"/>
          <a:srcRect/>
          <a:stretch>
            <a:fillRect/>
          </a:stretch>
        </p:blipFill>
        <p:spPr bwMode="auto">
          <a:xfrm>
            <a:off x="228599" y="228600"/>
            <a:ext cx="8678127" cy="1295400"/>
          </a:xfrm>
          <a:prstGeom prst="rect">
            <a:avLst/>
          </a:prstGeom>
          <a:noFill/>
          <a:ln w="9525">
            <a:noFill/>
            <a:miter lim="800000"/>
            <a:headEnd/>
            <a:tailEnd/>
          </a:ln>
        </p:spPr>
      </p:pic>
      <p:pic>
        <p:nvPicPr>
          <p:cNvPr id="29699" name="Picture 3" descr="http://keepingkidssafenow.info/wp-content/uploads/2013/05/hot-thermometer-clip-art-nxe7hmcn.png"/>
          <p:cNvPicPr>
            <a:picLocks noChangeAspect="1" noChangeArrowheads="1"/>
          </p:cNvPicPr>
          <p:nvPr/>
        </p:nvPicPr>
        <p:blipFill>
          <a:blip r:embed="rId4" cstate="print"/>
          <a:srcRect/>
          <a:stretch>
            <a:fillRect/>
          </a:stretch>
        </p:blipFill>
        <p:spPr bwMode="auto">
          <a:xfrm rot="930486">
            <a:off x="7689701" y="3052933"/>
            <a:ext cx="971550" cy="3743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2057400"/>
            <a:ext cx="5410200" cy="4068763"/>
          </a:xfrm>
        </p:spPr>
        <p:txBody>
          <a:bodyPr/>
          <a:lstStyle/>
          <a:p>
            <a:r>
              <a:rPr lang="en-US" dirty="0" smtClean="0"/>
              <a:t>Cool food from 135°F to 70°F within TWO HOURS</a:t>
            </a:r>
          </a:p>
          <a:p>
            <a:endParaRPr lang="en-US" dirty="0" smtClean="0"/>
          </a:p>
          <a:p>
            <a:endParaRPr lang="en-US" dirty="0"/>
          </a:p>
          <a:p>
            <a:r>
              <a:rPr lang="en-US" dirty="0" smtClean="0"/>
              <a:t>Then cool it from 70°F to 41°F or lower in the next FOUR HOURS.</a:t>
            </a:r>
            <a:endParaRPr lang="en-US" dirty="0"/>
          </a:p>
        </p:txBody>
      </p:sp>
      <p:pic>
        <p:nvPicPr>
          <p:cNvPr id="28673" name="Picture 1"/>
          <p:cNvPicPr>
            <a:picLocks noChangeAspect="1" noChangeArrowheads="1"/>
          </p:cNvPicPr>
          <p:nvPr/>
        </p:nvPicPr>
        <p:blipFill>
          <a:blip r:embed="rId2" cstate="print"/>
          <a:srcRect/>
          <a:stretch>
            <a:fillRect/>
          </a:stretch>
        </p:blipFill>
        <p:spPr bwMode="auto">
          <a:xfrm>
            <a:off x="300747" y="304800"/>
            <a:ext cx="8462253" cy="990600"/>
          </a:xfrm>
          <a:prstGeom prst="rect">
            <a:avLst/>
          </a:prstGeom>
          <a:noFill/>
          <a:ln w="9525">
            <a:noFill/>
            <a:miter lim="800000"/>
            <a:headEnd/>
            <a:tailEnd/>
          </a:ln>
        </p:spPr>
      </p:pic>
      <p:sp>
        <p:nvSpPr>
          <p:cNvPr id="6" name="Rectangle 5"/>
          <p:cNvSpPr/>
          <p:nvPr/>
        </p:nvSpPr>
        <p:spPr>
          <a:xfrm rot="20349525">
            <a:off x="398052" y="1915425"/>
            <a:ext cx="3213380" cy="1754326"/>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135°F  to  </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70°F</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rot="1221321">
            <a:off x="444343" y="4253041"/>
            <a:ext cx="2862322"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70°F  to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41°F</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food has not reached 70°F within two hours, it must be reheated and then cooled again.</a:t>
            </a:r>
          </a:p>
          <a:p>
            <a:r>
              <a:rPr lang="en-US" dirty="0" smtClean="0"/>
              <a:t>If you can cool the food from 135°F to 70°F in less than two hours, you can use the remaining time to cool it to 41°F or lower.</a:t>
            </a:r>
          </a:p>
          <a:p>
            <a:r>
              <a:rPr lang="en-US" dirty="0" smtClean="0"/>
              <a:t>The total cooling time cannot be longer than six hours.</a:t>
            </a:r>
            <a:endParaRPr lang="en-US" dirty="0"/>
          </a:p>
        </p:txBody>
      </p:sp>
      <p:pic>
        <p:nvPicPr>
          <p:cNvPr id="27649" name="Picture 1"/>
          <p:cNvPicPr>
            <a:picLocks noChangeAspect="1" noChangeArrowheads="1"/>
          </p:cNvPicPr>
          <p:nvPr/>
        </p:nvPicPr>
        <p:blipFill>
          <a:blip r:embed="rId3" cstate="print"/>
          <a:srcRect/>
          <a:stretch>
            <a:fillRect/>
          </a:stretch>
        </p:blipFill>
        <p:spPr bwMode="auto">
          <a:xfrm>
            <a:off x="228600" y="304800"/>
            <a:ext cx="8630174" cy="1143000"/>
          </a:xfrm>
          <a:prstGeom prst="rect">
            <a:avLst/>
          </a:prstGeom>
          <a:noFill/>
          <a:ln w="9525">
            <a:noFill/>
            <a:miter lim="800000"/>
            <a:headEnd/>
            <a:tailEnd/>
          </a:ln>
        </p:spPr>
      </p:pic>
      <p:sp>
        <p:nvSpPr>
          <p:cNvPr id="6" name="Rectangle 5"/>
          <p:cNvSpPr/>
          <p:nvPr/>
        </p:nvSpPr>
        <p:spPr>
          <a:xfrm rot="1325781">
            <a:off x="6927024" y="3743842"/>
            <a:ext cx="2514600" cy="3770263"/>
          </a:xfrm>
          <a:prstGeom prst="rect">
            <a:avLst/>
          </a:prstGeom>
          <a:noFill/>
        </p:spPr>
        <p:txBody>
          <a:bodyPr wrap="square" lIns="91440" tIns="45720" rIns="91440" bIns="45720">
            <a:spAutoFit/>
          </a:bodyPr>
          <a:lstStyle/>
          <a:p>
            <a:pPr algn="ctr"/>
            <a:r>
              <a:rPr lang="en-US" sz="239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a:t>
            </a:r>
            <a:endParaRPr lang="en-US" sz="239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http://www.acemart.com/renderImage.image?imageName=VOL20349.jpg&amp;width=200&amp;height=200&amp;padding=0"/>
          <p:cNvPicPr>
            <a:picLocks noChangeAspect="1" noChangeArrowheads="1"/>
          </p:cNvPicPr>
          <p:nvPr/>
        </p:nvPicPr>
        <p:blipFill>
          <a:blip r:embed="rId2" cstate="print"/>
          <a:srcRect t="16000" b="16000"/>
          <a:stretch>
            <a:fillRect/>
          </a:stretch>
        </p:blipFill>
        <p:spPr bwMode="auto">
          <a:xfrm>
            <a:off x="6006353" y="4724400"/>
            <a:ext cx="3137647" cy="2133600"/>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dirty="0" smtClean="0"/>
              <a:t>Thickness or density of the food</a:t>
            </a:r>
          </a:p>
          <a:p>
            <a:pPr lvl="1"/>
            <a:r>
              <a:rPr lang="en-US" dirty="0" smtClean="0"/>
              <a:t>The denser the food, the more slowly it will cool</a:t>
            </a:r>
          </a:p>
          <a:p>
            <a:r>
              <a:rPr lang="en-US" dirty="0" smtClean="0"/>
              <a:t>Size of the food</a:t>
            </a:r>
          </a:p>
          <a:p>
            <a:pPr lvl="1"/>
            <a:r>
              <a:rPr lang="en-US" dirty="0" smtClean="0"/>
              <a:t>Large food items cool more slowly than smaller items</a:t>
            </a:r>
          </a:p>
          <a:p>
            <a:pPr lvl="1"/>
            <a:r>
              <a:rPr lang="en-US" dirty="0" smtClean="0"/>
              <a:t>Reduce the side of the product to cool quicker</a:t>
            </a:r>
          </a:p>
          <a:p>
            <a:r>
              <a:rPr lang="en-US" dirty="0" smtClean="0"/>
              <a:t>Storage container</a:t>
            </a:r>
          </a:p>
          <a:p>
            <a:pPr lvl="1"/>
            <a:r>
              <a:rPr lang="en-US" dirty="0" smtClean="0"/>
              <a:t>Stainless steel transfers heat away from food faster than plastic.</a:t>
            </a:r>
          </a:p>
          <a:p>
            <a:pPr lvl="1"/>
            <a:r>
              <a:rPr lang="en-US" dirty="0" smtClean="0"/>
              <a:t>Shallow pans let the heat from food </a:t>
            </a:r>
            <a:br>
              <a:rPr lang="en-US" dirty="0" smtClean="0"/>
            </a:br>
            <a:r>
              <a:rPr lang="en-US" dirty="0" smtClean="0"/>
              <a:t>disperse faster than deep pans</a:t>
            </a:r>
            <a:endParaRPr lang="en-US" dirty="0"/>
          </a:p>
        </p:txBody>
      </p:sp>
      <p:pic>
        <p:nvPicPr>
          <p:cNvPr id="26625" name="Picture 1"/>
          <p:cNvPicPr>
            <a:picLocks noChangeAspect="1" noChangeArrowheads="1"/>
          </p:cNvPicPr>
          <p:nvPr/>
        </p:nvPicPr>
        <p:blipFill>
          <a:blip r:embed="rId3" cstate="print"/>
          <a:srcRect/>
          <a:stretch>
            <a:fillRect/>
          </a:stretch>
        </p:blipFill>
        <p:spPr bwMode="auto">
          <a:xfrm>
            <a:off x="457200" y="228600"/>
            <a:ext cx="8360229" cy="1371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encrypted-tbn1.gstatic.com/images?q=tbn:ANd9GcRSNiWWnkLVcLdybTf3wM3Aj6V8fTrEXeGj8rR17hQnh_umOXlZ"/>
          <p:cNvPicPr>
            <a:picLocks noChangeAspect="1" noChangeArrowheads="1"/>
          </p:cNvPicPr>
          <p:nvPr/>
        </p:nvPicPr>
        <p:blipFill>
          <a:blip r:embed="rId2" cstate="print"/>
          <a:srcRect/>
          <a:stretch>
            <a:fillRect/>
          </a:stretch>
        </p:blipFill>
        <p:spPr bwMode="auto">
          <a:xfrm>
            <a:off x="5080000" y="3810000"/>
            <a:ext cx="4064000" cy="3048000"/>
          </a:xfrm>
          <a:prstGeom prst="rect">
            <a:avLst/>
          </a:prstGeom>
          <a:noFill/>
        </p:spPr>
      </p:pic>
      <p:sp>
        <p:nvSpPr>
          <p:cNvPr id="3" name="Content Placeholder 2"/>
          <p:cNvSpPr>
            <a:spLocks noGrp="1"/>
          </p:cNvSpPr>
          <p:nvPr>
            <p:ph idx="1"/>
          </p:nvPr>
        </p:nvSpPr>
        <p:spPr/>
        <p:txBody>
          <a:bodyPr/>
          <a:lstStyle/>
          <a:p>
            <a:r>
              <a:rPr lang="en-US" dirty="0" smtClean="0"/>
              <a:t>NEVER cool large amounts of hot food in a cooler.  Most coolers are not designed to cool large amounts of hot food quickly.</a:t>
            </a:r>
          </a:p>
          <a:p>
            <a:r>
              <a:rPr lang="en-US" dirty="0" smtClean="0"/>
              <a:t>Ice- Water Bath</a:t>
            </a:r>
          </a:p>
          <a:p>
            <a:pPr lvl="1"/>
            <a:r>
              <a:rPr lang="en-US" dirty="0" smtClean="0"/>
              <a:t>After dividing food into </a:t>
            </a:r>
            <a:br>
              <a:rPr lang="en-US" dirty="0" smtClean="0"/>
            </a:br>
            <a:r>
              <a:rPr lang="en-US" dirty="0" smtClean="0"/>
              <a:t>smaller containers, place </a:t>
            </a:r>
            <a:br>
              <a:rPr lang="en-US" dirty="0" smtClean="0"/>
            </a:br>
            <a:r>
              <a:rPr lang="en-US" dirty="0" smtClean="0"/>
              <a:t>them in a clean prep sink </a:t>
            </a:r>
            <a:br>
              <a:rPr lang="en-US" dirty="0" smtClean="0"/>
            </a:br>
            <a:r>
              <a:rPr lang="en-US" dirty="0" smtClean="0"/>
              <a:t>or large pot filled with </a:t>
            </a:r>
            <a:br>
              <a:rPr lang="en-US" dirty="0" smtClean="0"/>
            </a:br>
            <a:r>
              <a:rPr lang="en-US" dirty="0" smtClean="0"/>
              <a:t>ice water.</a:t>
            </a:r>
          </a:p>
        </p:txBody>
      </p:sp>
      <p:pic>
        <p:nvPicPr>
          <p:cNvPr id="25601" name="Picture 1"/>
          <p:cNvPicPr>
            <a:picLocks noChangeAspect="1" noChangeArrowheads="1"/>
          </p:cNvPicPr>
          <p:nvPr/>
        </p:nvPicPr>
        <p:blipFill>
          <a:blip r:embed="rId3" cstate="print"/>
          <a:srcRect/>
          <a:stretch>
            <a:fillRect/>
          </a:stretch>
        </p:blipFill>
        <p:spPr bwMode="auto">
          <a:xfrm>
            <a:off x="152401" y="349377"/>
            <a:ext cx="8839199" cy="109842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cdn.apartmenttherapy.com/uimages/kitchen/2010-01-14-CoolingPaddle.jpg"/>
          <p:cNvPicPr>
            <a:picLocks noChangeAspect="1" noChangeArrowheads="1"/>
          </p:cNvPicPr>
          <p:nvPr/>
        </p:nvPicPr>
        <p:blipFill>
          <a:blip r:embed="rId2" cstate="print"/>
          <a:srcRect l="8143" t="6107" r="6361" b="10433"/>
          <a:stretch>
            <a:fillRect/>
          </a:stretch>
        </p:blipFill>
        <p:spPr bwMode="auto">
          <a:xfrm>
            <a:off x="5709424" y="1600200"/>
            <a:ext cx="3434575" cy="3352800"/>
          </a:xfrm>
          <a:prstGeom prst="rect">
            <a:avLst/>
          </a:prstGeom>
          <a:noFill/>
        </p:spPr>
      </p:pic>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Stir the food frequently to cool </a:t>
            </a:r>
            <a:br>
              <a:rPr lang="en-US" dirty="0" smtClean="0"/>
            </a:br>
            <a:r>
              <a:rPr lang="en-US" dirty="0" smtClean="0"/>
              <a:t>it faster and more evenly</a:t>
            </a:r>
          </a:p>
          <a:p>
            <a:r>
              <a:rPr lang="en-US" dirty="0" smtClean="0"/>
              <a:t>Blast chiller</a:t>
            </a:r>
          </a:p>
          <a:p>
            <a:pPr lvl="1"/>
            <a:r>
              <a:rPr lang="en-US" dirty="0" smtClean="0"/>
              <a:t>Blast chillers blast cold air across </a:t>
            </a:r>
            <a:br>
              <a:rPr lang="en-US" dirty="0" smtClean="0"/>
            </a:br>
            <a:r>
              <a:rPr lang="en-US" dirty="0" smtClean="0"/>
              <a:t>food at high speeds to remove </a:t>
            </a:r>
            <a:br>
              <a:rPr lang="en-US" dirty="0" smtClean="0"/>
            </a:br>
            <a:r>
              <a:rPr lang="en-US" dirty="0" smtClean="0"/>
              <a:t>heat.  They are typically used to </a:t>
            </a:r>
            <a:br>
              <a:rPr lang="en-US" dirty="0" smtClean="0"/>
            </a:br>
            <a:r>
              <a:rPr lang="en-US" dirty="0" smtClean="0"/>
              <a:t>cool large amounts of food.</a:t>
            </a:r>
          </a:p>
          <a:p>
            <a:r>
              <a:rPr lang="en-US" dirty="0" smtClean="0"/>
              <a:t>Ice paddle</a:t>
            </a:r>
          </a:p>
          <a:p>
            <a:pPr lvl="1"/>
            <a:r>
              <a:rPr lang="en-US" dirty="0" smtClean="0"/>
              <a:t>Plastic paddles are available that can be filled with ice or with water and then frozen.  Food stirred with these paddles will cool quickly.</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1" y="349377"/>
            <a:ext cx="8839199" cy="109842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Cool food </a:t>
            </a:r>
            <a:r>
              <a:rPr lang="en-US" dirty="0" smtClean="0"/>
              <a:t>even faster when placed in an ice-water bath and stirred with an ice paddle.</a:t>
            </a:r>
          </a:p>
          <a:p>
            <a:r>
              <a:rPr lang="en-US" dirty="0" smtClean="0"/>
              <a:t>Ice or cold water as an ingredient</a:t>
            </a:r>
          </a:p>
          <a:p>
            <a:pPr lvl="1"/>
            <a:r>
              <a:rPr lang="en-US" dirty="0" smtClean="0"/>
              <a:t>When cooling soups or stews, the recipe is made with less water than required.  Cold water or ice is then added after cooking to </a:t>
            </a:r>
            <a:br>
              <a:rPr lang="en-US" dirty="0" smtClean="0"/>
            </a:br>
            <a:r>
              <a:rPr lang="en-US" dirty="0" smtClean="0"/>
              <a:t>cool the food and provide </a:t>
            </a:r>
            <a:br>
              <a:rPr lang="en-US" dirty="0" smtClean="0"/>
            </a:br>
            <a:r>
              <a:rPr lang="en-US" dirty="0" smtClean="0"/>
              <a:t>the remaining water.</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152401" y="349377"/>
            <a:ext cx="8839199" cy="1098423"/>
          </a:xfrm>
          <a:prstGeom prst="rect">
            <a:avLst/>
          </a:prstGeom>
          <a:noFill/>
          <a:ln w="9525">
            <a:noFill/>
            <a:miter lim="800000"/>
            <a:headEnd/>
            <a:tailEnd/>
          </a:ln>
        </p:spPr>
      </p:pic>
      <p:pic>
        <p:nvPicPr>
          <p:cNvPr id="23558" name="Picture 6" descr="https://encrypted-tbn0.gstatic.com/images?q=tbn:ANd9GcSXKNhwgaemEPDpv7FCd3QDRCzZH1iWexzDVUgzJH4BzDRjNwBW"/>
          <p:cNvPicPr>
            <a:picLocks noChangeAspect="1" noChangeArrowheads="1"/>
          </p:cNvPicPr>
          <p:nvPr/>
        </p:nvPicPr>
        <p:blipFill>
          <a:blip r:embed="rId3" cstate="print"/>
          <a:srcRect l="28244" t="14504" b="16285"/>
          <a:stretch>
            <a:fillRect/>
          </a:stretch>
        </p:blipFill>
        <p:spPr bwMode="auto">
          <a:xfrm>
            <a:off x="5562600" y="4267200"/>
            <a:ext cx="3581400" cy="2590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ttp://www.brazoshealth.org/EHS/FoodHand/graphics/EHS6.1.jpg"/>
          <p:cNvPicPr>
            <a:picLocks noChangeAspect="1" noChangeArrowheads="1"/>
          </p:cNvPicPr>
          <p:nvPr/>
        </p:nvPicPr>
        <p:blipFill>
          <a:blip r:embed="rId2" cstate="print"/>
          <a:srcRect t="32570" b="8397"/>
          <a:stretch>
            <a:fillRect/>
          </a:stretch>
        </p:blipFill>
        <p:spPr bwMode="auto">
          <a:xfrm>
            <a:off x="6315075" y="1295401"/>
            <a:ext cx="2828925" cy="2514600"/>
          </a:xfrm>
          <a:prstGeom prst="rect">
            <a:avLst/>
          </a:prstGeom>
          <a:noFill/>
        </p:spPr>
      </p:pic>
      <p:sp>
        <p:nvSpPr>
          <p:cNvPr id="3" name="Content Placeholder 2"/>
          <p:cNvSpPr>
            <a:spLocks noGrp="1"/>
          </p:cNvSpPr>
          <p:nvPr>
            <p:ph idx="1"/>
          </p:nvPr>
        </p:nvSpPr>
        <p:spPr/>
        <p:txBody>
          <a:bodyPr/>
          <a:lstStyle/>
          <a:p>
            <a:r>
              <a:rPr lang="en-US" dirty="0" smtClean="0"/>
              <a:t>Loosely cover food containers </a:t>
            </a:r>
            <a:br>
              <a:rPr lang="en-US" dirty="0" smtClean="0"/>
            </a:br>
            <a:r>
              <a:rPr lang="en-US" dirty="0" smtClean="0"/>
              <a:t>before storing them.  </a:t>
            </a:r>
          </a:p>
          <a:p>
            <a:r>
              <a:rPr lang="en-US" dirty="0" smtClean="0"/>
              <a:t>Food can be left uncovered if </a:t>
            </a:r>
            <a:br>
              <a:rPr lang="en-US" dirty="0" smtClean="0"/>
            </a:br>
            <a:r>
              <a:rPr lang="en-US" dirty="0" smtClean="0"/>
              <a:t>stored in a way that prevents </a:t>
            </a:r>
            <a:br>
              <a:rPr lang="en-US" dirty="0" smtClean="0"/>
            </a:br>
            <a:r>
              <a:rPr lang="en-US" dirty="0" smtClean="0"/>
              <a:t>contaminants from getting into it.</a:t>
            </a:r>
          </a:p>
          <a:p>
            <a:r>
              <a:rPr lang="en-US" dirty="0" smtClean="0"/>
              <a:t>Storing uncovered containers above other food, especially raw seafood, meat, and poultry, will help prevent cross-contamination.</a:t>
            </a:r>
          </a:p>
        </p:txBody>
      </p:sp>
      <p:pic>
        <p:nvPicPr>
          <p:cNvPr id="22529" name="Picture 1"/>
          <p:cNvPicPr>
            <a:picLocks noChangeAspect="1" noChangeArrowheads="1"/>
          </p:cNvPicPr>
          <p:nvPr/>
        </p:nvPicPr>
        <p:blipFill>
          <a:blip r:embed="rId3" cstate="print"/>
          <a:srcRect/>
          <a:stretch>
            <a:fillRect/>
          </a:stretch>
        </p:blipFill>
        <p:spPr bwMode="auto">
          <a:xfrm>
            <a:off x="339969" y="457200"/>
            <a:ext cx="8575431" cy="838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https://encrypted-tbn0.gstatic.com/images?q=tbn:ANd9GcQcHeADW23GVosdpdU5nwO61f3Qu0fw2jMfiAjmvABJhvEXwcH_"/>
          <p:cNvPicPr>
            <a:picLocks noChangeAspect="1" noChangeArrowheads="1"/>
          </p:cNvPicPr>
          <p:nvPr/>
        </p:nvPicPr>
        <p:blipFill>
          <a:blip r:embed="rId2" cstate="print"/>
          <a:srcRect t="12214" b="10433"/>
          <a:stretch>
            <a:fillRect/>
          </a:stretch>
        </p:blipFill>
        <p:spPr bwMode="auto">
          <a:xfrm>
            <a:off x="3524250" y="3962400"/>
            <a:ext cx="5619750" cy="2895600"/>
          </a:xfrm>
          <a:prstGeom prst="rect">
            <a:avLst/>
          </a:prstGeom>
          <a:noFill/>
        </p:spPr>
      </p:pic>
      <p:sp>
        <p:nvSpPr>
          <p:cNvPr id="3" name="Content Placeholder 2"/>
          <p:cNvSpPr>
            <a:spLocks noGrp="1"/>
          </p:cNvSpPr>
          <p:nvPr>
            <p:ph idx="1"/>
          </p:nvPr>
        </p:nvSpPr>
        <p:spPr/>
        <p:txBody>
          <a:bodyPr/>
          <a:lstStyle/>
          <a:p>
            <a:r>
              <a:rPr lang="en-US" dirty="0" smtClean="0"/>
              <a:t>Food reheated for immediate service</a:t>
            </a:r>
          </a:p>
          <a:p>
            <a:pPr lvl="1"/>
            <a:r>
              <a:rPr lang="en-US" dirty="0" smtClean="0"/>
              <a:t>You can reheat food that will be served immediately, such as beef for a beef sandwich, to any temperature.  However, you must make sure the food was cooked and cooled correctly.</a:t>
            </a:r>
            <a:endParaRPr lang="en-US" dirty="0"/>
          </a:p>
        </p:txBody>
      </p:sp>
      <p:pic>
        <p:nvPicPr>
          <p:cNvPr id="21505" name="Picture 1"/>
          <p:cNvPicPr>
            <a:picLocks noChangeAspect="1" noChangeArrowheads="1"/>
          </p:cNvPicPr>
          <p:nvPr/>
        </p:nvPicPr>
        <p:blipFill>
          <a:blip r:embed="rId3" cstate="print"/>
          <a:srcRect/>
          <a:stretch>
            <a:fillRect/>
          </a:stretch>
        </p:blipFill>
        <p:spPr bwMode="auto">
          <a:xfrm>
            <a:off x="152400" y="457200"/>
            <a:ext cx="8850086" cy="838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keral.com/wp-content/uploads/media/2013/05/kereal.com-Hands.jpg"/>
          <p:cNvPicPr>
            <a:picLocks noChangeAspect="1" noChangeArrowheads="1"/>
          </p:cNvPicPr>
          <p:nvPr/>
        </p:nvPicPr>
        <p:blipFill>
          <a:blip r:embed="rId2" cstate="print"/>
          <a:srcRect/>
          <a:stretch>
            <a:fillRect/>
          </a:stretch>
        </p:blipFill>
        <p:spPr bwMode="auto">
          <a:xfrm>
            <a:off x="5562600" y="3493062"/>
            <a:ext cx="4743450" cy="3364938"/>
          </a:xfrm>
          <a:prstGeom prst="rect">
            <a:avLst/>
          </a:prstGeom>
          <a:noFill/>
        </p:spPr>
      </p:pic>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Corrective Actions</a:t>
            </a:r>
          </a:p>
          <a:p>
            <a:pPr lvl="1"/>
            <a:r>
              <a:rPr lang="en-US" dirty="0" smtClean="0"/>
              <a:t>Food that has become unsafe must be thrown out unless it can be safely reconditioned.  All food—especially ready-to-eat food—must be thrown out in the following situations:</a:t>
            </a:r>
          </a:p>
          <a:p>
            <a:pPr lvl="2"/>
            <a:r>
              <a:rPr lang="en-US" dirty="0" smtClean="0"/>
              <a:t>When it is handled by staff who have been restricted or excluded from the operation due to illness</a:t>
            </a:r>
          </a:p>
          <a:p>
            <a:pPr lvl="2"/>
            <a:r>
              <a:rPr lang="en-US" dirty="0" smtClean="0"/>
              <a:t>When it is contaminated by hands or </a:t>
            </a:r>
            <a:br>
              <a:rPr lang="en-US" dirty="0" smtClean="0"/>
            </a:br>
            <a:r>
              <a:rPr lang="en-US" dirty="0" smtClean="0"/>
              <a:t>bodily fluids from the nose or mouth</a:t>
            </a:r>
          </a:p>
          <a:p>
            <a:pPr lvl="2"/>
            <a:r>
              <a:rPr lang="en-US" dirty="0" smtClean="0"/>
              <a:t>When it has exceeded the time and </a:t>
            </a:r>
            <a:br>
              <a:rPr lang="en-US" dirty="0" smtClean="0"/>
            </a:br>
            <a:r>
              <a:rPr lang="en-US" dirty="0" smtClean="0"/>
              <a:t>temperature requirements designed </a:t>
            </a:r>
            <a:br>
              <a:rPr lang="en-US" dirty="0" smtClean="0"/>
            </a:br>
            <a:r>
              <a:rPr lang="en-US" dirty="0" smtClean="0"/>
              <a:t>to keep food safe</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381000"/>
            <a:ext cx="8858992" cy="914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healthynbalanced.files.wordpress.com/2011/07/microwave.png"/>
          <p:cNvPicPr>
            <a:picLocks noChangeAspect="1" noChangeArrowheads="1"/>
          </p:cNvPicPr>
          <p:nvPr/>
        </p:nvPicPr>
        <p:blipFill>
          <a:blip r:embed="rId2" cstate="print"/>
          <a:srcRect/>
          <a:stretch>
            <a:fillRect/>
          </a:stretch>
        </p:blipFill>
        <p:spPr bwMode="auto">
          <a:xfrm>
            <a:off x="5105400" y="4199424"/>
            <a:ext cx="4038600" cy="2658576"/>
          </a:xfrm>
          <a:prstGeom prst="rect">
            <a:avLst/>
          </a:prstGeom>
          <a:noFill/>
        </p:spPr>
      </p:pic>
      <p:sp>
        <p:nvSpPr>
          <p:cNvPr id="3" name="Content Placeholder 2"/>
          <p:cNvSpPr>
            <a:spLocks noGrp="1"/>
          </p:cNvSpPr>
          <p:nvPr>
            <p:ph idx="1"/>
          </p:nvPr>
        </p:nvSpPr>
        <p:spPr/>
        <p:txBody>
          <a:bodyPr/>
          <a:lstStyle/>
          <a:p>
            <a:r>
              <a:rPr lang="en-US" dirty="0" smtClean="0"/>
              <a:t>Food reheated for hot-holding</a:t>
            </a:r>
          </a:p>
          <a:p>
            <a:pPr lvl="1"/>
            <a:r>
              <a:rPr lang="en-US" dirty="0" smtClean="0"/>
              <a:t>You must heat TCS food for hot-holding to an internal temperature of 165°F for 15 seconds.  Make sure the food reaches this temperature within two hours from start to finish.  These guidelines apply to all reheating methods, such as ovens and microwaves.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457200"/>
            <a:ext cx="8850086" cy="838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Reheat commercially processed and packaged ready-to-eat food to an internal temperature of at least 135°F.  This includes items such as cheese sticks and deep-fried vegetables.</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152400" y="457200"/>
            <a:ext cx="8850086" cy="838200"/>
          </a:xfrm>
          <a:prstGeom prst="rect">
            <a:avLst/>
          </a:prstGeom>
          <a:noFill/>
          <a:ln w="9525">
            <a:noFill/>
            <a:miter lim="800000"/>
            <a:headEnd/>
            <a:tailEnd/>
          </a:ln>
        </p:spPr>
      </p:pic>
      <p:pic>
        <p:nvPicPr>
          <p:cNvPr id="19458" name="Picture 2" descr="http://bayoucitywings.com/wp-content/uploads/2012/09/Fried-Cheese.jpg"/>
          <p:cNvPicPr>
            <a:picLocks noChangeAspect="1" noChangeArrowheads="1"/>
          </p:cNvPicPr>
          <p:nvPr/>
        </p:nvPicPr>
        <p:blipFill>
          <a:blip r:embed="rId3" cstate="print"/>
          <a:srcRect/>
          <a:stretch>
            <a:fillRect/>
          </a:stretch>
        </p:blipFill>
        <p:spPr bwMode="auto">
          <a:xfrm>
            <a:off x="0" y="3733800"/>
            <a:ext cx="9144000" cy="3124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hk.h-cdn.co/assets/15/14/320x320/square-1427826187-acurite-digital-instant-read-thermometer-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89122">
            <a:off x="4075674" y="3618473"/>
            <a:ext cx="4479694" cy="44796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Sometimes food can be restored to a safe condition, which is called reconditioning.</a:t>
            </a:r>
          </a:p>
          <a:p>
            <a:r>
              <a:rPr lang="en-US" dirty="0" smtClean="0"/>
              <a:t>Example:  A hot food has not be held at the correct temperature may be reheated if it has not been in the temperature danger zone for more than two hours.  This can return food to a safe condition.</a:t>
            </a:r>
            <a:endParaRPr lang="en-US" dirty="0"/>
          </a:p>
        </p:txBody>
      </p:sp>
      <p:pic>
        <p:nvPicPr>
          <p:cNvPr id="5" name="Picture 4"/>
          <p:cNvPicPr>
            <a:picLocks noChangeAspect="1"/>
          </p:cNvPicPr>
          <p:nvPr/>
        </p:nvPicPr>
        <p:blipFill>
          <a:blip r:embed="rId3"/>
          <a:stretch>
            <a:fillRect/>
          </a:stretch>
        </p:blipFill>
        <p:spPr>
          <a:xfrm>
            <a:off x="685800" y="3629"/>
            <a:ext cx="7800975" cy="1714500"/>
          </a:xfrm>
          <a:prstGeom prst="rect">
            <a:avLst/>
          </a:prstGeom>
        </p:spPr>
      </p:pic>
    </p:spTree>
    <p:extLst>
      <p:ext uri="{BB962C8B-B14F-4D97-AF65-F5344CB8AC3E}">
        <p14:creationId xmlns:p14="http://schemas.microsoft.com/office/powerpoint/2010/main" val="138356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http://liveearth.org/sites/default/files/thawing3.jpg"/>
          <p:cNvPicPr>
            <a:picLocks noChangeAspect="1" noChangeArrowheads="1"/>
          </p:cNvPicPr>
          <p:nvPr/>
        </p:nvPicPr>
        <p:blipFill>
          <a:blip r:embed="rId2" cstate="print"/>
          <a:srcRect/>
          <a:stretch>
            <a:fillRect/>
          </a:stretch>
        </p:blipFill>
        <p:spPr bwMode="auto">
          <a:xfrm>
            <a:off x="4491928" y="2286000"/>
            <a:ext cx="4804472" cy="4724400"/>
          </a:xfrm>
          <a:prstGeom prst="rect">
            <a:avLst/>
          </a:prstGeom>
          <a:noFill/>
        </p:spPr>
      </p:pic>
      <p:sp>
        <p:nvSpPr>
          <p:cNvPr id="3" name="Content Placeholder 2"/>
          <p:cNvSpPr>
            <a:spLocks noGrp="1"/>
          </p:cNvSpPr>
          <p:nvPr>
            <p:ph idx="1"/>
          </p:nvPr>
        </p:nvSpPr>
        <p:spPr/>
        <p:txBody>
          <a:bodyPr/>
          <a:lstStyle/>
          <a:p>
            <a:r>
              <a:rPr lang="en-US" dirty="0" smtClean="0"/>
              <a:t>When frozen food is thawed and exposed to the temperature danger zone, pathogens in the food begin to grow.  </a:t>
            </a:r>
          </a:p>
          <a:p>
            <a:r>
              <a:rPr lang="en-US" dirty="0" smtClean="0"/>
              <a:t>To reduce this growth, </a:t>
            </a:r>
            <a:br>
              <a:rPr lang="en-US" dirty="0" smtClean="0"/>
            </a:br>
            <a:r>
              <a:rPr lang="en-US" dirty="0" smtClean="0"/>
              <a:t>NEVER thaw food at </a:t>
            </a:r>
            <a:br>
              <a:rPr lang="en-US" dirty="0" smtClean="0"/>
            </a:br>
            <a:r>
              <a:rPr lang="en-US" dirty="0" smtClean="0"/>
              <a:t>room temperature.</a:t>
            </a:r>
          </a:p>
          <a:p>
            <a:r>
              <a:rPr lang="en-US" dirty="0" smtClean="0"/>
              <a:t>There are 4 acceptable </a:t>
            </a:r>
            <a:br>
              <a:rPr lang="en-US" dirty="0" smtClean="0"/>
            </a:br>
            <a:r>
              <a:rPr lang="en-US" dirty="0" smtClean="0"/>
              <a:t>thawing methods.</a:t>
            </a:r>
            <a:endParaRPr lang="en-US" dirty="0"/>
          </a:p>
        </p:txBody>
      </p:sp>
      <p:pic>
        <p:nvPicPr>
          <p:cNvPr id="67585" name="Picture 1"/>
          <p:cNvPicPr>
            <a:picLocks noChangeAspect="1" noChangeArrowheads="1"/>
          </p:cNvPicPr>
          <p:nvPr/>
        </p:nvPicPr>
        <p:blipFill>
          <a:blip r:embed="rId3" cstate="print"/>
          <a:srcRect/>
          <a:stretch>
            <a:fillRect/>
          </a:stretch>
        </p:blipFill>
        <p:spPr bwMode="auto">
          <a:xfrm>
            <a:off x="609599" y="228600"/>
            <a:ext cx="7870767" cy="1447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800" dirty="0" smtClean="0"/>
              <a:t>Refrigeration</a:t>
            </a:r>
            <a:endParaRPr lang="en-US" dirty="0" smtClean="0"/>
          </a:p>
          <a:p>
            <a:pPr lvl="1"/>
            <a:r>
              <a:rPr lang="en-US" dirty="0" smtClean="0"/>
              <a:t>Thaw food in a cooler, keeping its temperature at 41°F or lower</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9050" y="533400"/>
            <a:ext cx="9048750" cy="762000"/>
          </a:xfrm>
          <a:prstGeom prst="rect">
            <a:avLst/>
          </a:prstGeom>
          <a:noFill/>
          <a:ln w="9525">
            <a:noFill/>
            <a:miter lim="800000"/>
            <a:headEnd/>
            <a:tailEnd/>
          </a:ln>
        </p:spPr>
      </p:pic>
      <p:pic>
        <p:nvPicPr>
          <p:cNvPr id="66563" name="Picture 3" descr="http://images1.friendseat.com/2011/01/Food-Handling-and-Prepared-Food-07-Storage-of-Fresh-Chicken-in-Fridge.jpg"/>
          <p:cNvPicPr>
            <a:picLocks noChangeAspect="1" noChangeArrowheads="1"/>
          </p:cNvPicPr>
          <p:nvPr/>
        </p:nvPicPr>
        <p:blipFill>
          <a:blip r:embed="rId3" cstate="print"/>
          <a:srcRect/>
          <a:stretch>
            <a:fillRect/>
          </a:stretch>
        </p:blipFill>
        <p:spPr bwMode="auto">
          <a:xfrm>
            <a:off x="3533775" y="3114675"/>
            <a:ext cx="5610225" cy="37433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https://encrypted-tbn1.gstatic.com/images?q=tbn:ANd9GcQLJ_BZaXPwKTjQa6X-O7masoeVUS4Cy6AAw24ieYp7Wo2AY4-a"/>
          <p:cNvPicPr>
            <a:picLocks noChangeAspect="1" noChangeArrowheads="1"/>
          </p:cNvPicPr>
          <p:nvPr/>
        </p:nvPicPr>
        <p:blipFill>
          <a:blip r:embed="rId2" cstate="print"/>
          <a:srcRect/>
          <a:stretch>
            <a:fillRect/>
          </a:stretch>
        </p:blipFill>
        <p:spPr bwMode="auto">
          <a:xfrm>
            <a:off x="6172200" y="4633394"/>
            <a:ext cx="2971800" cy="2224605"/>
          </a:xfrm>
          <a:prstGeom prst="rect">
            <a:avLst/>
          </a:prstGeom>
          <a:noFill/>
        </p:spPr>
      </p:pic>
      <p:sp>
        <p:nvSpPr>
          <p:cNvPr id="3" name="Content Placeholder 2"/>
          <p:cNvSpPr>
            <a:spLocks noGrp="1"/>
          </p:cNvSpPr>
          <p:nvPr>
            <p:ph idx="1"/>
          </p:nvPr>
        </p:nvSpPr>
        <p:spPr/>
        <p:txBody>
          <a:bodyPr>
            <a:normAutofit fontScale="92500" lnSpcReduction="10000"/>
          </a:bodyPr>
          <a:lstStyle/>
          <a:p>
            <a:r>
              <a:rPr lang="en-US" sz="4800" dirty="0" smtClean="0"/>
              <a:t>Running</a:t>
            </a:r>
            <a:r>
              <a:rPr lang="en-US" dirty="0" smtClean="0"/>
              <a:t> </a:t>
            </a:r>
            <a:r>
              <a:rPr lang="en-US" sz="4800" dirty="0" smtClean="0"/>
              <a:t>Water</a:t>
            </a:r>
            <a:endParaRPr lang="en-US" dirty="0" smtClean="0"/>
          </a:p>
          <a:p>
            <a:pPr lvl="1"/>
            <a:r>
              <a:rPr lang="en-US" dirty="0" smtClean="0"/>
              <a:t>Submerge food under running, drinkable water at 70°F or lower.  The flow of the water must be strong enough to wash loose food bits into the drain.</a:t>
            </a:r>
          </a:p>
          <a:p>
            <a:pPr lvl="1"/>
            <a:r>
              <a:rPr lang="en-US" dirty="0" smtClean="0"/>
              <a:t>Always use a clean sanitized food-prep sink when thawing food</a:t>
            </a:r>
          </a:p>
          <a:p>
            <a:pPr lvl="1"/>
            <a:r>
              <a:rPr lang="en-US" dirty="0" smtClean="0"/>
              <a:t>NEVER let the temperature of the food go above 41°F longer than four hours.  This </a:t>
            </a:r>
            <a:br>
              <a:rPr lang="en-US" dirty="0" smtClean="0"/>
            </a:br>
            <a:r>
              <a:rPr lang="en-US" dirty="0" smtClean="0"/>
              <a:t>includes the time it takes to thaw </a:t>
            </a:r>
            <a:br>
              <a:rPr lang="en-US" dirty="0" smtClean="0"/>
            </a:br>
            <a:r>
              <a:rPr lang="en-US" dirty="0" smtClean="0"/>
              <a:t>the food plus the time it takes to </a:t>
            </a:r>
            <a:br>
              <a:rPr lang="en-US" dirty="0" smtClean="0"/>
            </a:br>
            <a:r>
              <a:rPr lang="en-US" dirty="0" smtClean="0"/>
              <a:t>prep or cool it.</a:t>
            </a:r>
            <a:endParaRPr lang="en-US" dirty="0"/>
          </a:p>
        </p:txBody>
      </p:sp>
      <p:pic>
        <p:nvPicPr>
          <p:cNvPr id="65537" name="Picture 1"/>
          <p:cNvPicPr>
            <a:picLocks noChangeAspect="1" noChangeArrowheads="1"/>
          </p:cNvPicPr>
          <p:nvPr/>
        </p:nvPicPr>
        <p:blipFill>
          <a:blip r:embed="rId3" cstate="print"/>
          <a:srcRect/>
          <a:stretch>
            <a:fillRect/>
          </a:stretch>
        </p:blipFill>
        <p:spPr bwMode="auto">
          <a:xfrm>
            <a:off x="19050" y="533400"/>
            <a:ext cx="9048750" cy="762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1590</TotalTime>
  <Words>1832</Words>
  <Application>Microsoft Office PowerPoint</Application>
  <PresentationFormat>On-screen Show (4:3)</PresentationFormat>
  <Paragraphs>199</Paragraphs>
  <Slides>51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Flow of Food:  Preparation</dc:title>
  <dc:creator>Jeanne</dc:creator>
  <cp:lastModifiedBy>Susan Stiker</cp:lastModifiedBy>
  <cp:revision>78</cp:revision>
  <dcterms:created xsi:type="dcterms:W3CDTF">2013-10-05T20:03:59Z</dcterms:created>
  <dcterms:modified xsi:type="dcterms:W3CDTF">2016-10-03T20:33:06Z</dcterms:modified>
</cp:coreProperties>
</file>