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3" r:id="rId11"/>
    <p:sldId id="273" r:id="rId12"/>
    <p:sldId id="264" r:id="rId13"/>
    <p:sldId id="272" r:id="rId14"/>
    <p:sldId id="267" r:id="rId15"/>
    <p:sldId id="268" r:id="rId16"/>
    <p:sldId id="269" r:id="rId17"/>
    <p:sldId id="270" r:id="rId18"/>
    <p:sldId id="271" r:id="rId19"/>
    <p:sldId id="274" r:id="rId20"/>
    <p:sldId id="275" r:id="rId21"/>
    <p:sldId id="285" r:id="rId22"/>
    <p:sldId id="277" r:id="rId23"/>
    <p:sldId id="276" r:id="rId24"/>
    <p:sldId id="278" r:id="rId25"/>
    <p:sldId id="283" r:id="rId26"/>
    <p:sldId id="279" r:id="rId27"/>
    <p:sldId id="284" r:id="rId28"/>
    <p:sldId id="280"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2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3704E6-9521-4C83-9652-9ACFC9016B37}"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3221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704E6-9521-4C83-9652-9ACFC9016B37}"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324050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704E6-9521-4C83-9652-9ACFC9016B37}"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390479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704E6-9521-4C83-9652-9ACFC9016B37}"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200837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704E6-9521-4C83-9652-9ACFC9016B37}"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332839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3704E6-9521-4C83-9652-9ACFC9016B37}"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2052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3704E6-9521-4C83-9652-9ACFC9016B37}"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160652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3704E6-9521-4C83-9652-9ACFC9016B37}"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40809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704E6-9521-4C83-9652-9ACFC9016B37}"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68999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704E6-9521-4C83-9652-9ACFC9016B37}"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244301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704E6-9521-4C83-9652-9ACFC9016B37}"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B583C-1A59-452F-AE6A-5B54E33FFF92}" type="slidenum">
              <a:rPr lang="en-US" smtClean="0"/>
              <a:t>‹#›</a:t>
            </a:fld>
            <a:endParaRPr lang="en-US"/>
          </a:p>
        </p:txBody>
      </p:sp>
    </p:spTree>
    <p:extLst>
      <p:ext uri="{BB962C8B-B14F-4D97-AF65-F5344CB8AC3E}">
        <p14:creationId xmlns:p14="http://schemas.microsoft.com/office/powerpoint/2010/main" val="305065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704E6-9521-4C83-9652-9ACFC9016B37}" type="datetimeFigureOut">
              <a:rPr lang="en-US" smtClean="0"/>
              <a:t>10/5/2016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B583C-1A59-452F-AE6A-5B54E33FFF92}" type="slidenum">
              <a:rPr lang="en-US" smtClean="0"/>
              <a:t>‹#›</a:t>
            </a:fld>
            <a:endParaRPr lang="en-US"/>
          </a:p>
        </p:txBody>
      </p:sp>
    </p:spTree>
    <p:extLst>
      <p:ext uri="{BB962C8B-B14F-4D97-AF65-F5344CB8AC3E}">
        <p14:creationId xmlns:p14="http://schemas.microsoft.com/office/powerpoint/2010/main" val="2800712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xhCa_EorQsFVBM&amp;tbnid=APKbrx_tliwTnM:&amp;ved=0CAUQjRw&amp;url=http://www.basequipment.com/Dissolve-Away-Labels-p/504002.htm&amp;ei=_gtHUue9CsXA2QWM1YCgBQ&amp;bvm=bv.53217764,d.b2I&amp;psig=AFQjCNGgBeTU89ArGOdXaYIkjHDQEwCzEQ&amp;ust=1380474231220071"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alicoindustries.com/images/medium/3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0" y="3388054"/>
            <a:ext cx="3616657" cy="36166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279478" y="4590429"/>
            <a:ext cx="6858000" cy="1655762"/>
          </a:xfrm>
        </p:spPr>
        <p:txBody>
          <a:bodyPr>
            <a:normAutofit/>
          </a:bodyPr>
          <a:lstStyle/>
          <a:p>
            <a:r>
              <a:rPr lang="en-US" sz="3600" dirty="0" smtClean="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t>Chapter 7</a:t>
            </a:r>
            <a:endParaRPr lang="en-US" sz="3600"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407755" y="641445"/>
            <a:ext cx="8263977" cy="2858137"/>
          </a:xfrm>
          <a:prstGeom prst="rect">
            <a:avLst/>
          </a:prstGeom>
        </p:spPr>
      </p:pic>
      <p:pic>
        <p:nvPicPr>
          <p:cNvPr id="8196" name="Picture 4" descr="http://s7d5.scene7.com/is/image/wasserstrom/foodboxesandstoragecontai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67" y="3630304"/>
            <a:ext cx="2727402" cy="322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23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taylorusa.com/media/catalog/product/cache/1/image/5e06319eda06f020e43594a9c230972d/3/5/3507-detail.jpg"/>
          <p:cNvPicPr>
            <a:picLocks noChangeAspect="1" noChangeArrowheads="1"/>
          </p:cNvPicPr>
          <p:nvPr/>
        </p:nvPicPr>
        <p:blipFill>
          <a:blip r:embed="rId2" cstate="print"/>
          <a:srcRect/>
          <a:stretch>
            <a:fillRect/>
          </a:stretch>
        </p:blipFill>
        <p:spPr bwMode="auto">
          <a:xfrm>
            <a:off x="6705600" y="4105275"/>
            <a:ext cx="2752725" cy="2752725"/>
          </a:xfrm>
          <a:prstGeom prst="rect">
            <a:avLst/>
          </a:prstGeom>
          <a:noFill/>
        </p:spPr>
      </p:pic>
      <p:sp>
        <p:nvSpPr>
          <p:cNvPr id="3" name="Content Placeholder 2"/>
          <p:cNvSpPr>
            <a:spLocks noGrp="1"/>
          </p:cNvSpPr>
          <p:nvPr>
            <p:ph idx="1"/>
          </p:nvPr>
        </p:nvSpPr>
        <p:spPr/>
        <p:txBody>
          <a:bodyPr>
            <a:normAutofit/>
          </a:bodyPr>
          <a:lstStyle/>
          <a:p>
            <a:r>
              <a:rPr lang="en-US" dirty="0" smtClean="0"/>
              <a:t>Pathogens can grow when food is not stored at the correct temperature.  Follow these guidelines to keep food safe.</a:t>
            </a:r>
          </a:p>
          <a:p>
            <a:pPr lvl="1"/>
            <a:r>
              <a:rPr lang="en-US" dirty="0" smtClean="0"/>
              <a:t>Store TCS food at an internal temperature of 41°F or lower or 135°F or higher</a:t>
            </a:r>
          </a:p>
          <a:p>
            <a:pPr lvl="1"/>
            <a:r>
              <a:rPr lang="en-US" dirty="0" smtClean="0"/>
              <a:t>Store frozen food at temperatures that keep it frozen</a:t>
            </a:r>
          </a:p>
          <a:p>
            <a:pPr lvl="1"/>
            <a:r>
              <a:rPr lang="en-US" dirty="0" smtClean="0"/>
              <a:t>Make sure storage units have at least one air temperature measuring device.  It must be </a:t>
            </a:r>
            <a:br>
              <a:rPr lang="en-US" dirty="0" smtClean="0"/>
            </a:br>
            <a:r>
              <a:rPr lang="en-US" dirty="0" smtClean="0"/>
              <a:t>accurate to +/- 3°F.   Needs to be located in </a:t>
            </a:r>
            <a:br>
              <a:rPr lang="en-US" dirty="0" smtClean="0"/>
            </a:br>
            <a:r>
              <a:rPr lang="en-US" dirty="0" smtClean="0"/>
              <a:t>the warmest part of refrigerated units, and </a:t>
            </a:r>
            <a:br>
              <a:rPr lang="en-US" dirty="0" smtClean="0"/>
            </a:br>
            <a:r>
              <a:rPr lang="en-US" dirty="0" smtClean="0"/>
              <a:t>the coldest part of hot-holding units.</a:t>
            </a: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769620" y="228600"/>
            <a:ext cx="7612380" cy="1371600"/>
          </a:xfrm>
          <a:prstGeom prst="rect">
            <a:avLst/>
          </a:prstGeom>
          <a:noFill/>
          <a:ln w="9525">
            <a:noFill/>
            <a:miter lim="800000"/>
            <a:headEnd/>
            <a:tailEnd/>
          </a:ln>
        </p:spPr>
      </p:pic>
    </p:spTree>
    <p:extLst>
      <p:ext uri="{BB962C8B-B14F-4D97-AF65-F5344CB8AC3E}">
        <p14:creationId xmlns:p14="http://schemas.microsoft.com/office/powerpoint/2010/main" val="299375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greenfoodgreenthumb.com/wp-content/uploads/2011/09/dsc03682.jpg"/>
          <p:cNvPicPr>
            <a:picLocks noChangeAspect="1" noChangeArrowheads="1"/>
          </p:cNvPicPr>
          <p:nvPr/>
        </p:nvPicPr>
        <p:blipFill>
          <a:blip r:embed="rId2" cstate="print"/>
          <a:srcRect l="10847" r="29492"/>
          <a:stretch>
            <a:fillRect/>
          </a:stretch>
        </p:blipFill>
        <p:spPr bwMode="auto">
          <a:xfrm>
            <a:off x="7162800" y="2434071"/>
            <a:ext cx="1981200" cy="4423930"/>
          </a:xfrm>
          <a:prstGeom prst="rect">
            <a:avLst/>
          </a:prstGeom>
          <a:noFill/>
        </p:spPr>
      </p:pic>
      <p:sp>
        <p:nvSpPr>
          <p:cNvPr id="3" name="Content Placeholder 2"/>
          <p:cNvSpPr>
            <a:spLocks noGrp="1"/>
          </p:cNvSpPr>
          <p:nvPr>
            <p:ph idx="1"/>
          </p:nvPr>
        </p:nvSpPr>
        <p:spPr/>
        <p:txBody>
          <a:bodyPr>
            <a:normAutofit/>
          </a:bodyPr>
          <a:lstStyle/>
          <a:p>
            <a:pPr lvl="1"/>
            <a:r>
              <a:rPr lang="en-US" dirty="0" smtClean="0"/>
              <a:t>Store meat, poultry, seafood, and dairy items in the coldest part of the unit, away from the door</a:t>
            </a:r>
          </a:p>
          <a:p>
            <a:pPr lvl="1"/>
            <a:r>
              <a:rPr lang="en-US" dirty="0" smtClean="0"/>
              <a:t>Consider using cold curtains in walk-in </a:t>
            </a:r>
            <a:br>
              <a:rPr lang="en-US" dirty="0" smtClean="0"/>
            </a:br>
            <a:r>
              <a:rPr lang="en-US" dirty="0" smtClean="0"/>
              <a:t>coolers and freezers to help maintain </a:t>
            </a:r>
            <a:br>
              <a:rPr lang="en-US" dirty="0" smtClean="0"/>
            </a:br>
            <a:r>
              <a:rPr lang="en-US" dirty="0" smtClean="0"/>
              <a:t>temperatures</a:t>
            </a:r>
          </a:p>
          <a:p>
            <a:pPr lvl="1"/>
            <a:r>
              <a:rPr lang="en-US" dirty="0" smtClean="0"/>
              <a:t>Defrost freezers regularly.  They are more </a:t>
            </a:r>
            <a:br>
              <a:rPr lang="en-US" dirty="0" smtClean="0"/>
            </a:br>
            <a:r>
              <a:rPr lang="en-US" dirty="0" smtClean="0"/>
              <a:t>efficient when free of frost.  Move food to </a:t>
            </a:r>
            <a:br>
              <a:rPr lang="en-US" dirty="0" smtClean="0"/>
            </a:br>
            <a:r>
              <a:rPr lang="en-US" dirty="0" smtClean="0"/>
              <a:t>another freezer while defrosting.</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69620" y="228600"/>
            <a:ext cx="7612380" cy="1371600"/>
          </a:xfrm>
          <a:prstGeom prst="rect">
            <a:avLst/>
          </a:prstGeom>
          <a:noFill/>
          <a:ln w="9525">
            <a:noFill/>
            <a:miter lim="800000"/>
            <a:headEnd/>
            <a:tailEnd/>
          </a:ln>
        </p:spPr>
      </p:pic>
    </p:spTree>
    <p:extLst>
      <p:ext uri="{BB962C8B-B14F-4D97-AF65-F5344CB8AC3E}">
        <p14:creationId xmlns:p14="http://schemas.microsoft.com/office/powerpoint/2010/main" val="46337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greenfoodgreenthumb.com/wp-content/uploads/2011/09/dsc03682.jpg"/>
          <p:cNvPicPr>
            <a:picLocks noChangeAspect="1" noChangeArrowheads="1"/>
          </p:cNvPicPr>
          <p:nvPr/>
        </p:nvPicPr>
        <p:blipFill>
          <a:blip r:embed="rId2" cstate="print"/>
          <a:srcRect l="10847" r="29492"/>
          <a:stretch>
            <a:fillRect/>
          </a:stretch>
        </p:blipFill>
        <p:spPr bwMode="auto">
          <a:xfrm>
            <a:off x="7162800" y="2434071"/>
            <a:ext cx="1981200" cy="4423930"/>
          </a:xfrm>
          <a:prstGeom prst="rect">
            <a:avLst/>
          </a:prstGeom>
          <a:noFill/>
        </p:spPr>
      </p:pic>
      <p:sp>
        <p:nvSpPr>
          <p:cNvPr id="3" name="Content Placeholder 2"/>
          <p:cNvSpPr>
            <a:spLocks noGrp="1"/>
          </p:cNvSpPr>
          <p:nvPr>
            <p:ph idx="1"/>
          </p:nvPr>
        </p:nvSpPr>
        <p:spPr/>
        <p:txBody>
          <a:bodyPr>
            <a:normAutofit/>
          </a:bodyPr>
          <a:lstStyle/>
          <a:p>
            <a:pPr lvl="1"/>
            <a:r>
              <a:rPr lang="en-US" dirty="0" smtClean="0"/>
              <a:t>Do not overload coolers or freezers.  Storing too many food items prevents good airflow and makes the units work harder to stay cold.  Be aware the </a:t>
            </a:r>
            <a:br>
              <a:rPr lang="en-US" dirty="0" smtClean="0"/>
            </a:br>
            <a:r>
              <a:rPr lang="en-US" dirty="0" smtClean="0"/>
              <a:t>frequent opening of the cooler lets warm </a:t>
            </a:r>
            <a:br>
              <a:rPr lang="en-US" dirty="0" smtClean="0"/>
            </a:br>
            <a:r>
              <a:rPr lang="en-US" dirty="0" smtClean="0"/>
              <a:t>air inside, which can affect food safety.</a:t>
            </a:r>
          </a:p>
          <a:p>
            <a:pPr lvl="1"/>
            <a:r>
              <a:rPr lang="en-US" dirty="0" smtClean="0"/>
              <a:t>Use open shelving.  Do not line shelves with </a:t>
            </a:r>
            <a:br>
              <a:rPr lang="en-US" dirty="0" smtClean="0"/>
            </a:br>
            <a:r>
              <a:rPr lang="en-US" dirty="0" smtClean="0"/>
              <a:t>aluminum foil, sheet pans, or paper.  This </a:t>
            </a:r>
            <a:br>
              <a:rPr lang="en-US" dirty="0" smtClean="0"/>
            </a:br>
            <a:r>
              <a:rPr lang="en-US" dirty="0" smtClean="0"/>
              <a:t>restricts circulation of cold air in the unit.</a:t>
            </a:r>
          </a:p>
          <a:p>
            <a:pPr lvl="1"/>
            <a:r>
              <a:rPr lang="en-US" dirty="0" smtClean="0"/>
              <a:t>Monitor food temperatures regularly.  </a:t>
            </a:r>
            <a:br>
              <a:rPr lang="en-US" dirty="0" smtClean="0"/>
            </a:br>
            <a:r>
              <a:rPr lang="en-US" dirty="0" smtClean="0"/>
              <a:t>Randomly sample the temperature of </a:t>
            </a:r>
            <a:br>
              <a:rPr lang="en-US" dirty="0" smtClean="0"/>
            </a:br>
            <a:r>
              <a:rPr lang="en-US" dirty="0" smtClean="0"/>
              <a:t>stored food to verify that the cooler is </a:t>
            </a:r>
            <a:br>
              <a:rPr lang="en-US" dirty="0" smtClean="0"/>
            </a:br>
            <a:r>
              <a:rPr lang="en-US" dirty="0" smtClean="0"/>
              <a:t>working.</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69620" y="228600"/>
            <a:ext cx="7612380" cy="1371600"/>
          </a:xfrm>
          <a:prstGeom prst="rect">
            <a:avLst/>
          </a:prstGeom>
          <a:noFill/>
          <a:ln w="9525">
            <a:noFill/>
            <a:miter lim="800000"/>
            <a:headEnd/>
            <a:tailEnd/>
          </a:ln>
        </p:spPr>
      </p:pic>
    </p:spTree>
    <p:extLst>
      <p:ext uri="{BB962C8B-B14F-4D97-AF65-F5344CB8AC3E}">
        <p14:creationId xmlns:p14="http://schemas.microsoft.com/office/powerpoint/2010/main" val="92748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blogs.westword.com/cafesociety/Food_storage_2x2.jpg"/>
          <p:cNvPicPr>
            <a:picLocks noChangeAspect="1" noChangeArrowheads="1"/>
          </p:cNvPicPr>
          <p:nvPr/>
        </p:nvPicPr>
        <p:blipFill>
          <a:blip r:embed="rId2" cstate="print"/>
          <a:srcRect l="14965" r="6713"/>
          <a:stretch>
            <a:fillRect/>
          </a:stretch>
        </p:blipFill>
        <p:spPr bwMode="auto">
          <a:xfrm>
            <a:off x="5343694" y="4191000"/>
            <a:ext cx="3800305" cy="2666999"/>
          </a:xfrm>
          <a:prstGeom prst="rect">
            <a:avLst/>
          </a:prstGeom>
          <a:noFill/>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Food should be stored in a clean, dry location away from dust and other contaminants. </a:t>
            </a:r>
          </a:p>
          <a:p>
            <a:r>
              <a:rPr lang="en-US" dirty="0" smtClean="0"/>
              <a:t>Never store food in these areas to prevent contamination:</a:t>
            </a:r>
          </a:p>
          <a:p>
            <a:pPr lvl="1"/>
            <a:r>
              <a:rPr lang="en-US" dirty="0" smtClean="0"/>
              <a:t>Locker rooms or dressing rooms</a:t>
            </a:r>
          </a:p>
          <a:p>
            <a:pPr lvl="1"/>
            <a:r>
              <a:rPr lang="en-US" dirty="0" smtClean="0"/>
              <a:t>Restroom or garbage rooms</a:t>
            </a:r>
          </a:p>
          <a:p>
            <a:pPr lvl="1"/>
            <a:r>
              <a:rPr lang="en-US" dirty="0" smtClean="0"/>
              <a:t>Mechanical rooms</a:t>
            </a:r>
          </a:p>
          <a:p>
            <a:pPr lvl="1"/>
            <a:r>
              <a:rPr lang="en-US" dirty="0" smtClean="0"/>
              <a:t>Under unshielded sewer </a:t>
            </a:r>
            <a:br>
              <a:rPr lang="en-US" dirty="0" smtClean="0"/>
            </a:br>
            <a:r>
              <a:rPr lang="en-US" dirty="0" smtClean="0"/>
              <a:t>lines or leaking water lines</a:t>
            </a:r>
          </a:p>
          <a:p>
            <a:pPr lvl="1"/>
            <a:r>
              <a:rPr lang="en-US" dirty="0" smtClean="0"/>
              <a:t>Under stairwells</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1223513" y="228600"/>
            <a:ext cx="6625087" cy="1371600"/>
          </a:xfrm>
          <a:prstGeom prst="rect">
            <a:avLst/>
          </a:prstGeom>
          <a:noFill/>
          <a:ln w="9525">
            <a:noFill/>
            <a:miter lim="800000"/>
            <a:headEnd/>
            <a:tailEnd/>
          </a:ln>
        </p:spPr>
      </p:pic>
    </p:spTree>
    <p:extLst>
      <p:ext uri="{BB962C8B-B14F-4D97-AF65-F5344CB8AC3E}">
        <p14:creationId xmlns:p14="http://schemas.microsoft.com/office/powerpoint/2010/main" val="3830341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homedepot.com/catalog/productImages/300/c6/c69c0b90-06a4-4680-81a9-9d3c476db6bb_300.jpg"/>
          <p:cNvPicPr>
            <a:picLocks noChangeAspect="1" noChangeArrowheads="1"/>
          </p:cNvPicPr>
          <p:nvPr/>
        </p:nvPicPr>
        <p:blipFill>
          <a:blip r:embed="rId2" cstate="print"/>
          <a:srcRect/>
          <a:stretch>
            <a:fillRect/>
          </a:stretch>
        </p:blipFill>
        <p:spPr bwMode="auto">
          <a:xfrm>
            <a:off x="5105400" y="2438400"/>
            <a:ext cx="4762500" cy="4762500"/>
          </a:xfrm>
          <a:prstGeom prst="rect">
            <a:avLst/>
          </a:prstGeom>
          <a:noFill/>
        </p:spPr>
      </p:pic>
      <p:sp>
        <p:nvSpPr>
          <p:cNvPr id="3" name="Content Placeholder 2"/>
          <p:cNvSpPr>
            <a:spLocks noGrp="1"/>
          </p:cNvSpPr>
          <p:nvPr>
            <p:ph idx="1"/>
          </p:nvPr>
        </p:nvSpPr>
        <p:spPr/>
        <p:txBody>
          <a:bodyPr/>
          <a:lstStyle/>
          <a:p>
            <a:r>
              <a:rPr lang="en-US" dirty="0" smtClean="0"/>
              <a:t>Supplies</a:t>
            </a:r>
          </a:p>
          <a:p>
            <a:pPr lvl="1"/>
            <a:r>
              <a:rPr lang="en-US" dirty="0" smtClean="0"/>
              <a:t>Store all items in designated storage areas</a:t>
            </a:r>
          </a:p>
          <a:p>
            <a:pPr lvl="1"/>
            <a:r>
              <a:rPr lang="en-US" dirty="0" smtClean="0"/>
              <a:t>Store items away from walls and at</a:t>
            </a:r>
            <a:br>
              <a:rPr lang="en-US" dirty="0" smtClean="0"/>
            </a:br>
            <a:r>
              <a:rPr lang="en-US" dirty="0" smtClean="0"/>
              <a:t> least six inches off the floor</a:t>
            </a:r>
          </a:p>
          <a:p>
            <a:pPr lvl="1"/>
            <a:r>
              <a:rPr lang="en-US" dirty="0" smtClean="0"/>
              <a:t>Store single-use items (single </a:t>
            </a:r>
            <a:br>
              <a:rPr lang="en-US" dirty="0" smtClean="0"/>
            </a:br>
            <a:r>
              <a:rPr lang="en-US" dirty="0" smtClean="0"/>
              <a:t>use gloves) in original packaging</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228600" y="457200"/>
            <a:ext cx="8686800" cy="803947"/>
          </a:xfrm>
          <a:prstGeom prst="rect">
            <a:avLst/>
          </a:prstGeom>
          <a:noFill/>
          <a:ln w="9525">
            <a:noFill/>
            <a:miter lim="800000"/>
            <a:headEnd/>
            <a:tailEnd/>
          </a:ln>
        </p:spPr>
      </p:pic>
    </p:spTree>
    <p:extLst>
      <p:ext uri="{BB962C8B-B14F-4D97-AF65-F5344CB8AC3E}">
        <p14:creationId xmlns:p14="http://schemas.microsoft.com/office/powerpoint/2010/main" val="408329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7d5.scene7.com/is/image/wasserstrom/foodboxesandstoragecontainers"/>
          <p:cNvPicPr>
            <a:picLocks noChangeAspect="1" noChangeArrowheads="1"/>
          </p:cNvPicPr>
          <p:nvPr/>
        </p:nvPicPr>
        <p:blipFill>
          <a:blip r:embed="rId2" cstate="print"/>
          <a:srcRect/>
          <a:stretch>
            <a:fillRect/>
          </a:stretch>
        </p:blipFill>
        <p:spPr bwMode="auto">
          <a:xfrm>
            <a:off x="5981700" y="3114675"/>
            <a:ext cx="3162300" cy="3743325"/>
          </a:xfrm>
          <a:prstGeom prst="rect">
            <a:avLst/>
          </a:prstGeom>
          <a:noFill/>
        </p:spPr>
      </p:pic>
      <p:sp>
        <p:nvSpPr>
          <p:cNvPr id="3" name="Content Placeholder 2"/>
          <p:cNvSpPr>
            <a:spLocks noGrp="1"/>
          </p:cNvSpPr>
          <p:nvPr>
            <p:ph idx="1"/>
          </p:nvPr>
        </p:nvSpPr>
        <p:spPr/>
        <p:txBody>
          <a:bodyPr/>
          <a:lstStyle/>
          <a:p>
            <a:r>
              <a:rPr lang="en-US" dirty="0" smtClean="0"/>
              <a:t>Containers</a:t>
            </a:r>
          </a:p>
          <a:p>
            <a:pPr lvl="1"/>
            <a:r>
              <a:rPr lang="en-US" dirty="0" smtClean="0"/>
              <a:t>Store food in containers intended for food</a:t>
            </a:r>
          </a:p>
          <a:p>
            <a:pPr lvl="1"/>
            <a:r>
              <a:rPr lang="en-US" dirty="0" smtClean="0"/>
              <a:t>Use containers that are durable, leak proof, and able to be sealed or covered</a:t>
            </a:r>
          </a:p>
          <a:p>
            <a:pPr lvl="1"/>
            <a:r>
              <a:rPr lang="en-US" dirty="0" smtClean="0"/>
              <a:t>Never use empty food </a:t>
            </a:r>
            <a:br>
              <a:rPr lang="en-US" dirty="0" smtClean="0"/>
            </a:br>
            <a:r>
              <a:rPr lang="en-US" dirty="0" smtClean="0"/>
              <a:t>containers to store chemicals</a:t>
            </a:r>
          </a:p>
          <a:p>
            <a:pPr lvl="1"/>
            <a:r>
              <a:rPr lang="en-US" dirty="0" smtClean="0"/>
              <a:t>Never put food in empty </a:t>
            </a:r>
            <a:br>
              <a:rPr lang="en-US" dirty="0" smtClean="0"/>
            </a:br>
            <a:r>
              <a:rPr lang="en-US" dirty="0" smtClean="0"/>
              <a:t>chemical containers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28600" y="457200"/>
            <a:ext cx="8686800" cy="803947"/>
          </a:xfrm>
          <a:prstGeom prst="rect">
            <a:avLst/>
          </a:prstGeom>
          <a:noFill/>
          <a:ln w="9525">
            <a:noFill/>
            <a:miter lim="800000"/>
            <a:headEnd/>
            <a:tailEnd/>
          </a:ln>
        </p:spPr>
      </p:pic>
    </p:spTree>
    <p:extLst>
      <p:ext uri="{BB962C8B-B14F-4D97-AF65-F5344CB8AC3E}">
        <p14:creationId xmlns:p14="http://schemas.microsoft.com/office/powerpoint/2010/main" val="316997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tiestatea.com/wp-content/uploads/2013/07/cleaning-supplies.jpg"/>
          <p:cNvPicPr>
            <a:picLocks noChangeAspect="1" noChangeArrowheads="1"/>
          </p:cNvPicPr>
          <p:nvPr/>
        </p:nvPicPr>
        <p:blipFill>
          <a:blip r:embed="rId2" cstate="print"/>
          <a:srcRect/>
          <a:stretch>
            <a:fillRect/>
          </a:stretch>
        </p:blipFill>
        <p:spPr bwMode="auto">
          <a:xfrm>
            <a:off x="5270500" y="3276600"/>
            <a:ext cx="4178300" cy="3581400"/>
          </a:xfrm>
          <a:prstGeom prst="rect">
            <a:avLst/>
          </a:prstGeom>
          <a:noFill/>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Cleaning</a:t>
            </a:r>
          </a:p>
          <a:p>
            <a:pPr lvl="1"/>
            <a:r>
              <a:rPr lang="en-US" dirty="0" smtClean="0"/>
              <a:t>Keep all storage areas clean and dry.  Clean floors, walls and shelving in coolers, freezers, dry-storage areas, and heated holding cabinets on a regular basis.</a:t>
            </a:r>
          </a:p>
          <a:p>
            <a:pPr lvl="1"/>
            <a:r>
              <a:rPr lang="en-US" dirty="0" smtClean="0"/>
              <a:t>Clean dollies, carts, transports </a:t>
            </a:r>
            <a:br>
              <a:rPr lang="en-US" dirty="0" smtClean="0"/>
            </a:br>
            <a:r>
              <a:rPr lang="en-US" dirty="0" smtClean="0"/>
              <a:t>and trays often</a:t>
            </a:r>
          </a:p>
          <a:p>
            <a:pPr lvl="1"/>
            <a:r>
              <a:rPr lang="en-US" dirty="0" smtClean="0"/>
              <a:t>Store food in containers that </a:t>
            </a:r>
            <a:br>
              <a:rPr lang="en-US" dirty="0" smtClean="0"/>
            </a:br>
            <a:r>
              <a:rPr lang="en-US" dirty="0" smtClean="0"/>
              <a:t>have been cleaned sanitized</a:t>
            </a:r>
          </a:p>
          <a:p>
            <a:pPr lvl="1"/>
            <a:r>
              <a:rPr lang="en-US" dirty="0" smtClean="0"/>
              <a:t>Store dirty linens away from </a:t>
            </a:r>
            <a:br>
              <a:rPr lang="en-US" dirty="0" smtClean="0"/>
            </a:br>
            <a:r>
              <a:rPr lang="en-US" dirty="0" smtClean="0"/>
              <a:t>food.  Store them in clean, </a:t>
            </a:r>
            <a:br>
              <a:rPr lang="en-US" dirty="0" smtClean="0"/>
            </a:br>
            <a:r>
              <a:rPr lang="en-US" dirty="0" smtClean="0"/>
              <a:t>nonabsorbent containers.  They </a:t>
            </a:r>
            <a:br>
              <a:rPr lang="en-US" dirty="0" smtClean="0"/>
            </a:br>
            <a:r>
              <a:rPr lang="en-US" dirty="0" smtClean="0"/>
              <a:t>can also be stored in washable </a:t>
            </a:r>
            <a:br>
              <a:rPr lang="en-US" dirty="0" smtClean="0"/>
            </a:br>
            <a:r>
              <a:rPr lang="en-US" dirty="0" smtClean="0"/>
              <a:t>laundry bags.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28600" y="457200"/>
            <a:ext cx="8686800" cy="803947"/>
          </a:xfrm>
          <a:prstGeom prst="rect">
            <a:avLst/>
          </a:prstGeom>
          <a:noFill/>
          <a:ln w="9525">
            <a:noFill/>
            <a:miter lim="800000"/>
            <a:headEnd/>
            <a:tailEnd/>
          </a:ln>
        </p:spPr>
      </p:pic>
    </p:spTree>
    <p:extLst>
      <p:ext uri="{BB962C8B-B14F-4D97-AF65-F5344CB8AC3E}">
        <p14:creationId xmlns:p14="http://schemas.microsoft.com/office/powerpoint/2010/main" val="208687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temperaturealert.com/Images/blog/walk-in-fridge-resized-600.jpg"/>
          <p:cNvPicPr>
            <a:picLocks noChangeAspect="1" noChangeArrowheads="1"/>
          </p:cNvPicPr>
          <p:nvPr/>
        </p:nvPicPr>
        <p:blipFill>
          <a:blip r:embed="rId2" cstate="print"/>
          <a:srcRect/>
          <a:stretch>
            <a:fillRect/>
          </a:stretch>
        </p:blipFill>
        <p:spPr bwMode="auto">
          <a:xfrm>
            <a:off x="5486400" y="1447800"/>
            <a:ext cx="3657600" cy="2743200"/>
          </a:xfrm>
          <a:prstGeom prst="rect">
            <a:avLst/>
          </a:prstGeom>
          <a:noFill/>
        </p:spPr>
      </p:pic>
      <p:sp>
        <p:nvSpPr>
          <p:cNvPr id="3" name="Content Placeholder 2"/>
          <p:cNvSpPr>
            <a:spLocks noGrp="1"/>
          </p:cNvSpPr>
          <p:nvPr>
            <p:ph idx="1"/>
          </p:nvPr>
        </p:nvSpPr>
        <p:spPr>
          <a:xfrm>
            <a:off x="457200" y="1600200"/>
            <a:ext cx="8229600" cy="4876800"/>
          </a:xfrm>
        </p:spPr>
        <p:txBody>
          <a:bodyPr>
            <a:normAutofit/>
          </a:bodyPr>
          <a:lstStyle/>
          <a:p>
            <a:r>
              <a:rPr lang="en-US" dirty="0" smtClean="0"/>
              <a:t>Wrap or cover food.  Store </a:t>
            </a:r>
            <a:br>
              <a:rPr lang="en-US" dirty="0" smtClean="0"/>
            </a:br>
            <a:r>
              <a:rPr lang="en-US" dirty="0" smtClean="0"/>
              <a:t>raw meat, poultry and </a:t>
            </a:r>
            <a:br>
              <a:rPr lang="en-US" dirty="0" smtClean="0"/>
            </a:br>
            <a:r>
              <a:rPr lang="en-US" dirty="0" smtClean="0"/>
              <a:t>seafood separately from </a:t>
            </a:r>
            <a:br>
              <a:rPr lang="en-US" dirty="0" smtClean="0"/>
            </a:br>
            <a:r>
              <a:rPr lang="en-US" dirty="0" smtClean="0"/>
              <a:t>ready-to-eat food.  </a:t>
            </a:r>
          </a:p>
          <a:p>
            <a:r>
              <a:rPr lang="en-US" dirty="0" smtClean="0"/>
              <a:t>If can not be stored </a:t>
            </a:r>
            <a:br>
              <a:rPr lang="en-US" dirty="0" smtClean="0"/>
            </a:br>
            <a:r>
              <a:rPr lang="en-US" dirty="0" smtClean="0"/>
              <a:t>separately, store ready to eat </a:t>
            </a:r>
            <a:br>
              <a:rPr lang="en-US" dirty="0" smtClean="0"/>
            </a:br>
            <a:r>
              <a:rPr lang="en-US" dirty="0" smtClean="0"/>
              <a:t>food ABOVE raw meat, poultry </a:t>
            </a:r>
            <a:br>
              <a:rPr lang="en-US" dirty="0" smtClean="0"/>
            </a:br>
            <a:r>
              <a:rPr lang="en-US" dirty="0" smtClean="0"/>
              <a:t>and seafood.  This prevents juices from raw food dripping onto ready to eat food.</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457200" y="466725"/>
            <a:ext cx="8096250" cy="828675"/>
          </a:xfrm>
          <a:prstGeom prst="rect">
            <a:avLst/>
          </a:prstGeom>
          <a:noFill/>
          <a:ln w="9525">
            <a:noFill/>
            <a:miter lim="800000"/>
            <a:headEnd/>
            <a:tailEnd/>
          </a:ln>
        </p:spPr>
      </p:pic>
    </p:spTree>
    <p:extLst>
      <p:ext uri="{BB962C8B-B14F-4D97-AF65-F5344CB8AC3E}">
        <p14:creationId xmlns:p14="http://schemas.microsoft.com/office/powerpoint/2010/main" val="3143137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62000" y="1752600"/>
          <a:ext cx="7543800" cy="4724400"/>
        </p:xfrm>
        <a:graphic>
          <a:graphicData uri="http://schemas.openxmlformats.org/drawingml/2006/table">
            <a:tbl>
              <a:tblPr firstRow="1" bandRow="1">
                <a:tableStyleId>{5C22544A-7EE6-4342-B048-85BDC9FD1C3A}</a:tableStyleId>
              </a:tblPr>
              <a:tblGrid>
                <a:gridCol w="7543800"/>
              </a:tblGrid>
              <a:tr h="914400">
                <a:tc>
                  <a:txBody>
                    <a:bodyPr/>
                    <a:lstStyle/>
                    <a:p>
                      <a:pPr algn="ctr"/>
                      <a:r>
                        <a:rPr lang="en-US" sz="4000" b="1" dirty="0" smtClean="0">
                          <a:solidFill>
                            <a:sysClr val="windowText" lastClr="000000"/>
                          </a:solidFill>
                          <a:effectLst>
                            <a:outerShdw blurRad="38100" dist="38100" dir="2700000" algn="tl">
                              <a:srgbClr val="000000">
                                <a:alpha val="43137"/>
                              </a:srgbClr>
                            </a:outerShdw>
                          </a:effectLst>
                        </a:rPr>
                        <a:t>Ready To Eat Food</a:t>
                      </a:r>
                      <a:endParaRPr lang="en-US" sz="4000" b="1" dirty="0">
                        <a:solidFill>
                          <a:sysClr val="windowText" lastClr="000000"/>
                        </a:solidFill>
                        <a:effectLst>
                          <a:outerShdw blurRad="38100" dist="38100" dir="2700000" algn="tl">
                            <a:srgbClr val="000000">
                              <a:alpha val="43137"/>
                            </a:srgbClr>
                          </a:outerShdw>
                        </a:effectLst>
                      </a:endParaRPr>
                    </a:p>
                  </a:txBody>
                  <a:tcPr anchor="ctr" anchorCtr="1">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3">
                        <a:lumMod val="60000"/>
                        <a:lumOff val="40000"/>
                      </a:schemeClr>
                    </a:solidFill>
                  </a:tcPr>
                </a:tc>
              </a:tr>
              <a:tr h="914400">
                <a:tc>
                  <a:txBody>
                    <a:bodyPr/>
                    <a:lstStyle/>
                    <a:p>
                      <a:pPr algn="ctr"/>
                      <a:r>
                        <a:rPr lang="en-US" sz="4000" b="1" dirty="0" smtClean="0">
                          <a:effectLst>
                            <a:outerShdw blurRad="38100" dist="38100" dir="2700000" algn="tl">
                              <a:srgbClr val="000000">
                                <a:alpha val="43137"/>
                              </a:srgbClr>
                            </a:outerShdw>
                          </a:effectLst>
                        </a:rPr>
                        <a:t>Seafood</a:t>
                      </a:r>
                      <a:endParaRPr lang="en-US" sz="4000" b="1" dirty="0">
                        <a:effectLst>
                          <a:outerShdw blurRad="38100" dist="38100" dir="2700000" algn="tl">
                            <a:srgbClr val="000000">
                              <a:alpha val="43137"/>
                            </a:srgbClr>
                          </a:outerShdw>
                        </a:effectLst>
                      </a:endParaRPr>
                    </a:p>
                  </a:txBody>
                  <a:tcPr anchor="ctr" anchorCtr="1">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1">
                        <a:lumMod val="40000"/>
                        <a:lumOff val="60000"/>
                      </a:schemeClr>
                    </a:solidFill>
                  </a:tcPr>
                </a:tc>
              </a:tr>
              <a:tr h="990600">
                <a:tc>
                  <a:txBody>
                    <a:bodyPr/>
                    <a:lstStyle/>
                    <a:p>
                      <a:pPr algn="ctr"/>
                      <a:r>
                        <a:rPr lang="en-US" sz="4000" b="1" dirty="0" smtClean="0">
                          <a:effectLst>
                            <a:outerShdw blurRad="38100" dist="38100" dir="2700000" algn="tl">
                              <a:srgbClr val="000000">
                                <a:alpha val="43137"/>
                              </a:srgbClr>
                            </a:outerShdw>
                          </a:effectLst>
                        </a:rPr>
                        <a:t>Whole cuts of beef and pork</a:t>
                      </a:r>
                      <a:endParaRPr lang="en-US" sz="4000" b="1" dirty="0">
                        <a:effectLst>
                          <a:outerShdw blurRad="38100" dist="38100" dir="2700000" algn="tl">
                            <a:srgbClr val="000000">
                              <a:alpha val="43137"/>
                            </a:srgbClr>
                          </a:outerShdw>
                        </a:effectLst>
                      </a:endParaRPr>
                    </a:p>
                  </a:txBody>
                  <a:tcPr anchor="ctr" anchorCtr="1">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2">
                        <a:lumMod val="60000"/>
                        <a:lumOff val="40000"/>
                      </a:schemeClr>
                    </a:solidFill>
                  </a:tcPr>
                </a:tc>
              </a:tr>
              <a:tr h="990600">
                <a:tc>
                  <a:txBody>
                    <a:bodyPr/>
                    <a:lstStyle/>
                    <a:p>
                      <a:pPr algn="ctr"/>
                      <a:r>
                        <a:rPr lang="en-US" sz="4000" b="1" dirty="0" smtClean="0">
                          <a:effectLst>
                            <a:outerShdw blurRad="38100" dist="38100" dir="2700000" algn="tl">
                              <a:srgbClr val="000000">
                                <a:alpha val="43137"/>
                              </a:srgbClr>
                            </a:outerShdw>
                          </a:effectLst>
                        </a:rPr>
                        <a:t>Ground meat and ground fish</a:t>
                      </a:r>
                      <a:endParaRPr lang="en-US" sz="4000" b="1" dirty="0">
                        <a:effectLst>
                          <a:outerShdw blurRad="38100" dist="38100" dir="2700000" algn="tl">
                            <a:srgbClr val="000000">
                              <a:alpha val="43137"/>
                            </a:srgbClr>
                          </a:outerShdw>
                        </a:effectLst>
                      </a:endParaRPr>
                    </a:p>
                  </a:txBody>
                  <a:tcPr anchor="ctr" anchorCtr="1">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4">
                        <a:lumMod val="60000"/>
                        <a:lumOff val="40000"/>
                      </a:schemeClr>
                    </a:solidFill>
                  </a:tcPr>
                </a:tc>
              </a:tr>
              <a:tr h="914400">
                <a:tc>
                  <a:txBody>
                    <a:bodyPr/>
                    <a:lstStyle/>
                    <a:p>
                      <a:pPr algn="ctr"/>
                      <a:r>
                        <a:rPr lang="en-US" sz="4000" b="1" dirty="0" smtClean="0">
                          <a:effectLst>
                            <a:outerShdw blurRad="38100" dist="38100" dir="2700000" algn="tl">
                              <a:srgbClr val="000000">
                                <a:alpha val="43137"/>
                              </a:srgbClr>
                            </a:outerShdw>
                          </a:effectLst>
                        </a:rPr>
                        <a:t>Whole and ground poultry</a:t>
                      </a:r>
                      <a:endParaRPr lang="en-US" sz="4000" b="1" dirty="0">
                        <a:effectLst>
                          <a:outerShdw blurRad="38100" dist="38100" dir="2700000" algn="tl">
                            <a:srgbClr val="000000">
                              <a:alpha val="43137"/>
                            </a:srgbClr>
                          </a:outerShdw>
                        </a:effectLst>
                      </a:endParaRPr>
                    </a:p>
                  </a:txBody>
                  <a:tcPr anchor="ctr" anchorCtr="1">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pic>
        <p:nvPicPr>
          <p:cNvPr id="24579" name="Picture 3"/>
          <p:cNvPicPr>
            <a:picLocks noChangeAspect="1" noChangeArrowheads="1"/>
          </p:cNvPicPr>
          <p:nvPr/>
        </p:nvPicPr>
        <p:blipFill>
          <a:blip r:embed="rId2" cstate="print"/>
          <a:srcRect/>
          <a:stretch>
            <a:fillRect/>
          </a:stretch>
        </p:blipFill>
        <p:spPr bwMode="auto">
          <a:xfrm>
            <a:off x="1676400" y="66675"/>
            <a:ext cx="5953125" cy="1381125"/>
          </a:xfrm>
          <a:prstGeom prst="rect">
            <a:avLst/>
          </a:prstGeom>
          <a:noFill/>
          <a:ln w="9525">
            <a:noFill/>
            <a:miter lim="800000"/>
            <a:headEnd/>
            <a:tailEnd/>
          </a:ln>
        </p:spPr>
      </p:pic>
    </p:spTree>
    <p:extLst>
      <p:ext uri="{BB962C8B-B14F-4D97-AF65-F5344CB8AC3E}">
        <p14:creationId xmlns:p14="http://schemas.microsoft.com/office/powerpoint/2010/main" val="1881686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Meat</a:t>
            </a:r>
          </a:p>
          <a:p>
            <a:pPr lvl="1"/>
            <a:r>
              <a:rPr lang="en-US" dirty="0" smtClean="0"/>
              <a:t>Store meat in its own storage unit or in the coldest part of the cooler.</a:t>
            </a:r>
          </a:p>
          <a:p>
            <a:pPr lvl="1"/>
            <a:r>
              <a:rPr lang="en-US" dirty="0" smtClean="0"/>
              <a:t>Fresh meat should be held at internal temperature of 41°F or lower.  Frozen meat should be held at a temperature that will keep it frozen.</a:t>
            </a:r>
          </a:p>
          <a:p>
            <a:pPr lvl="1"/>
            <a:r>
              <a:rPr lang="en-US" dirty="0" smtClean="0"/>
              <a:t>It removed from its original packaging, wrap in airtight moisture-proof material or place it in clean and sanitized containers.</a:t>
            </a:r>
          </a:p>
          <a:p>
            <a:pPr lvl="1"/>
            <a:r>
              <a:rPr lang="en-US" dirty="0" smtClean="0"/>
              <a:t>Primal cuts, quarters, sides of raw meat, and slab bacon can be hung on clean sanitized hooks or placed on sanitized racks.  </a:t>
            </a:r>
            <a:endParaRPr lang="en-US" dirty="0"/>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182201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insider.hsw.com.au/wp-content/uploads/2012/02/pantry2.jpg"/>
          <p:cNvPicPr>
            <a:picLocks noChangeAspect="1" noChangeArrowheads="1"/>
          </p:cNvPicPr>
          <p:nvPr/>
        </p:nvPicPr>
        <p:blipFill>
          <a:blip r:embed="rId2" cstate="print"/>
          <a:srcRect/>
          <a:stretch>
            <a:fillRect/>
          </a:stretch>
        </p:blipFill>
        <p:spPr bwMode="auto">
          <a:xfrm>
            <a:off x="5886450" y="3114675"/>
            <a:ext cx="3257550" cy="3743325"/>
          </a:xfrm>
          <a:prstGeom prst="rect">
            <a:avLst/>
          </a:prstGeom>
          <a:noFill/>
        </p:spPr>
      </p:pic>
      <p:sp>
        <p:nvSpPr>
          <p:cNvPr id="3" name="Content Placeholder 2"/>
          <p:cNvSpPr>
            <a:spLocks noGrp="1"/>
          </p:cNvSpPr>
          <p:nvPr>
            <p:ph idx="1"/>
          </p:nvPr>
        </p:nvSpPr>
        <p:spPr/>
        <p:txBody>
          <a:bodyPr>
            <a:normAutofit/>
          </a:bodyPr>
          <a:lstStyle/>
          <a:p>
            <a:r>
              <a:rPr lang="en-US" dirty="0" smtClean="0"/>
              <a:t>Following good storage guidelines for food and nonfood items will help keep these items safe and preserve their quality.</a:t>
            </a:r>
          </a:p>
          <a:p>
            <a:r>
              <a:rPr lang="en-US" dirty="0" smtClean="0"/>
              <a:t>You must:</a:t>
            </a:r>
          </a:p>
          <a:p>
            <a:pPr lvl="1"/>
            <a:r>
              <a:rPr lang="en-US" dirty="0" smtClean="0"/>
              <a:t>label and date mark your food </a:t>
            </a:r>
            <a:br>
              <a:rPr lang="en-US" dirty="0" smtClean="0"/>
            </a:br>
            <a:r>
              <a:rPr lang="en-US" dirty="0" smtClean="0"/>
              <a:t>correctly</a:t>
            </a:r>
          </a:p>
          <a:p>
            <a:pPr lvl="1"/>
            <a:r>
              <a:rPr lang="en-US" dirty="0" smtClean="0"/>
              <a:t>rotate food and store it at the </a:t>
            </a:r>
            <a:br>
              <a:rPr lang="en-US" dirty="0" smtClean="0"/>
            </a:br>
            <a:r>
              <a:rPr lang="en-US" dirty="0" smtClean="0"/>
              <a:t>correct temperature</a:t>
            </a:r>
          </a:p>
          <a:p>
            <a:pPr lvl="1"/>
            <a:r>
              <a:rPr lang="en-US" dirty="0" smtClean="0"/>
              <a:t>store items in a way that </a:t>
            </a:r>
            <a:br>
              <a:rPr lang="en-US" dirty="0" smtClean="0"/>
            </a:br>
            <a:r>
              <a:rPr lang="en-US" dirty="0" smtClean="0"/>
              <a:t>prevents cross-contamination</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2133600" y="152400"/>
            <a:ext cx="4572000" cy="1476910"/>
          </a:xfrm>
          <a:prstGeom prst="rect">
            <a:avLst/>
          </a:prstGeom>
          <a:noFill/>
          <a:ln w="9525">
            <a:noFill/>
            <a:miter lim="800000"/>
            <a:headEnd/>
            <a:tailEnd/>
          </a:ln>
        </p:spPr>
      </p:pic>
    </p:spTree>
    <p:extLst>
      <p:ext uri="{BB962C8B-B14F-4D97-AF65-F5344CB8AC3E}">
        <p14:creationId xmlns:p14="http://schemas.microsoft.com/office/powerpoint/2010/main" val="3469137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athewsfoods.com/images/whoel-chic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804" y="4308533"/>
            <a:ext cx="3399291" cy="25494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Poultry:</a:t>
            </a:r>
          </a:p>
          <a:p>
            <a:pPr lvl="1"/>
            <a:r>
              <a:rPr lang="en-US" dirty="0" smtClean="0"/>
              <a:t>Store at an internal temperature of 41°F or lower.  Store frozen poultry at temperatures that will keep it frozen.</a:t>
            </a:r>
          </a:p>
          <a:p>
            <a:pPr lvl="1"/>
            <a:r>
              <a:rPr lang="en-US" dirty="0" smtClean="0"/>
              <a:t>If removed from original packaging, place it in airtight containers or wrap it in airtight material.</a:t>
            </a:r>
          </a:p>
          <a:p>
            <a:pPr lvl="1"/>
            <a:r>
              <a:rPr lang="en-US" dirty="0" smtClean="0"/>
              <a:t>Ice-packed poultry can be stored in a cooler as is.  Use self-draining containers.  Change the ice and sanitize the container often.</a:t>
            </a:r>
            <a:endParaRPr lang="en-US" dirty="0"/>
          </a:p>
        </p:txBody>
      </p:sp>
      <p:pic>
        <p:nvPicPr>
          <p:cNvPr id="5" name="Picture 4"/>
          <p:cNvPicPr>
            <a:picLocks noChangeAspect="1"/>
          </p:cNvPicPr>
          <p:nvPr/>
        </p:nvPicPr>
        <p:blipFill>
          <a:blip r:embed="rId3"/>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220028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Fish</a:t>
            </a:r>
          </a:p>
          <a:p>
            <a:pPr lvl="1"/>
            <a:r>
              <a:rPr lang="en-US" dirty="0" smtClean="0"/>
              <a:t>Store fresh fish at internal temperature of </a:t>
            </a:r>
            <a:r>
              <a:rPr lang="en-US" dirty="0"/>
              <a:t>41°F or </a:t>
            </a:r>
            <a:r>
              <a:rPr lang="en-US" dirty="0" smtClean="0"/>
              <a:t>lower</a:t>
            </a:r>
          </a:p>
          <a:p>
            <a:pPr lvl="1"/>
            <a:r>
              <a:rPr lang="en-US" dirty="0" smtClean="0"/>
              <a:t>Keep fillets and steaks in original packaging, or tightly wrap them in moisture-proof materials.</a:t>
            </a:r>
          </a:p>
          <a:p>
            <a:pPr lvl="1"/>
            <a:r>
              <a:rPr lang="en-US" dirty="0" smtClean="0"/>
              <a:t>Fresh, whole fish can be packed in flaked or crushed ice.  Ice beds should be self-draining.</a:t>
            </a:r>
          </a:p>
          <a:p>
            <a:pPr lvl="1"/>
            <a:r>
              <a:rPr lang="en-US" dirty="0" smtClean="0"/>
              <a:t>Store frozen fish at </a:t>
            </a:r>
            <a:br>
              <a:rPr lang="en-US" dirty="0" smtClean="0"/>
            </a:br>
            <a:r>
              <a:rPr lang="en-US" dirty="0" smtClean="0"/>
              <a:t>temperatures that </a:t>
            </a:r>
            <a:br>
              <a:rPr lang="en-US" dirty="0" smtClean="0"/>
            </a:br>
            <a:r>
              <a:rPr lang="en-US" dirty="0" smtClean="0"/>
              <a:t>will keep it frozen.</a:t>
            </a:r>
            <a:endParaRPr lang="en-US" dirty="0"/>
          </a:p>
        </p:txBody>
      </p:sp>
      <p:pic>
        <p:nvPicPr>
          <p:cNvPr id="4" name="Picture 3"/>
          <p:cNvPicPr>
            <a:picLocks noChangeAspect="1"/>
          </p:cNvPicPr>
          <p:nvPr/>
        </p:nvPicPr>
        <p:blipFill>
          <a:blip r:embed="rId2"/>
          <a:stretch>
            <a:fillRect/>
          </a:stretch>
        </p:blipFill>
        <p:spPr>
          <a:xfrm>
            <a:off x="193044" y="388533"/>
            <a:ext cx="8692647" cy="1221901"/>
          </a:xfrm>
          <a:prstGeom prst="rect">
            <a:avLst/>
          </a:prstGeom>
        </p:spPr>
      </p:pic>
      <p:pic>
        <p:nvPicPr>
          <p:cNvPr id="1026" name="Picture 2" descr="Image result for whole fish on 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50" y="4219574"/>
            <a:ext cx="52768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4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Shellfish</a:t>
            </a:r>
          </a:p>
          <a:p>
            <a:pPr lvl="1"/>
            <a:r>
              <a:rPr lang="en-US" dirty="0" smtClean="0"/>
              <a:t>Store shucked shellfish at an internal temperature of 41°F or lower.</a:t>
            </a:r>
          </a:p>
          <a:p>
            <a:pPr lvl="1"/>
            <a:r>
              <a:rPr lang="en-US" dirty="0" smtClean="0"/>
              <a:t>Store live shellfish in its original container at an air temperature of 41°F or lower.</a:t>
            </a:r>
          </a:p>
          <a:p>
            <a:pPr lvl="1"/>
            <a:r>
              <a:rPr lang="en-US" dirty="0" smtClean="0"/>
              <a:t>You can store live shellfish, such as clams, oysters, mussels, and scallops in a display tank under one of two conditions:</a:t>
            </a:r>
          </a:p>
          <a:p>
            <a:pPr lvl="2"/>
            <a:r>
              <a:rPr lang="en-US" dirty="0" smtClean="0"/>
              <a:t>The tank has a sign state that the shellfish are for display only</a:t>
            </a:r>
          </a:p>
          <a:p>
            <a:pPr lvl="2"/>
            <a:r>
              <a:rPr lang="en-US" dirty="0" smtClean="0"/>
              <a:t>For shellfish served to customers, a variance has been obtained from the local regulatory authority that allows shellfish to </a:t>
            </a:r>
            <a:r>
              <a:rPr lang="en-US" dirty="0" err="1" smtClean="0"/>
              <a:t>eb</a:t>
            </a:r>
            <a:r>
              <a:rPr lang="en-US" dirty="0" smtClean="0"/>
              <a:t> served to customers.</a:t>
            </a:r>
            <a:endParaRPr lang="en-US" dirty="0"/>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14023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ncorpintl.com/images/eg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106" y="5342728"/>
            <a:ext cx="2302050" cy="1531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85000" lnSpcReduction="10000"/>
          </a:bodyPr>
          <a:lstStyle/>
          <a:p>
            <a:r>
              <a:rPr lang="en-US" dirty="0" smtClean="0"/>
              <a:t>Eggs</a:t>
            </a:r>
          </a:p>
          <a:p>
            <a:pPr lvl="1"/>
            <a:r>
              <a:rPr lang="en-US" dirty="0" smtClean="0"/>
              <a:t>Store shell eggs at an air temperature of 45°F or lower.  Maintain constant temperature and humidity levels in coolers.</a:t>
            </a:r>
          </a:p>
          <a:p>
            <a:pPr lvl="1"/>
            <a:r>
              <a:rPr lang="en-US" dirty="0" smtClean="0"/>
              <a:t>Do not wash shell eggs before storing them.  They are washed and sanitized at the packing facility.</a:t>
            </a:r>
          </a:p>
          <a:p>
            <a:pPr lvl="1"/>
            <a:r>
              <a:rPr lang="en-US" dirty="0" smtClean="0"/>
              <a:t>Plan to use all shell eggs within four to five weeks of the packing date.</a:t>
            </a:r>
          </a:p>
          <a:p>
            <a:pPr lvl="1"/>
            <a:r>
              <a:rPr lang="en-US" dirty="0" smtClean="0"/>
              <a:t>Keep shell eggs in cold storage until the time they are used.  Only take out as many as needed for immediate use.</a:t>
            </a:r>
          </a:p>
          <a:p>
            <a:pPr lvl="1"/>
            <a:r>
              <a:rPr lang="en-US" dirty="0" smtClean="0"/>
              <a:t>Store frozen egg items at temperatures that will keep them frozen.</a:t>
            </a:r>
          </a:p>
          <a:p>
            <a:pPr lvl="1"/>
            <a:r>
              <a:rPr lang="en-US" dirty="0" smtClean="0"/>
              <a:t>Store liquid eggs according to the manufacturer’s recommendations</a:t>
            </a:r>
          </a:p>
          <a:p>
            <a:pPr lvl="1"/>
            <a:r>
              <a:rPr lang="en-US" dirty="0" smtClean="0"/>
              <a:t>Dried egg items can be stored in a cool storage area.  Once reconstituted, store them in the cooler at 41°F or lower.  Do not reconstitute more </a:t>
            </a:r>
            <a:r>
              <a:rPr lang="en-US" dirty="0" err="1" smtClean="0"/>
              <a:t>egf</a:t>
            </a:r>
            <a:r>
              <a:rPr lang="en-US" dirty="0" smtClean="0"/>
              <a:t> item that was is needed for immediate use.</a:t>
            </a:r>
            <a:endParaRPr lang="en-US" dirty="0"/>
          </a:p>
        </p:txBody>
      </p:sp>
      <p:pic>
        <p:nvPicPr>
          <p:cNvPr id="5" name="Picture 4"/>
          <p:cNvPicPr>
            <a:picLocks noChangeAspect="1"/>
          </p:cNvPicPr>
          <p:nvPr/>
        </p:nvPicPr>
        <p:blipFill>
          <a:blip r:embed="rId3"/>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327998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intpack.com/wp-content/uploads/2014/08/top-fresh-produ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9" y="4585648"/>
            <a:ext cx="8595815" cy="22723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Fresh Produce</a:t>
            </a:r>
          </a:p>
          <a:p>
            <a:pPr lvl="1"/>
            <a:r>
              <a:rPr lang="en-US" dirty="0" smtClean="0"/>
              <a:t>Cut melons, cut tomatoes and cut leafy greens are TCS food and need to be stored at 41°F or lower.</a:t>
            </a:r>
          </a:p>
          <a:p>
            <a:pPr lvl="1"/>
            <a:r>
              <a:rPr lang="en-US" dirty="0" smtClean="0"/>
              <a:t>Other fruit and vegetables have various temperature requirements for storage. While many raw, whole fruit and vegetables can be stored at 41°F or lower, not all can be stored at this temperature.  Work with your produce supplier to determine best storage methods for the items you purchase.</a:t>
            </a:r>
            <a:endParaRPr lang="en-US" dirty="0"/>
          </a:p>
        </p:txBody>
      </p:sp>
      <p:pic>
        <p:nvPicPr>
          <p:cNvPr id="5" name="Picture 4"/>
          <p:cNvPicPr>
            <a:picLocks noChangeAspect="1"/>
          </p:cNvPicPr>
          <p:nvPr/>
        </p:nvPicPr>
        <p:blipFill>
          <a:blip r:embed="rId3"/>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187847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Fresh Produce</a:t>
            </a:r>
          </a:p>
          <a:p>
            <a:pPr lvl="1"/>
            <a:r>
              <a:rPr lang="en-US" dirty="0" smtClean="0"/>
              <a:t>Fruit and vegetables kept in the cooler can dry out quickly.  Keep the relative humidity at 85 to 95 percent.</a:t>
            </a:r>
          </a:p>
          <a:p>
            <a:pPr lvl="1"/>
            <a:r>
              <a:rPr lang="en-US" dirty="0" smtClean="0"/>
              <a:t>Although most produce can be stored in the cooler, avocados, bananas, pears and tomatoes  ripen best at room temperature.</a:t>
            </a:r>
          </a:p>
          <a:p>
            <a:pPr lvl="1"/>
            <a:r>
              <a:rPr lang="en-US" dirty="0" smtClean="0"/>
              <a:t>Most produce should not be washed before storage. Moisture often promotes the growth o mold.  Instead, wash produce before prepping or serving it.</a:t>
            </a:r>
          </a:p>
          <a:p>
            <a:pPr lvl="1"/>
            <a:r>
              <a:rPr lang="en-US" dirty="0" smtClean="0"/>
              <a:t>When soaking or storing produce in standing water or an ice-water slurry, do no mix different items or multiple batches at the same time.</a:t>
            </a:r>
          </a:p>
          <a:p>
            <a:pPr lvl="1"/>
            <a:r>
              <a:rPr lang="en-US" dirty="0" smtClean="0"/>
              <a:t>Store whole citrus fruit, hard-rind squash, eggplant and root vegetables—such as potatoes, sweet potatoes, rutabagas and onion—in a cool dry-storage area.  Temperatures of 60°F to 70°F are best. </a:t>
            </a:r>
            <a:r>
              <a:rPr lang="en-US" dirty="0"/>
              <a:t> </a:t>
            </a:r>
            <a:r>
              <a:rPr lang="en-US" dirty="0" smtClean="0"/>
              <a:t>Store onions away from other vegetables as other vegetables might absorb odor.</a:t>
            </a:r>
            <a:endParaRPr lang="en-US" dirty="0"/>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pic>
        <p:nvPicPr>
          <p:cNvPr id="3074" name="Picture 2" descr="http://www.aronsonllc.com/blogs/wp-content/uploads/sites/5/2011/08/fresh-vegatabl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832" y="5472752"/>
            <a:ext cx="3235518" cy="138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74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sousvidekitchen.com/wp-content/uploads/2015/09/Sous-Vide-Pa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242" y="4499650"/>
            <a:ext cx="2935267" cy="2644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Reduce-Oxygen Packaged (ROP) food</a:t>
            </a:r>
          </a:p>
          <a:p>
            <a:pPr lvl="1"/>
            <a:r>
              <a:rPr lang="en-US" dirty="0" smtClean="0"/>
              <a:t>Store at temperatures recommended by the manufacturer or at 41°F or lower.  Frozen items should be stored at temperatures that will keep it frozen.</a:t>
            </a:r>
          </a:p>
          <a:p>
            <a:pPr lvl="1"/>
            <a:r>
              <a:rPr lang="en-US" dirty="0" smtClean="0"/>
              <a:t>ROP items are especially susceptible to the growth of Clostridium botulinum. Throw away the package if it is torn or slimy, contain excessive liquid, or if the food item bubbles (which indicates the possible growth of clostridium botulinum).</a:t>
            </a:r>
            <a:endParaRPr lang="en-US" dirty="0"/>
          </a:p>
        </p:txBody>
      </p:sp>
      <p:pic>
        <p:nvPicPr>
          <p:cNvPr id="5" name="Picture 4"/>
          <p:cNvPicPr>
            <a:picLocks noChangeAspect="1"/>
          </p:cNvPicPr>
          <p:nvPr/>
        </p:nvPicPr>
        <p:blipFill>
          <a:blip r:embed="rId3"/>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151716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Reduce-Oxygen Packaged (ROP) food</a:t>
            </a:r>
          </a:p>
          <a:p>
            <a:pPr lvl="1"/>
            <a:r>
              <a:rPr lang="en-US" dirty="0" smtClean="0"/>
              <a:t>Always check the expiration date before using ROP items.  </a:t>
            </a:r>
            <a:endParaRPr lang="en-US" dirty="0"/>
          </a:p>
          <a:p>
            <a:pPr lvl="1"/>
            <a:r>
              <a:rPr lang="en-US" dirty="0" smtClean="0"/>
              <a:t>Operators who package food in-hours using a ROP process need to follow specific rules for packaging and labeling.  </a:t>
            </a:r>
            <a:endParaRPr lang="en-US" dirty="0"/>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pic>
        <p:nvPicPr>
          <p:cNvPr id="5122" name="Picture 2" descr="http://media.tumblr.com/tumblr_lom9xkDB941qdei8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020" y="3941550"/>
            <a:ext cx="4317573" cy="287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6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UHT and Aseptically Packaged Food</a:t>
            </a:r>
          </a:p>
          <a:p>
            <a:pPr lvl="1"/>
            <a:r>
              <a:rPr lang="en-US" dirty="0" smtClean="0"/>
              <a:t>Food that has been pasteurized at ultra-high temperatures (UHT) and aseptically packaged can be stored at room temperature.</a:t>
            </a:r>
          </a:p>
          <a:p>
            <a:pPr lvl="1"/>
            <a:r>
              <a:rPr lang="en-US" dirty="0" smtClean="0"/>
              <a:t>Once opened, store food in the cooler at 41°F or lower.</a:t>
            </a:r>
          </a:p>
          <a:p>
            <a:pPr lvl="1"/>
            <a:r>
              <a:rPr lang="en-US" dirty="0" smtClean="0"/>
              <a:t>Store UHT items that are not aseptically packaged at an internal temperature of 41°F or lower.</a:t>
            </a:r>
            <a:endParaRPr lang="en-US" dirty="0"/>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235175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Canned Goods</a:t>
            </a:r>
          </a:p>
          <a:p>
            <a:pPr lvl="1"/>
            <a:r>
              <a:rPr lang="en-US" dirty="0" smtClean="0"/>
              <a:t>Even canned food spoil over time.  Higher storage temperatures may shorten shelf life.</a:t>
            </a:r>
          </a:p>
          <a:p>
            <a:pPr lvl="1"/>
            <a:r>
              <a:rPr lang="en-US" dirty="0" smtClean="0"/>
              <a:t>Acidic food, like canned tomatoes, do no last as long as food that is low in acid.  The acid can also form pinholes in the metal over time.</a:t>
            </a:r>
          </a:p>
          <a:p>
            <a:pPr lvl="1"/>
            <a:r>
              <a:rPr lang="en-US" dirty="0" smtClean="0"/>
              <a:t>Discard damaged cans</a:t>
            </a:r>
          </a:p>
          <a:p>
            <a:pPr lvl="1"/>
            <a:r>
              <a:rPr lang="en-US" dirty="0" smtClean="0"/>
              <a:t>Keep dry-storage areas dry.  Too much moisture will cause cans to rust.</a:t>
            </a:r>
          </a:p>
          <a:p>
            <a:pPr lvl="1"/>
            <a:r>
              <a:rPr lang="en-US" dirty="0" smtClean="0"/>
              <a:t>Wipe cans clean with a sanitized cloth before opening them.  This will help prevent dirt from falling into the contents of the can.</a:t>
            </a:r>
          </a:p>
        </p:txBody>
      </p:sp>
      <p:pic>
        <p:nvPicPr>
          <p:cNvPr id="5" name="Picture 4"/>
          <p:cNvPicPr>
            <a:picLocks noChangeAspect="1"/>
          </p:cNvPicPr>
          <p:nvPr/>
        </p:nvPicPr>
        <p:blipFill>
          <a:blip r:embed="rId2"/>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305212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castrocapstone.files.wordpress.com/2011/02/allsymbols07_flattened.png"/>
          <p:cNvPicPr>
            <a:picLocks noChangeAspect="1" noChangeArrowheads="1"/>
          </p:cNvPicPr>
          <p:nvPr/>
        </p:nvPicPr>
        <p:blipFill>
          <a:blip r:embed="rId2" cstate="print"/>
          <a:srcRect/>
          <a:stretch>
            <a:fillRect/>
          </a:stretch>
        </p:blipFill>
        <p:spPr bwMode="auto">
          <a:xfrm>
            <a:off x="4191000" y="4472548"/>
            <a:ext cx="4953000" cy="2385452"/>
          </a:xfrm>
          <a:prstGeom prst="rect">
            <a:avLst/>
          </a:prstGeom>
          <a:noFill/>
        </p:spPr>
      </p:pic>
      <p:sp>
        <p:nvSpPr>
          <p:cNvPr id="3" name="Content Placeholder 2"/>
          <p:cNvSpPr>
            <a:spLocks noGrp="1"/>
          </p:cNvSpPr>
          <p:nvPr>
            <p:ph idx="1"/>
          </p:nvPr>
        </p:nvSpPr>
        <p:spPr/>
        <p:txBody>
          <a:bodyPr/>
          <a:lstStyle/>
          <a:p>
            <a:r>
              <a:rPr lang="en-US" dirty="0" smtClean="0"/>
              <a:t>Illnesses have occurred when unlabeled chemicals were mistaken for food such as flour, sugar, and baking powder.</a:t>
            </a:r>
          </a:p>
          <a:p>
            <a:r>
              <a:rPr lang="en-US" dirty="0" smtClean="0"/>
              <a:t>Customers have also suffered allergic reactions when food was unknowingly prepped with a food </a:t>
            </a:r>
            <a:br>
              <a:rPr lang="en-US" dirty="0" smtClean="0"/>
            </a:br>
            <a:r>
              <a:rPr lang="en-US" dirty="0" smtClean="0"/>
              <a:t>allergen that was </a:t>
            </a:r>
            <a:br>
              <a:rPr lang="en-US" dirty="0" smtClean="0"/>
            </a:br>
            <a:r>
              <a:rPr lang="en-US" dirty="0" smtClean="0"/>
              <a:t>not labeled.</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1219200" y="228600"/>
            <a:ext cx="6629400" cy="1294186"/>
          </a:xfrm>
          <a:prstGeom prst="rect">
            <a:avLst/>
          </a:prstGeom>
          <a:noFill/>
          <a:ln w="9525">
            <a:noFill/>
            <a:miter lim="800000"/>
            <a:headEnd/>
            <a:tailEnd/>
          </a:ln>
        </p:spPr>
      </p:pic>
    </p:spTree>
    <p:extLst>
      <p:ext uri="{BB962C8B-B14F-4D97-AF65-F5344CB8AC3E}">
        <p14:creationId xmlns:p14="http://schemas.microsoft.com/office/powerpoint/2010/main" val="1669360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riousstartups.com/wp-content/uploads/2016/04/Dry-Foods-co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7" y="4140129"/>
            <a:ext cx="6471928" cy="27178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Dry Food</a:t>
            </a:r>
          </a:p>
          <a:p>
            <a:pPr lvl="1"/>
            <a:r>
              <a:rPr lang="en-US" dirty="0" smtClean="0"/>
              <a:t>Keep flour, cereal, and grain items, such as pasta or crackers, in airtight containers.</a:t>
            </a:r>
          </a:p>
          <a:p>
            <a:pPr lvl="1"/>
            <a:r>
              <a:rPr lang="en-US" dirty="0" smtClean="0"/>
              <a:t>They can quickly become stale in a humid room.  They can also become moldy with too much moisture.</a:t>
            </a:r>
          </a:p>
          <a:p>
            <a:pPr lvl="1"/>
            <a:r>
              <a:rPr lang="en-US" dirty="0" smtClean="0"/>
              <a:t>If stored in the correct conditions, salt and sugar can he held almost indefinitely.</a:t>
            </a:r>
            <a:endParaRPr lang="en-US" dirty="0"/>
          </a:p>
        </p:txBody>
      </p:sp>
      <p:pic>
        <p:nvPicPr>
          <p:cNvPr id="5" name="Picture 4"/>
          <p:cNvPicPr>
            <a:picLocks noChangeAspect="1"/>
          </p:cNvPicPr>
          <p:nvPr/>
        </p:nvPicPr>
        <p:blipFill>
          <a:blip r:embed="rId3"/>
          <a:stretch>
            <a:fillRect/>
          </a:stretch>
        </p:blipFill>
        <p:spPr>
          <a:xfrm>
            <a:off x="193044" y="388533"/>
            <a:ext cx="8692647" cy="1221901"/>
          </a:xfrm>
          <a:prstGeom prst="rect">
            <a:avLst/>
          </a:prstGeom>
        </p:spPr>
      </p:pic>
    </p:spTree>
    <p:extLst>
      <p:ext uri="{BB962C8B-B14F-4D97-AF65-F5344CB8AC3E}">
        <p14:creationId xmlns:p14="http://schemas.microsoft.com/office/powerpoint/2010/main" val="1432483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basequipment.com/v/vspfiles/photos/504002-2.jpg">
            <a:hlinkClick r:id="rId2"/>
          </p:cNvPr>
          <p:cNvPicPr>
            <a:picLocks noChangeAspect="1" noChangeArrowheads="1"/>
          </p:cNvPicPr>
          <p:nvPr/>
        </p:nvPicPr>
        <p:blipFill>
          <a:blip r:embed="rId3" cstate="print"/>
          <a:srcRect/>
          <a:stretch>
            <a:fillRect/>
          </a:stretch>
        </p:blipFill>
        <p:spPr bwMode="auto">
          <a:xfrm>
            <a:off x="6096000" y="3657600"/>
            <a:ext cx="3048000" cy="3048000"/>
          </a:xfrm>
          <a:prstGeom prst="rect">
            <a:avLst/>
          </a:prstGeom>
          <a:noFill/>
        </p:spPr>
      </p:pic>
      <p:sp>
        <p:nvSpPr>
          <p:cNvPr id="3" name="Content Placeholder 2"/>
          <p:cNvSpPr>
            <a:spLocks noGrp="1"/>
          </p:cNvSpPr>
          <p:nvPr>
            <p:ph idx="1"/>
          </p:nvPr>
        </p:nvSpPr>
        <p:spPr>
          <a:xfrm>
            <a:off x="457200" y="1600200"/>
            <a:ext cx="8229600" cy="4876800"/>
          </a:xfrm>
        </p:spPr>
        <p:txBody>
          <a:bodyPr>
            <a:normAutofit/>
          </a:bodyPr>
          <a:lstStyle/>
          <a:p>
            <a:r>
              <a:rPr lang="en-US" dirty="0" smtClean="0"/>
              <a:t>All items that are not in their original containers must be labeled</a:t>
            </a:r>
          </a:p>
          <a:p>
            <a:r>
              <a:rPr lang="en-US" dirty="0" smtClean="0"/>
              <a:t>Food labels should include the common name of the food or a statement that clearly and accurately indentifies it</a:t>
            </a:r>
          </a:p>
          <a:p>
            <a:r>
              <a:rPr lang="en-US" dirty="0" smtClean="0"/>
              <a:t>It is not necessary to label food </a:t>
            </a:r>
            <a:br>
              <a:rPr lang="en-US" dirty="0" smtClean="0"/>
            </a:br>
            <a:r>
              <a:rPr lang="en-US" dirty="0" smtClean="0"/>
              <a:t>if it clearly will not be mistaken </a:t>
            </a:r>
            <a:br>
              <a:rPr lang="en-US" dirty="0" smtClean="0"/>
            </a:br>
            <a:r>
              <a:rPr lang="en-US" dirty="0" smtClean="0"/>
              <a:t>for another item.  The food </a:t>
            </a:r>
            <a:br>
              <a:rPr lang="en-US" dirty="0" smtClean="0"/>
            </a:br>
            <a:r>
              <a:rPr lang="en-US" dirty="0" smtClean="0"/>
              <a:t>must be easily identified by </a:t>
            </a:r>
            <a:br>
              <a:rPr lang="en-US" dirty="0" smtClean="0"/>
            </a:br>
            <a:r>
              <a:rPr lang="en-US" dirty="0" smtClean="0"/>
              <a:t>sight.</a:t>
            </a:r>
            <a:endParaRPr lang="en-US" dirty="0"/>
          </a:p>
        </p:txBody>
      </p:sp>
      <p:pic>
        <p:nvPicPr>
          <p:cNvPr id="17410" name="Picture 2"/>
          <p:cNvPicPr>
            <a:picLocks noChangeAspect="1" noChangeArrowheads="1"/>
          </p:cNvPicPr>
          <p:nvPr/>
        </p:nvPicPr>
        <p:blipFill>
          <a:blip r:embed="rId4" cstate="print"/>
          <a:srcRect/>
          <a:stretch>
            <a:fillRect/>
          </a:stretch>
        </p:blipFill>
        <p:spPr bwMode="auto">
          <a:xfrm>
            <a:off x="914400" y="152400"/>
            <a:ext cx="7311390" cy="1447800"/>
          </a:xfrm>
          <a:prstGeom prst="rect">
            <a:avLst/>
          </a:prstGeom>
          <a:noFill/>
          <a:ln w="9525">
            <a:noFill/>
            <a:miter lim="800000"/>
            <a:headEnd/>
            <a:tailEnd/>
          </a:ln>
        </p:spPr>
      </p:pic>
    </p:spTree>
    <p:extLst>
      <p:ext uri="{BB962C8B-B14F-4D97-AF65-F5344CB8AC3E}">
        <p14:creationId xmlns:p14="http://schemas.microsoft.com/office/powerpoint/2010/main" val="239843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quicklabel.com/blog/wp-content/uploads/2011/01/small-deli-soup-label.jpg"/>
          <p:cNvPicPr>
            <a:picLocks noChangeAspect="1" noChangeArrowheads="1"/>
          </p:cNvPicPr>
          <p:nvPr/>
        </p:nvPicPr>
        <p:blipFill>
          <a:blip r:embed="rId2" cstate="print"/>
          <a:srcRect l="52672" t="6107" b="12468"/>
          <a:stretch>
            <a:fillRect/>
          </a:stretch>
        </p:blipFill>
        <p:spPr bwMode="auto">
          <a:xfrm>
            <a:off x="6553200" y="2209800"/>
            <a:ext cx="2362200" cy="3048000"/>
          </a:xfrm>
          <a:prstGeom prst="rect">
            <a:avLst/>
          </a:prstGeom>
          <a:noFill/>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Food packaged for customer use at home must be labeled with:</a:t>
            </a:r>
          </a:p>
          <a:p>
            <a:pPr lvl="1"/>
            <a:r>
              <a:rPr lang="en-US" dirty="0" smtClean="0"/>
              <a:t>Common name of the food or </a:t>
            </a:r>
            <a:br>
              <a:rPr lang="en-US" dirty="0" smtClean="0"/>
            </a:br>
            <a:r>
              <a:rPr lang="en-US" dirty="0" smtClean="0"/>
              <a:t>statement that clearly identifies it</a:t>
            </a:r>
          </a:p>
          <a:p>
            <a:pPr lvl="1"/>
            <a:r>
              <a:rPr lang="en-US" dirty="0" smtClean="0"/>
              <a:t>Quantity of food</a:t>
            </a:r>
          </a:p>
          <a:p>
            <a:pPr lvl="1"/>
            <a:r>
              <a:rPr lang="en-US" dirty="0" smtClean="0"/>
              <a:t>List of ingredients in descending order </a:t>
            </a:r>
            <a:br>
              <a:rPr lang="en-US" dirty="0" smtClean="0"/>
            </a:br>
            <a:r>
              <a:rPr lang="en-US" dirty="0" smtClean="0"/>
              <a:t>by weight</a:t>
            </a:r>
          </a:p>
          <a:p>
            <a:pPr lvl="1"/>
            <a:r>
              <a:rPr lang="en-US" dirty="0" smtClean="0"/>
              <a:t>List of artificial colors, flavors and </a:t>
            </a:r>
            <a:br>
              <a:rPr lang="en-US" dirty="0" smtClean="0"/>
            </a:br>
            <a:r>
              <a:rPr lang="en-US" dirty="0" smtClean="0"/>
              <a:t>chemical preservatives must be listed</a:t>
            </a:r>
          </a:p>
          <a:p>
            <a:pPr lvl="1"/>
            <a:r>
              <a:rPr lang="en-US" dirty="0" smtClean="0"/>
              <a:t>Name and place of business of the </a:t>
            </a:r>
            <a:br>
              <a:rPr lang="en-US" dirty="0" smtClean="0"/>
            </a:br>
            <a:r>
              <a:rPr lang="en-US" dirty="0" smtClean="0"/>
              <a:t>manufacturer, packer or distributer</a:t>
            </a:r>
          </a:p>
          <a:p>
            <a:pPr lvl="1"/>
            <a:r>
              <a:rPr lang="en-US" dirty="0" smtClean="0"/>
              <a:t>Source of each major food allergen contained in the food</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457200" y="228600"/>
            <a:ext cx="8267390" cy="1295400"/>
          </a:xfrm>
          <a:prstGeom prst="rect">
            <a:avLst/>
          </a:prstGeom>
          <a:noFill/>
          <a:ln w="9525">
            <a:noFill/>
            <a:miter lim="800000"/>
            <a:headEnd/>
            <a:tailEnd/>
          </a:ln>
        </p:spPr>
      </p:pic>
    </p:spTree>
    <p:extLst>
      <p:ext uri="{BB962C8B-B14F-4D97-AF65-F5344CB8AC3E}">
        <p14:creationId xmlns:p14="http://schemas.microsoft.com/office/powerpoint/2010/main" val="427108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dailymail.co.uk/i/pix/2011/09/14/article-2037531-0DE509C600000578-432_468x286.jpg"/>
          <p:cNvPicPr>
            <a:picLocks noChangeAspect="1" noChangeArrowheads="1"/>
          </p:cNvPicPr>
          <p:nvPr/>
        </p:nvPicPr>
        <p:blipFill>
          <a:blip r:embed="rId2" cstate="print"/>
          <a:srcRect l="4274" b="8392"/>
          <a:stretch>
            <a:fillRect/>
          </a:stretch>
        </p:blipFill>
        <p:spPr bwMode="auto">
          <a:xfrm>
            <a:off x="3733800" y="3693999"/>
            <a:ext cx="5410200" cy="3164002"/>
          </a:xfrm>
          <a:prstGeom prst="rect">
            <a:avLst/>
          </a:prstGeom>
          <a:noFill/>
        </p:spPr>
      </p:pic>
      <p:sp>
        <p:nvSpPr>
          <p:cNvPr id="3" name="Content Placeholder 2"/>
          <p:cNvSpPr>
            <a:spLocks noGrp="1"/>
          </p:cNvSpPr>
          <p:nvPr>
            <p:ph idx="1"/>
          </p:nvPr>
        </p:nvSpPr>
        <p:spPr/>
        <p:txBody>
          <a:bodyPr>
            <a:normAutofit/>
          </a:bodyPr>
          <a:lstStyle/>
          <a:p>
            <a:r>
              <a:rPr lang="en-US" dirty="0" smtClean="0"/>
              <a:t>Ready-to-eat TCS food must be marked if held for longer than 24 hours.  (</a:t>
            </a:r>
            <a:r>
              <a:rPr lang="en-US" dirty="0" err="1" smtClean="0"/>
              <a:t>Listeria</a:t>
            </a:r>
            <a:r>
              <a:rPr lang="en-US" dirty="0" smtClean="0"/>
              <a:t> grows well at refrigeration temperatures)</a:t>
            </a:r>
          </a:p>
          <a:p>
            <a:r>
              <a:rPr lang="en-US" dirty="0" smtClean="0"/>
              <a:t>Must indicate when the food must be sold, eaten or thrown </a:t>
            </a:r>
            <a:br>
              <a:rPr lang="en-US" dirty="0" smtClean="0"/>
            </a:br>
            <a:r>
              <a:rPr lang="en-US" dirty="0" smtClean="0"/>
              <a:t>out.</a:t>
            </a:r>
          </a:p>
        </p:txBody>
      </p:sp>
      <p:pic>
        <p:nvPicPr>
          <p:cNvPr id="19458" name="Picture 2"/>
          <p:cNvPicPr>
            <a:picLocks noChangeAspect="1" noChangeArrowheads="1"/>
          </p:cNvPicPr>
          <p:nvPr/>
        </p:nvPicPr>
        <p:blipFill>
          <a:blip r:embed="rId3" cstate="print"/>
          <a:srcRect/>
          <a:stretch>
            <a:fillRect/>
          </a:stretch>
        </p:blipFill>
        <p:spPr bwMode="auto">
          <a:xfrm>
            <a:off x="685800" y="228600"/>
            <a:ext cx="7883434" cy="1295400"/>
          </a:xfrm>
          <a:prstGeom prst="rect">
            <a:avLst/>
          </a:prstGeom>
          <a:noFill/>
          <a:ln w="9525">
            <a:noFill/>
            <a:miter lim="800000"/>
            <a:headEnd/>
            <a:tailEnd/>
          </a:ln>
        </p:spPr>
      </p:pic>
    </p:spTree>
    <p:extLst>
      <p:ext uri="{BB962C8B-B14F-4D97-AF65-F5344CB8AC3E}">
        <p14:creationId xmlns:p14="http://schemas.microsoft.com/office/powerpoint/2010/main" val="420237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encrypted-tbn1.gstatic.com/images?q=tbn:ANd9GcRaltTcIjZECosz1iDCs-HnN5mcyD3Uq7RZtJmj2S2T_sgDLhv-yQ"/>
          <p:cNvPicPr>
            <a:picLocks noChangeAspect="1" noChangeArrowheads="1"/>
          </p:cNvPicPr>
          <p:nvPr/>
        </p:nvPicPr>
        <p:blipFill>
          <a:blip r:embed="rId2" cstate="print"/>
          <a:srcRect/>
          <a:stretch>
            <a:fillRect/>
          </a:stretch>
        </p:blipFill>
        <p:spPr bwMode="auto">
          <a:xfrm>
            <a:off x="5638800" y="2162175"/>
            <a:ext cx="3505200" cy="2342761"/>
          </a:xfrm>
          <a:prstGeom prst="rect">
            <a:avLst/>
          </a:prstGeom>
          <a:noFill/>
        </p:spPr>
      </p:pic>
      <p:sp>
        <p:nvSpPr>
          <p:cNvPr id="3" name="Content Placeholder 2"/>
          <p:cNvSpPr>
            <a:spLocks noGrp="1"/>
          </p:cNvSpPr>
          <p:nvPr>
            <p:ph idx="1"/>
          </p:nvPr>
        </p:nvSpPr>
        <p:spPr>
          <a:xfrm>
            <a:off x="457200" y="1676400"/>
            <a:ext cx="8229600" cy="4953000"/>
          </a:xfrm>
        </p:spPr>
        <p:txBody>
          <a:bodyPr>
            <a:normAutofit/>
          </a:bodyPr>
          <a:lstStyle/>
          <a:p>
            <a:r>
              <a:rPr lang="en-US" dirty="0" smtClean="0"/>
              <a:t>Ready-to-eat TCS food can be stored for only SEVEN days if it is held at 41°F or lower.</a:t>
            </a:r>
          </a:p>
          <a:p>
            <a:r>
              <a:rPr lang="en-US" dirty="0" smtClean="0"/>
              <a:t>The count begins on the day </a:t>
            </a:r>
            <a:br>
              <a:rPr lang="en-US" dirty="0" smtClean="0"/>
            </a:br>
            <a:r>
              <a:rPr lang="en-US" dirty="0" smtClean="0"/>
              <a:t>that the food was prepared </a:t>
            </a:r>
            <a:br>
              <a:rPr lang="en-US" dirty="0" smtClean="0"/>
            </a:br>
            <a:r>
              <a:rPr lang="en-US" dirty="0" smtClean="0"/>
              <a:t>or a commercial container </a:t>
            </a:r>
            <a:br>
              <a:rPr lang="en-US" dirty="0" smtClean="0"/>
            </a:br>
            <a:r>
              <a:rPr lang="en-US" dirty="0" smtClean="0"/>
              <a:t>was opened.</a:t>
            </a:r>
          </a:p>
          <a:p>
            <a:r>
              <a:rPr lang="en-US" dirty="0" smtClean="0"/>
              <a:t>When combining food in a </a:t>
            </a:r>
            <a:br>
              <a:rPr lang="en-US" dirty="0" smtClean="0"/>
            </a:br>
            <a:r>
              <a:rPr lang="en-US" dirty="0" smtClean="0"/>
              <a:t>dish with different use-by dates, the discard date of the dish should be based on the earliest prepared food.</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 y="228600"/>
            <a:ext cx="7883434" cy="1295400"/>
          </a:xfrm>
          <a:prstGeom prst="rect">
            <a:avLst/>
          </a:prstGeom>
          <a:noFill/>
          <a:ln w="9525">
            <a:noFill/>
            <a:miter lim="800000"/>
            <a:headEnd/>
            <a:tailEnd/>
          </a:ln>
        </p:spPr>
      </p:pic>
    </p:spTree>
    <p:extLst>
      <p:ext uri="{BB962C8B-B14F-4D97-AF65-F5344CB8AC3E}">
        <p14:creationId xmlns:p14="http://schemas.microsoft.com/office/powerpoint/2010/main" val="3217659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smartkitchen.com/assets/images/resources/large/1301275291fifo.jpg"/>
          <p:cNvPicPr>
            <a:picLocks noChangeAspect="1" noChangeArrowheads="1"/>
          </p:cNvPicPr>
          <p:nvPr/>
        </p:nvPicPr>
        <p:blipFill>
          <a:blip r:embed="rId2" cstate="print"/>
          <a:srcRect l="3237" t="7143" r="5692" b="21429"/>
          <a:stretch>
            <a:fillRect/>
          </a:stretch>
        </p:blipFill>
        <p:spPr bwMode="auto">
          <a:xfrm>
            <a:off x="4023360" y="4419600"/>
            <a:ext cx="5120640" cy="2133600"/>
          </a:xfrm>
          <a:prstGeom prst="rect">
            <a:avLst/>
          </a:prstGeom>
          <a:noFill/>
        </p:spPr>
      </p:pic>
      <p:sp>
        <p:nvSpPr>
          <p:cNvPr id="3" name="Content Placeholder 2"/>
          <p:cNvSpPr>
            <a:spLocks noGrp="1"/>
          </p:cNvSpPr>
          <p:nvPr>
            <p:ph idx="1"/>
          </p:nvPr>
        </p:nvSpPr>
        <p:spPr>
          <a:xfrm>
            <a:off x="457200" y="1600200"/>
            <a:ext cx="8229600" cy="4876800"/>
          </a:xfrm>
        </p:spPr>
        <p:txBody>
          <a:bodyPr>
            <a:normAutofit/>
          </a:bodyPr>
          <a:lstStyle/>
          <a:p>
            <a:r>
              <a:rPr lang="en-US" dirty="0" smtClean="0"/>
              <a:t>Food must be rotated in storage to maintain quality and limit the growth of pathogens.  </a:t>
            </a:r>
          </a:p>
          <a:p>
            <a:r>
              <a:rPr lang="en-US" dirty="0" smtClean="0"/>
              <a:t>Food items must be rotated so that those with the earliest use-by or expiration dates are used before items with later dates.</a:t>
            </a:r>
          </a:p>
          <a:p>
            <a:r>
              <a:rPr lang="en-US" dirty="0" smtClean="0"/>
              <a:t>Many operations use the first-in, first-out (FIFO) method to </a:t>
            </a:r>
            <a:br>
              <a:rPr lang="en-US" dirty="0" smtClean="0"/>
            </a:br>
            <a:r>
              <a:rPr lang="en-US" dirty="0" smtClean="0"/>
              <a:t>rotate their </a:t>
            </a:r>
            <a:br>
              <a:rPr lang="en-US" dirty="0" smtClean="0"/>
            </a:br>
            <a:r>
              <a:rPr lang="en-US" dirty="0" smtClean="0"/>
              <a:t>refrigerated, frozen </a:t>
            </a:r>
            <a:br>
              <a:rPr lang="en-US" dirty="0" smtClean="0"/>
            </a:br>
            <a:r>
              <a:rPr lang="en-US" dirty="0" smtClean="0"/>
              <a:t>and dry food during </a:t>
            </a:r>
            <a:br>
              <a:rPr lang="en-US" dirty="0" smtClean="0"/>
            </a:br>
            <a:r>
              <a:rPr lang="en-US" dirty="0" smtClean="0"/>
              <a:t>storage.</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1066800" y="152400"/>
            <a:ext cx="6711297" cy="1447800"/>
          </a:xfrm>
          <a:prstGeom prst="rect">
            <a:avLst/>
          </a:prstGeom>
          <a:noFill/>
          <a:ln w="9525">
            <a:noFill/>
            <a:miter lim="800000"/>
            <a:headEnd/>
            <a:tailEnd/>
          </a:ln>
        </p:spPr>
      </p:pic>
    </p:spTree>
    <p:extLst>
      <p:ext uri="{BB962C8B-B14F-4D97-AF65-F5344CB8AC3E}">
        <p14:creationId xmlns:p14="http://schemas.microsoft.com/office/powerpoint/2010/main" val="1750774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ool.cambro.com/storesafe/images/process-storing.jpg"/>
          <p:cNvPicPr>
            <a:picLocks noChangeAspect="1" noChangeArrowheads="1"/>
          </p:cNvPicPr>
          <p:nvPr/>
        </p:nvPicPr>
        <p:blipFill>
          <a:blip r:embed="rId2" cstate="print"/>
          <a:srcRect/>
          <a:stretch>
            <a:fillRect/>
          </a:stretch>
        </p:blipFill>
        <p:spPr bwMode="auto">
          <a:xfrm>
            <a:off x="4852963" y="4114800"/>
            <a:ext cx="4291037" cy="2743200"/>
          </a:xfrm>
          <a:prstGeom prst="rect">
            <a:avLst/>
          </a:prstGeom>
          <a:noFill/>
        </p:spPr>
      </p:pic>
      <p:sp>
        <p:nvSpPr>
          <p:cNvPr id="3" name="Content Placeholder 2"/>
          <p:cNvSpPr>
            <a:spLocks noGrp="1"/>
          </p:cNvSpPr>
          <p:nvPr>
            <p:ph idx="1"/>
          </p:nvPr>
        </p:nvSpPr>
        <p:spPr/>
        <p:txBody>
          <a:bodyPr/>
          <a:lstStyle/>
          <a:p>
            <a:r>
              <a:rPr lang="en-US" dirty="0" smtClean="0"/>
              <a:t>Here is one way to use the FIFO method:</a:t>
            </a:r>
          </a:p>
          <a:p>
            <a:pPr lvl="1"/>
            <a:r>
              <a:rPr lang="en-US" dirty="0" smtClean="0"/>
              <a:t>Identify the food item’s use-by or expiration date.</a:t>
            </a:r>
          </a:p>
          <a:p>
            <a:pPr lvl="1"/>
            <a:r>
              <a:rPr lang="en-US" dirty="0" smtClean="0"/>
              <a:t>Store items with the earliest use-by or expiration dates in front of items with later dates.</a:t>
            </a:r>
          </a:p>
          <a:p>
            <a:pPr lvl="1"/>
            <a:r>
              <a:rPr lang="en-US" dirty="0" smtClean="0"/>
              <a:t>Once shelved, use those items stored in front first.</a:t>
            </a:r>
          </a:p>
          <a:p>
            <a:pPr lvl="1"/>
            <a:r>
              <a:rPr lang="en-US" dirty="0" smtClean="0"/>
              <a:t>Throw out food that has </a:t>
            </a:r>
            <a:br>
              <a:rPr lang="en-US" dirty="0" smtClean="0"/>
            </a:br>
            <a:r>
              <a:rPr lang="en-US" dirty="0" smtClean="0"/>
              <a:t>passed its </a:t>
            </a:r>
            <a:br>
              <a:rPr lang="en-US" dirty="0" smtClean="0"/>
            </a:br>
            <a:r>
              <a:rPr lang="en-US" dirty="0" smtClean="0"/>
              <a:t>manufacturer’s use-by </a:t>
            </a:r>
            <a:br>
              <a:rPr lang="en-US" dirty="0" smtClean="0"/>
            </a:br>
            <a:r>
              <a:rPr lang="en-US" dirty="0" smtClean="0"/>
              <a:t>or expiration date.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066800" y="152400"/>
            <a:ext cx="6711297" cy="1447800"/>
          </a:xfrm>
          <a:prstGeom prst="rect">
            <a:avLst/>
          </a:prstGeom>
          <a:noFill/>
          <a:ln w="9525">
            <a:noFill/>
            <a:miter lim="800000"/>
            <a:headEnd/>
            <a:tailEnd/>
          </a:ln>
        </p:spPr>
      </p:pic>
    </p:spTree>
    <p:extLst>
      <p:ext uri="{BB962C8B-B14F-4D97-AF65-F5344CB8AC3E}">
        <p14:creationId xmlns:p14="http://schemas.microsoft.com/office/powerpoint/2010/main" val="3144656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1524</Words>
  <Application>Microsoft Office PowerPoint</Application>
  <PresentationFormat>On-screen Show (4:3)</PresentationFormat>
  <Paragraphs>126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Cy-Fair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Flow of Food: Storage</dc:title>
  <dc:creator>JEANNE TORRES ORTEGA</dc:creator>
  <cp:lastModifiedBy>Susan Stiker</cp:lastModifiedBy>
  <cp:revision>8</cp:revision>
  <dcterms:created xsi:type="dcterms:W3CDTF">2016-06-03T15:56:22Z</dcterms:created>
  <dcterms:modified xsi:type="dcterms:W3CDTF">2016-10-05T15:56:43Z</dcterms:modified>
</cp:coreProperties>
</file>