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6" r:id="rId2"/>
    <p:sldId id="257" r:id="rId3"/>
    <p:sldId id="258" r:id="rId4"/>
    <p:sldId id="296" r:id="rId5"/>
    <p:sldId id="259" r:id="rId6"/>
    <p:sldId id="260" r:id="rId7"/>
    <p:sldId id="316" r:id="rId8"/>
    <p:sldId id="261" r:id="rId9"/>
    <p:sldId id="262" r:id="rId10"/>
    <p:sldId id="263" r:id="rId11"/>
    <p:sldId id="329" r:id="rId12"/>
    <p:sldId id="264" r:id="rId13"/>
    <p:sldId id="265" r:id="rId14"/>
    <p:sldId id="266" r:id="rId15"/>
    <p:sldId id="267" r:id="rId16"/>
    <p:sldId id="268" r:id="rId17"/>
    <p:sldId id="269" r:id="rId18"/>
    <p:sldId id="270" r:id="rId19"/>
    <p:sldId id="271" r:id="rId20"/>
    <p:sldId id="272" r:id="rId21"/>
    <p:sldId id="273" r:id="rId22"/>
    <p:sldId id="317" r:id="rId23"/>
    <p:sldId id="318" r:id="rId24"/>
    <p:sldId id="274" r:id="rId25"/>
    <p:sldId id="319" r:id="rId26"/>
    <p:sldId id="321" r:id="rId27"/>
    <p:sldId id="322" r:id="rId28"/>
    <p:sldId id="323" r:id="rId29"/>
    <p:sldId id="324" r:id="rId30"/>
    <p:sldId id="325" r:id="rId31"/>
    <p:sldId id="326" r:id="rId32"/>
    <p:sldId id="327" r:id="rId33"/>
    <p:sldId id="328" r:id="rId3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91" d="100"/>
          <a:sy n="91" d="100"/>
        </p:scale>
        <p:origin x="864" y="-6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1A77383-802C-4519-9FAD-56A2B37DA0C4}" type="datetimeFigureOut">
              <a:rPr lang="en-US" smtClean="0"/>
              <a:pPr/>
              <a:t>10/1/2018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FB2FD0E-B32D-427E-9B50-7E5435E058ED}" type="slidenum">
              <a:rPr lang="en-US" smtClean="0"/>
              <a:pPr/>
              <a:t>‹#›</a:t>
            </a:fld>
            <a:endParaRPr lang="en-US"/>
          </a:p>
        </p:txBody>
      </p:sp>
    </p:spTree>
    <p:extLst>
      <p:ext uri="{BB962C8B-B14F-4D97-AF65-F5344CB8AC3E}">
        <p14:creationId xmlns:p14="http://schemas.microsoft.com/office/powerpoint/2010/main" val="26910313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D4FB4A-F860-458B-A56F-D7867AB8548C}" type="datetimeFigureOut">
              <a:rPr lang="en-US" smtClean="0"/>
              <a:pPr/>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281157-0757-4B48-B85D-122F90A14133}" type="slidenum">
              <a:rPr lang="en-US" smtClean="0"/>
              <a:pPr/>
              <a:t>‹#›</a:t>
            </a:fld>
            <a:endParaRPr lang="en-US" dirty="0"/>
          </a:p>
        </p:txBody>
      </p:sp>
    </p:spTree>
    <p:extLst>
      <p:ext uri="{BB962C8B-B14F-4D97-AF65-F5344CB8AC3E}">
        <p14:creationId xmlns:p14="http://schemas.microsoft.com/office/powerpoint/2010/main" val="251119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4FB4A-F860-458B-A56F-D7867AB8548C}" type="datetimeFigureOut">
              <a:rPr lang="en-US" smtClean="0"/>
              <a:pPr/>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281157-0757-4B48-B85D-122F90A14133}" type="slidenum">
              <a:rPr lang="en-US" smtClean="0"/>
              <a:pPr/>
              <a:t>‹#›</a:t>
            </a:fld>
            <a:endParaRPr lang="en-US" dirty="0"/>
          </a:p>
        </p:txBody>
      </p:sp>
    </p:spTree>
    <p:extLst>
      <p:ext uri="{BB962C8B-B14F-4D97-AF65-F5344CB8AC3E}">
        <p14:creationId xmlns:p14="http://schemas.microsoft.com/office/powerpoint/2010/main" val="139483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4FB4A-F860-458B-A56F-D7867AB8548C}" type="datetimeFigureOut">
              <a:rPr lang="en-US" smtClean="0"/>
              <a:pPr/>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281157-0757-4B48-B85D-122F90A14133}" type="slidenum">
              <a:rPr lang="en-US" smtClean="0"/>
              <a:pPr/>
              <a:t>‹#›</a:t>
            </a:fld>
            <a:endParaRPr lang="en-US" dirty="0"/>
          </a:p>
        </p:txBody>
      </p:sp>
    </p:spTree>
    <p:extLst>
      <p:ext uri="{BB962C8B-B14F-4D97-AF65-F5344CB8AC3E}">
        <p14:creationId xmlns:p14="http://schemas.microsoft.com/office/powerpoint/2010/main" val="191838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4FB4A-F860-458B-A56F-D7867AB8548C}" type="datetimeFigureOut">
              <a:rPr lang="en-US" smtClean="0"/>
              <a:pPr/>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281157-0757-4B48-B85D-122F90A14133}" type="slidenum">
              <a:rPr lang="en-US" smtClean="0"/>
              <a:pPr/>
              <a:t>‹#›</a:t>
            </a:fld>
            <a:endParaRPr lang="en-US" dirty="0"/>
          </a:p>
        </p:txBody>
      </p:sp>
    </p:spTree>
    <p:extLst>
      <p:ext uri="{BB962C8B-B14F-4D97-AF65-F5344CB8AC3E}">
        <p14:creationId xmlns:p14="http://schemas.microsoft.com/office/powerpoint/2010/main" val="389883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4FB4A-F860-458B-A56F-D7867AB8548C}" type="datetimeFigureOut">
              <a:rPr lang="en-US" smtClean="0"/>
              <a:pPr/>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281157-0757-4B48-B85D-122F90A14133}" type="slidenum">
              <a:rPr lang="en-US" smtClean="0"/>
              <a:pPr/>
              <a:t>‹#›</a:t>
            </a:fld>
            <a:endParaRPr lang="en-US" dirty="0"/>
          </a:p>
        </p:txBody>
      </p:sp>
    </p:spTree>
    <p:extLst>
      <p:ext uri="{BB962C8B-B14F-4D97-AF65-F5344CB8AC3E}">
        <p14:creationId xmlns:p14="http://schemas.microsoft.com/office/powerpoint/2010/main" val="237513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D4FB4A-F860-458B-A56F-D7867AB8548C}" type="datetimeFigureOut">
              <a:rPr lang="en-US" smtClean="0"/>
              <a:pPr/>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281157-0757-4B48-B85D-122F90A14133}" type="slidenum">
              <a:rPr lang="en-US" smtClean="0"/>
              <a:pPr/>
              <a:t>‹#›</a:t>
            </a:fld>
            <a:endParaRPr lang="en-US" dirty="0"/>
          </a:p>
        </p:txBody>
      </p:sp>
    </p:spTree>
    <p:extLst>
      <p:ext uri="{BB962C8B-B14F-4D97-AF65-F5344CB8AC3E}">
        <p14:creationId xmlns:p14="http://schemas.microsoft.com/office/powerpoint/2010/main" val="83338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D4FB4A-F860-458B-A56F-D7867AB8548C}" type="datetimeFigureOut">
              <a:rPr lang="en-US" smtClean="0"/>
              <a:pPr/>
              <a:t>10/1/2018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281157-0757-4B48-B85D-122F90A14133}" type="slidenum">
              <a:rPr lang="en-US" smtClean="0"/>
              <a:pPr/>
              <a:t>‹#›</a:t>
            </a:fld>
            <a:endParaRPr lang="en-US" dirty="0"/>
          </a:p>
        </p:txBody>
      </p:sp>
    </p:spTree>
    <p:extLst>
      <p:ext uri="{BB962C8B-B14F-4D97-AF65-F5344CB8AC3E}">
        <p14:creationId xmlns:p14="http://schemas.microsoft.com/office/powerpoint/2010/main" val="92936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D4FB4A-F860-458B-A56F-D7867AB8548C}" type="datetimeFigureOut">
              <a:rPr lang="en-US" smtClean="0"/>
              <a:pPr/>
              <a:t>10/1/2018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281157-0757-4B48-B85D-122F90A14133}" type="slidenum">
              <a:rPr lang="en-US" smtClean="0"/>
              <a:pPr/>
              <a:t>‹#›</a:t>
            </a:fld>
            <a:endParaRPr lang="en-US" dirty="0"/>
          </a:p>
        </p:txBody>
      </p:sp>
    </p:spTree>
    <p:extLst>
      <p:ext uri="{BB962C8B-B14F-4D97-AF65-F5344CB8AC3E}">
        <p14:creationId xmlns:p14="http://schemas.microsoft.com/office/powerpoint/2010/main" val="4264352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4FB4A-F860-458B-A56F-D7867AB8548C}" type="datetimeFigureOut">
              <a:rPr lang="en-US" smtClean="0"/>
              <a:pPr/>
              <a:t>10/1/2018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281157-0757-4B48-B85D-122F90A14133}" type="slidenum">
              <a:rPr lang="en-US" smtClean="0"/>
              <a:pPr/>
              <a:t>‹#›</a:t>
            </a:fld>
            <a:endParaRPr lang="en-US" dirty="0"/>
          </a:p>
        </p:txBody>
      </p:sp>
    </p:spTree>
    <p:extLst>
      <p:ext uri="{BB962C8B-B14F-4D97-AF65-F5344CB8AC3E}">
        <p14:creationId xmlns:p14="http://schemas.microsoft.com/office/powerpoint/2010/main" val="239073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4FB4A-F860-458B-A56F-D7867AB8548C}" type="datetimeFigureOut">
              <a:rPr lang="en-US" smtClean="0"/>
              <a:pPr/>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281157-0757-4B48-B85D-122F90A14133}" type="slidenum">
              <a:rPr lang="en-US" smtClean="0"/>
              <a:pPr/>
              <a:t>‹#›</a:t>
            </a:fld>
            <a:endParaRPr lang="en-US" dirty="0"/>
          </a:p>
        </p:txBody>
      </p:sp>
    </p:spTree>
    <p:extLst>
      <p:ext uri="{BB962C8B-B14F-4D97-AF65-F5344CB8AC3E}">
        <p14:creationId xmlns:p14="http://schemas.microsoft.com/office/powerpoint/2010/main" val="161542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4FB4A-F860-458B-A56F-D7867AB8548C}" type="datetimeFigureOut">
              <a:rPr lang="en-US" smtClean="0"/>
              <a:pPr/>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281157-0757-4B48-B85D-122F90A14133}" type="slidenum">
              <a:rPr lang="en-US" smtClean="0"/>
              <a:pPr/>
              <a:t>‹#›</a:t>
            </a:fld>
            <a:endParaRPr lang="en-US" dirty="0"/>
          </a:p>
        </p:txBody>
      </p:sp>
    </p:spTree>
    <p:extLst>
      <p:ext uri="{BB962C8B-B14F-4D97-AF65-F5344CB8AC3E}">
        <p14:creationId xmlns:p14="http://schemas.microsoft.com/office/powerpoint/2010/main" val="376795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4FB4A-F860-458B-A56F-D7867AB8548C}" type="datetimeFigureOut">
              <a:rPr lang="en-US" smtClean="0"/>
              <a:pPr/>
              <a:t>10/1/2018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81157-0757-4B48-B85D-122F90A14133}" type="slidenum">
              <a:rPr lang="en-US" smtClean="0"/>
              <a:pPr/>
              <a:t>‹#›</a:t>
            </a:fld>
            <a:endParaRPr lang="en-US" dirty="0"/>
          </a:p>
        </p:txBody>
      </p:sp>
    </p:spTree>
    <p:extLst>
      <p:ext uri="{BB962C8B-B14F-4D97-AF65-F5344CB8AC3E}">
        <p14:creationId xmlns:p14="http://schemas.microsoft.com/office/powerpoint/2010/main" val="1672997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0l9WiWcQDznt_M&amp;tbnid=mAeHKOhPtuZAhM:&amp;ved=0CAUQjRw&amp;url=http://www.restaurantdepot.com/&amp;ei=Q1ZGUqGENYn02gW044CQDg&amp;bvm=bv.53217764,d.b2I&amp;psig=AFQjCNEyeDoN_pJ53NjO5kQz8XkBOeUO0w&amp;ust=1380427611004367"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cscs.medschl.cam.ac.uk/wp-content/uploads/2009/04/purchasing-300x300.jpg"/>
          <p:cNvPicPr>
            <a:picLocks noChangeAspect="1" noChangeArrowheads="1"/>
          </p:cNvPicPr>
          <p:nvPr/>
        </p:nvPicPr>
        <p:blipFill>
          <a:blip r:embed="rId2" cstate="print"/>
          <a:srcRect/>
          <a:stretch>
            <a:fillRect/>
          </a:stretch>
        </p:blipFill>
        <p:spPr bwMode="auto">
          <a:xfrm>
            <a:off x="3124200" y="4343400"/>
            <a:ext cx="2514600" cy="2514600"/>
          </a:xfrm>
          <a:prstGeom prst="rect">
            <a:avLst/>
          </a:prstGeom>
          <a:noFill/>
        </p:spPr>
      </p:pic>
      <p:pic>
        <p:nvPicPr>
          <p:cNvPr id="1031" name="Picture 7" descr="https://encrypted-tbn0.gstatic.com/images?q=tbn:ANd9GcTkh6A6C6vdgifaucY7xOS_yGunj2Ny-QpLePb6_3KYWOYoZfPW"/>
          <p:cNvPicPr>
            <a:picLocks noChangeAspect="1" noChangeArrowheads="1"/>
          </p:cNvPicPr>
          <p:nvPr/>
        </p:nvPicPr>
        <p:blipFill>
          <a:blip r:embed="rId3" cstate="print"/>
          <a:srcRect t="16539" b="8143"/>
          <a:stretch>
            <a:fillRect/>
          </a:stretch>
        </p:blipFill>
        <p:spPr bwMode="auto">
          <a:xfrm>
            <a:off x="0" y="4267200"/>
            <a:ext cx="2293208" cy="2590800"/>
          </a:xfrm>
          <a:prstGeom prst="rect">
            <a:avLst/>
          </a:prstGeom>
          <a:noFill/>
        </p:spPr>
      </p:pic>
      <p:pic>
        <p:nvPicPr>
          <p:cNvPr id="1033" name="Picture 9" descr="http://s7d5.scene7.com/is/image/wasserstrom/foodboxesandstoragecontainers"/>
          <p:cNvPicPr>
            <a:picLocks noChangeAspect="1" noChangeArrowheads="1"/>
          </p:cNvPicPr>
          <p:nvPr/>
        </p:nvPicPr>
        <p:blipFill>
          <a:blip r:embed="rId4" cstate="print"/>
          <a:srcRect/>
          <a:stretch>
            <a:fillRect/>
          </a:stretch>
        </p:blipFill>
        <p:spPr bwMode="auto">
          <a:xfrm>
            <a:off x="7086600" y="4422583"/>
            <a:ext cx="2057400" cy="2435417"/>
          </a:xfrm>
          <a:prstGeom prst="rect">
            <a:avLst/>
          </a:prstGeom>
          <a:noFill/>
        </p:spPr>
      </p:pic>
      <p:sp>
        <p:nvSpPr>
          <p:cNvPr id="11" name="Right Arrow 10"/>
          <p:cNvSpPr/>
          <p:nvPr/>
        </p:nvSpPr>
        <p:spPr>
          <a:xfrm>
            <a:off x="2133600" y="5257800"/>
            <a:ext cx="1143000" cy="6858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ight Arrow 11"/>
          <p:cNvSpPr/>
          <p:nvPr/>
        </p:nvSpPr>
        <p:spPr>
          <a:xfrm>
            <a:off x="5638800" y="5257800"/>
            <a:ext cx="1143000" cy="6858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p:cNvSpPr txBox="1"/>
          <p:nvPr/>
        </p:nvSpPr>
        <p:spPr>
          <a:xfrm>
            <a:off x="3149600" y="3380498"/>
            <a:ext cx="5156200" cy="707886"/>
          </a:xfrm>
          <a:prstGeom prst="rect">
            <a:avLst/>
          </a:prstGeom>
          <a:noFill/>
        </p:spPr>
        <p:txBody>
          <a:bodyPr wrap="square" rtlCol="0">
            <a:spAutoFit/>
          </a:bodyPr>
          <a:lstStyle/>
          <a:p>
            <a:r>
              <a:rPr lang="en-US" sz="4000" dirty="0">
                <a:solidFill>
                  <a:schemeClr val="accent1">
                    <a:lumMod val="75000"/>
                  </a:schemeClr>
                </a:solidFill>
                <a:latin typeface="Arial Rounded MT Bold" panose="020F0704030504030204" pitchFamily="34" charset="0"/>
              </a:rPr>
              <a:t>Chapter 6</a:t>
            </a:r>
          </a:p>
        </p:txBody>
      </p:sp>
      <p:pic>
        <p:nvPicPr>
          <p:cNvPr id="4" name="Picture 3"/>
          <p:cNvPicPr>
            <a:picLocks noChangeAspect="1"/>
          </p:cNvPicPr>
          <p:nvPr/>
        </p:nvPicPr>
        <p:blipFill>
          <a:blip r:embed="rId5"/>
          <a:stretch>
            <a:fillRect/>
          </a:stretch>
        </p:blipFill>
        <p:spPr>
          <a:xfrm>
            <a:off x="356991" y="533400"/>
            <a:ext cx="8406009" cy="2847098"/>
          </a:xfrm>
          <a:prstGeom prst="rect">
            <a:avLst/>
          </a:prstGeom>
        </p:spPr>
      </p:pic>
    </p:spTree>
    <p:extLst>
      <p:ext uri="{BB962C8B-B14F-4D97-AF65-F5344CB8AC3E}">
        <p14:creationId xmlns:p14="http://schemas.microsoft.com/office/powerpoint/2010/main" val="3649696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thegrocer.co.uk/Pictures/web/l/s/y/Gousto-Box.gif"/>
          <p:cNvPicPr>
            <a:picLocks noChangeAspect="1" noChangeArrowheads="1"/>
          </p:cNvPicPr>
          <p:nvPr/>
        </p:nvPicPr>
        <p:blipFill>
          <a:blip r:embed="rId2" cstate="print"/>
          <a:srcRect/>
          <a:stretch>
            <a:fillRect/>
          </a:stretch>
        </p:blipFill>
        <p:spPr bwMode="auto">
          <a:xfrm>
            <a:off x="5029200" y="3693831"/>
            <a:ext cx="4267200" cy="3164169"/>
          </a:xfrm>
          <a:prstGeom prst="rect">
            <a:avLst/>
          </a:prstGeom>
          <a:noFill/>
        </p:spPr>
      </p:pic>
      <p:sp>
        <p:nvSpPr>
          <p:cNvPr id="3" name="Content Placeholder 2"/>
          <p:cNvSpPr>
            <a:spLocks noGrp="1"/>
          </p:cNvSpPr>
          <p:nvPr>
            <p:ph idx="1"/>
          </p:nvPr>
        </p:nvSpPr>
        <p:spPr>
          <a:xfrm>
            <a:off x="457200" y="1600200"/>
            <a:ext cx="8229600" cy="4648200"/>
          </a:xfrm>
        </p:spPr>
        <p:txBody>
          <a:bodyPr>
            <a:normAutofit/>
          </a:bodyPr>
          <a:lstStyle/>
          <a:p>
            <a:r>
              <a:rPr lang="en-US" dirty="0"/>
              <a:t>If you must reject an item, set it aside from the items you are accepting and tell the delivery person exactly what’s wrong it.</a:t>
            </a:r>
          </a:p>
          <a:p>
            <a:r>
              <a:rPr lang="en-US" dirty="0"/>
              <a:t>Make sure you get a signed adjustment or credit slip before giving the a</a:t>
            </a:r>
            <a:br>
              <a:rPr lang="en-US" dirty="0"/>
            </a:br>
            <a:r>
              <a:rPr lang="en-US" dirty="0"/>
              <a:t>item back to the delivery </a:t>
            </a:r>
            <a:br>
              <a:rPr lang="en-US" dirty="0"/>
            </a:br>
            <a:r>
              <a:rPr lang="en-US" dirty="0"/>
              <a:t>person.  Log the incident </a:t>
            </a:r>
            <a:br>
              <a:rPr lang="en-US" dirty="0"/>
            </a:br>
            <a:r>
              <a:rPr lang="en-US" dirty="0"/>
              <a:t>on the invoice or the </a:t>
            </a:r>
            <a:br>
              <a:rPr lang="en-US" dirty="0"/>
            </a:br>
            <a:r>
              <a:rPr lang="en-US" dirty="0"/>
              <a:t>receiving document.</a:t>
            </a:r>
          </a:p>
        </p:txBody>
      </p:sp>
      <p:pic>
        <p:nvPicPr>
          <p:cNvPr id="8194" name="Picture 2"/>
          <p:cNvPicPr>
            <a:picLocks noChangeAspect="1" noChangeArrowheads="1"/>
          </p:cNvPicPr>
          <p:nvPr/>
        </p:nvPicPr>
        <p:blipFill>
          <a:blip r:embed="rId3" cstate="print"/>
          <a:srcRect/>
          <a:stretch>
            <a:fillRect/>
          </a:stretch>
        </p:blipFill>
        <p:spPr bwMode="auto">
          <a:xfrm>
            <a:off x="832338" y="304800"/>
            <a:ext cx="7473462" cy="1143000"/>
          </a:xfrm>
          <a:prstGeom prst="rect">
            <a:avLst/>
          </a:prstGeom>
          <a:noFill/>
          <a:ln w="9525">
            <a:noFill/>
            <a:miter lim="800000"/>
            <a:headEnd/>
            <a:tailEnd/>
          </a:ln>
        </p:spPr>
      </p:pic>
    </p:spTree>
    <p:extLst>
      <p:ext uri="{BB962C8B-B14F-4D97-AF65-F5344CB8AC3E}">
        <p14:creationId xmlns:p14="http://schemas.microsoft.com/office/powerpoint/2010/main" val="1226985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rt on canned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25" y="4748729"/>
            <a:ext cx="2733675" cy="21092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724400"/>
          </a:xfrm>
        </p:spPr>
        <p:txBody>
          <a:bodyPr>
            <a:normAutofit lnSpcReduction="10000"/>
          </a:bodyPr>
          <a:lstStyle/>
          <a:p>
            <a:r>
              <a:rPr lang="en-US" dirty="0"/>
              <a:t>Occasionally you may be able to recondition and use items that would have been rejected.</a:t>
            </a:r>
          </a:p>
          <a:p>
            <a:r>
              <a:rPr lang="en-US" dirty="0"/>
              <a:t>Example:  a shipment of cans with contaminated surfaces may be cleaned and sanitized, allowing them to be used.  HOWEVER, the same cans could not be reconditioned if the contamination was the result of damage to the cans </a:t>
            </a:r>
            <a:br>
              <a:rPr lang="en-US" dirty="0"/>
            </a:br>
            <a:r>
              <a:rPr lang="en-US" dirty="0"/>
              <a:t>(i.e. the can is bulging or </a:t>
            </a:r>
            <a:br>
              <a:rPr lang="en-US" dirty="0"/>
            </a:br>
            <a:r>
              <a:rPr lang="en-US" dirty="0"/>
              <a:t>dented)</a:t>
            </a:r>
          </a:p>
        </p:txBody>
      </p:sp>
      <p:pic>
        <p:nvPicPr>
          <p:cNvPr id="4" name="Picture 2"/>
          <p:cNvPicPr>
            <a:picLocks noChangeAspect="1" noChangeArrowheads="1"/>
          </p:cNvPicPr>
          <p:nvPr/>
        </p:nvPicPr>
        <p:blipFill>
          <a:blip r:embed="rId3" cstate="print"/>
          <a:srcRect/>
          <a:stretch>
            <a:fillRect/>
          </a:stretch>
        </p:blipFill>
        <p:spPr bwMode="auto">
          <a:xfrm>
            <a:off x="832338" y="304800"/>
            <a:ext cx="7473462" cy="1143000"/>
          </a:xfrm>
          <a:prstGeom prst="rect">
            <a:avLst/>
          </a:prstGeom>
          <a:noFill/>
          <a:ln w="9525">
            <a:noFill/>
            <a:miter lim="800000"/>
            <a:headEnd/>
            <a:tailEnd/>
          </a:ln>
        </p:spPr>
      </p:pic>
    </p:spTree>
    <p:extLst>
      <p:ext uri="{BB962C8B-B14F-4D97-AF65-F5344CB8AC3E}">
        <p14:creationId xmlns:p14="http://schemas.microsoft.com/office/powerpoint/2010/main" val="1235629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cm-l3.technorati.com/10/08/30/17233/recall4.jpg"/>
          <p:cNvPicPr>
            <a:picLocks noChangeAspect="1" noChangeArrowheads="1"/>
          </p:cNvPicPr>
          <p:nvPr/>
        </p:nvPicPr>
        <p:blipFill>
          <a:blip r:embed="rId2" cstate="print"/>
          <a:srcRect/>
          <a:stretch>
            <a:fillRect/>
          </a:stretch>
        </p:blipFill>
        <p:spPr bwMode="auto">
          <a:xfrm>
            <a:off x="6451600" y="3352800"/>
            <a:ext cx="2692400" cy="2019301"/>
          </a:xfrm>
          <a:prstGeom prst="rect">
            <a:avLst/>
          </a:prstGeom>
          <a:noFill/>
        </p:spPr>
      </p:pic>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a:t>Food items you have received may sometimes be recalled by the manufacturer.  This may happen when food contamination is confirmed or suspected.  It can also occur when items have been mislabeled or misbranded.  </a:t>
            </a:r>
          </a:p>
          <a:p>
            <a:r>
              <a:rPr lang="en-US" dirty="0"/>
              <a:t>Often food is recalled when food </a:t>
            </a:r>
            <a:br>
              <a:rPr lang="en-US" dirty="0"/>
            </a:br>
            <a:r>
              <a:rPr lang="en-US" dirty="0"/>
              <a:t>allergens have not been identified </a:t>
            </a:r>
            <a:br>
              <a:rPr lang="en-US" dirty="0"/>
            </a:br>
            <a:r>
              <a:rPr lang="en-US" dirty="0"/>
              <a:t>on the label.  </a:t>
            </a:r>
          </a:p>
          <a:p>
            <a:r>
              <a:rPr lang="en-US" dirty="0"/>
              <a:t>Most vendors will notify you of the </a:t>
            </a:r>
            <a:br>
              <a:rPr lang="en-US" dirty="0"/>
            </a:br>
            <a:r>
              <a:rPr lang="en-US" dirty="0"/>
              <a:t>recall.  However, you should also monitor recall notifications made by the FDA and the USDA.</a:t>
            </a:r>
          </a:p>
        </p:txBody>
      </p:sp>
      <p:pic>
        <p:nvPicPr>
          <p:cNvPr id="9218" name="Picture 2"/>
          <p:cNvPicPr>
            <a:picLocks noChangeAspect="1" noChangeArrowheads="1"/>
          </p:cNvPicPr>
          <p:nvPr/>
        </p:nvPicPr>
        <p:blipFill>
          <a:blip r:embed="rId3" cstate="print"/>
          <a:srcRect/>
          <a:stretch>
            <a:fillRect/>
          </a:stretch>
        </p:blipFill>
        <p:spPr bwMode="auto">
          <a:xfrm>
            <a:off x="838200" y="228600"/>
            <a:ext cx="7479587" cy="1219200"/>
          </a:xfrm>
          <a:prstGeom prst="rect">
            <a:avLst/>
          </a:prstGeom>
          <a:noFill/>
          <a:ln w="9525">
            <a:noFill/>
            <a:miter lim="800000"/>
            <a:headEnd/>
            <a:tailEnd/>
          </a:ln>
        </p:spPr>
      </p:pic>
    </p:spTree>
    <p:extLst>
      <p:ext uri="{BB962C8B-B14F-4D97-AF65-F5344CB8AC3E}">
        <p14:creationId xmlns:p14="http://schemas.microsoft.com/office/powerpoint/2010/main" val="414800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cm-l3.technorati.com/11/06/27/46419/food-recall.jpg?t=20110627202634"/>
          <p:cNvPicPr>
            <a:picLocks noChangeAspect="1" noChangeArrowheads="1"/>
          </p:cNvPicPr>
          <p:nvPr/>
        </p:nvPicPr>
        <p:blipFill>
          <a:blip r:embed="rId2" cstate="print"/>
          <a:srcRect/>
          <a:stretch>
            <a:fillRect/>
          </a:stretch>
        </p:blipFill>
        <p:spPr bwMode="auto">
          <a:xfrm>
            <a:off x="6172200" y="3886199"/>
            <a:ext cx="2971799" cy="2971801"/>
          </a:xfrm>
          <a:prstGeom prst="rect">
            <a:avLst/>
          </a:prstGeom>
          <a:noFill/>
        </p:spPr>
      </p:pic>
      <p:sp>
        <p:nvSpPr>
          <p:cNvPr id="3" name="Content Placeholder 2"/>
          <p:cNvSpPr>
            <a:spLocks noGrp="1"/>
          </p:cNvSpPr>
          <p:nvPr>
            <p:ph idx="1"/>
          </p:nvPr>
        </p:nvSpPr>
        <p:spPr>
          <a:xfrm>
            <a:off x="457200" y="1600200"/>
            <a:ext cx="8229600" cy="4876800"/>
          </a:xfrm>
        </p:spPr>
        <p:txBody>
          <a:bodyPr>
            <a:normAutofit lnSpcReduction="10000"/>
          </a:bodyPr>
          <a:lstStyle/>
          <a:p>
            <a:r>
              <a:rPr lang="en-US" dirty="0"/>
              <a:t>Identify the recalled food item by matching information from the recall notice.</a:t>
            </a:r>
          </a:p>
          <a:p>
            <a:r>
              <a:rPr lang="en-US" dirty="0"/>
              <a:t>Remove the item from inventory, and place it in a secure and appropriate location.</a:t>
            </a:r>
          </a:p>
          <a:p>
            <a:r>
              <a:rPr lang="en-US" dirty="0"/>
              <a:t>Label the item in a way that will </a:t>
            </a:r>
            <a:br>
              <a:rPr lang="en-US" dirty="0"/>
            </a:br>
            <a:r>
              <a:rPr lang="en-US" dirty="0"/>
              <a:t>prevent it from being placed </a:t>
            </a:r>
            <a:br>
              <a:rPr lang="en-US" dirty="0"/>
            </a:br>
            <a:r>
              <a:rPr lang="en-US" dirty="0"/>
              <a:t>back in inventory.</a:t>
            </a:r>
          </a:p>
          <a:p>
            <a:r>
              <a:rPr lang="en-US" dirty="0"/>
              <a:t>Refer to the vendor’s </a:t>
            </a:r>
            <a:br>
              <a:rPr lang="en-US" dirty="0"/>
            </a:br>
            <a:r>
              <a:rPr lang="en-US" dirty="0"/>
              <a:t>notification or recall notice </a:t>
            </a:r>
            <a:br>
              <a:rPr lang="en-US" dirty="0"/>
            </a:br>
            <a:r>
              <a:rPr lang="en-US" dirty="0"/>
              <a:t>for what to do with the item.</a:t>
            </a:r>
          </a:p>
        </p:txBody>
      </p:sp>
      <p:pic>
        <p:nvPicPr>
          <p:cNvPr id="10242" name="Picture 2"/>
          <p:cNvPicPr>
            <a:picLocks noChangeAspect="1" noChangeArrowheads="1"/>
          </p:cNvPicPr>
          <p:nvPr/>
        </p:nvPicPr>
        <p:blipFill>
          <a:blip r:embed="rId3" cstate="print"/>
          <a:srcRect/>
          <a:stretch>
            <a:fillRect/>
          </a:stretch>
        </p:blipFill>
        <p:spPr bwMode="auto">
          <a:xfrm>
            <a:off x="614190" y="381000"/>
            <a:ext cx="7844010" cy="914400"/>
          </a:xfrm>
          <a:prstGeom prst="rect">
            <a:avLst/>
          </a:prstGeom>
          <a:noFill/>
          <a:ln w="9525">
            <a:noFill/>
            <a:miter lim="800000"/>
            <a:headEnd/>
            <a:tailEnd/>
          </a:ln>
        </p:spPr>
      </p:pic>
    </p:spTree>
    <p:extLst>
      <p:ext uri="{BB962C8B-B14F-4D97-AF65-F5344CB8AC3E}">
        <p14:creationId xmlns:p14="http://schemas.microsoft.com/office/powerpoint/2010/main" val="281171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dhresource.com/albu_409260107_00-1.200x200/digital-food-cooked-thermometer-temperature.jpg"/>
          <p:cNvPicPr>
            <a:picLocks noChangeAspect="1" noChangeArrowheads="1"/>
          </p:cNvPicPr>
          <p:nvPr/>
        </p:nvPicPr>
        <p:blipFill>
          <a:blip r:embed="rId2" cstate="print"/>
          <a:srcRect l="25581" r="27907"/>
          <a:stretch>
            <a:fillRect/>
          </a:stretch>
        </p:blipFill>
        <p:spPr bwMode="auto">
          <a:xfrm>
            <a:off x="7620000" y="3581400"/>
            <a:ext cx="1524000" cy="3276600"/>
          </a:xfrm>
          <a:prstGeom prst="rect">
            <a:avLst/>
          </a:prstGeom>
          <a:noFill/>
        </p:spPr>
      </p:pic>
      <p:sp>
        <p:nvSpPr>
          <p:cNvPr id="3" name="Content Placeholder 2"/>
          <p:cNvSpPr>
            <a:spLocks noGrp="1"/>
          </p:cNvSpPr>
          <p:nvPr>
            <p:ph idx="1"/>
          </p:nvPr>
        </p:nvSpPr>
        <p:spPr/>
        <p:txBody>
          <a:bodyPr>
            <a:normAutofit fontScale="92500"/>
          </a:bodyPr>
          <a:lstStyle/>
          <a:p>
            <a:r>
              <a:rPr lang="en-US" dirty="0"/>
              <a:t>Use thermometers to check food temperatures during receiving</a:t>
            </a:r>
          </a:p>
          <a:p>
            <a:pPr lvl="1"/>
            <a:r>
              <a:rPr lang="en-US" dirty="0"/>
              <a:t>Meat poultry, and fish:  Insert the thermometer stem or probe directly into the thickest part of the food.</a:t>
            </a:r>
          </a:p>
          <a:p>
            <a:pPr lvl="1"/>
            <a:r>
              <a:rPr lang="en-US" dirty="0"/>
              <a:t>ROP Food (Vacuum packed and sous vide food)- Insert thermometer stem or probe between two </a:t>
            </a:r>
            <a:br>
              <a:rPr lang="en-US" dirty="0"/>
            </a:br>
            <a:r>
              <a:rPr lang="en-US" dirty="0"/>
              <a:t>packages.  If the package can be folded, fold </a:t>
            </a:r>
            <a:br>
              <a:rPr lang="en-US" dirty="0"/>
            </a:br>
            <a:r>
              <a:rPr lang="en-US" dirty="0"/>
              <a:t>around the thermometer stem or probe.</a:t>
            </a:r>
          </a:p>
          <a:p>
            <a:pPr lvl="1"/>
            <a:r>
              <a:rPr lang="en-US" dirty="0"/>
              <a:t>Other packaged food:  Open the package and insert the thermometer stem or probe into the food.</a:t>
            </a:r>
          </a:p>
        </p:txBody>
      </p:sp>
      <p:pic>
        <p:nvPicPr>
          <p:cNvPr id="11266" name="Picture 2"/>
          <p:cNvPicPr>
            <a:picLocks noChangeAspect="1" noChangeArrowheads="1"/>
          </p:cNvPicPr>
          <p:nvPr/>
        </p:nvPicPr>
        <p:blipFill>
          <a:blip r:embed="rId3" cstate="print"/>
          <a:srcRect/>
          <a:stretch>
            <a:fillRect/>
          </a:stretch>
        </p:blipFill>
        <p:spPr bwMode="auto">
          <a:xfrm>
            <a:off x="438150" y="457200"/>
            <a:ext cx="8172450" cy="962025"/>
          </a:xfrm>
          <a:prstGeom prst="rect">
            <a:avLst/>
          </a:prstGeom>
          <a:noFill/>
          <a:ln w="9525">
            <a:noFill/>
            <a:miter lim="800000"/>
            <a:headEnd/>
            <a:tailEnd/>
          </a:ln>
        </p:spPr>
      </p:pic>
    </p:spTree>
    <p:extLst>
      <p:ext uri="{BB962C8B-B14F-4D97-AF65-F5344CB8AC3E}">
        <p14:creationId xmlns:p14="http://schemas.microsoft.com/office/powerpoint/2010/main" val="3699916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tomatocasual.com/wp-content/uploads/oyster2.jpg"/>
          <p:cNvPicPr>
            <a:picLocks noChangeAspect="1" noChangeArrowheads="1"/>
          </p:cNvPicPr>
          <p:nvPr/>
        </p:nvPicPr>
        <p:blipFill>
          <a:blip r:embed="rId2" cstate="print"/>
          <a:srcRect/>
          <a:stretch>
            <a:fillRect/>
          </a:stretch>
        </p:blipFill>
        <p:spPr bwMode="auto">
          <a:xfrm>
            <a:off x="5640552" y="4419600"/>
            <a:ext cx="3503448" cy="2438400"/>
          </a:xfrm>
          <a:prstGeom prst="rect">
            <a:avLst/>
          </a:prstGeom>
          <a:noFill/>
        </p:spPr>
      </p:pic>
      <p:sp>
        <p:nvSpPr>
          <p:cNvPr id="3" name="Content Placeholder 2"/>
          <p:cNvSpPr>
            <a:spLocks noGrp="1"/>
          </p:cNvSpPr>
          <p:nvPr>
            <p:ph idx="1"/>
          </p:nvPr>
        </p:nvSpPr>
        <p:spPr/>
        <p:txBody>
          <a:bodyPr/>
          <a:lstStyle/>
          <a:p>
            <a:r>
              <a:rPr lang="en-US" dirty="0"/>
              <a:t>Deliveries should also meet the following temperature criteria:</a:t>
            </a:r>
          </a:p>
          <a:p>
            <a:pPr lvl="1"/>
            <a:r>
              <a:rPr lang="en-US" dirty="0"/>
              <a:t>Cold food:  Receive at 41°F or lower</a:t>
            </a:r>
          </a:p>
          <a:p>
            <a:pPr lvl="1"/>
            <a:r>
              <a:rPr lang="en-US" dirty="0"/>
              <a:t>Live shellfish:  Receive at air temperature of 45°F and an internal temperature no greater than 50°F.  Must be cooled to 41°F or lower in four hours.</a:t>
            </a:r>
          </a:p>
          <a:p>
            <a:pPr lvl="1"/>
            <a:r>
              <a:rPr lang="en-US" dirty="0"/>
              <a:t>Shucked Shellfish:  Receive at 45°F or lower.  </a:t>
            </a:r>
            <a:br>
              <a:rPr lang="en-US" dirty="0"/>
            </a:br>
            <a:r>
              <a:rPr lang="en-US" dirty="0"/>
              <a:t>Cool the shellfish  to 41°F or </a:t>
            </a:r>
            <a:br>
              <a:rPr lang="en-US" dirty="0"/>
            </a:br>
            <a:r>
              <a:rPr lang="en-US" dirty="0"/>
              <a:t>lower in four hours.</a:t>
            </a:r>
          </a:p>
        </p:txBody>
      </p:sp>
      <p:pic>
        <p:nvPicPr>
          <p:cNvPr id="5" name="Picture 2"/>
          <p:cNvPicPr>
            <a:picLocks noChangeAspect="1" noChangeArrowheads="1"/>
          </p:cNvPicPr>
          <p:nvPr/>
        </p:nvPicPr>
        <p:blipFill>
          <a:blip r:embed="rId3" cstate="print"/>
          <a:srcRect/>
          <a:stretch>
            <a:fillRect/>
          </a:stretch>
        </p:blipFill>
        <p:spPr bwMode="auto">
          <a:xfrm>
            <a:off x="438150" y="457200"/>
            <a:ext cx="8172450" cy="962025"/>
          </a:xfrm>
          <a:prstGeom prst="rect">
            <a:avLst/>
          </a:prstGeom>
          <a:noFill/>
          <a:ln w="9525">
            <a:noFill/>
            <a:miter lim="800000"/>
            <a:headEnd/>
            <a:tailEnd/>
          </a:ln>
        </p:spPr>
      </p:pic>
    </p:spTree>
    <p:extLst>
      <p:ext uri="{BB962C8B-B14F-4D97-AF65-F5344CB8AC3E}">
        <p14:creationId xmlns:p14="http://schemas.microsoft.com/office/powerpoint/2010/main" val="177099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images.wisegeek.com/frozen-meat.jpg"/>
          <p:cNvPicPr>
            <a:picLocks noChangeAspect="1" noChangeArrowheads="1"/>
          </p:cNvPicPr>
          <p:nvPr/>
        </p:nvPicPr>
        <p:blipFill>
          <a:blip r:embed="rId2" cstate="print"/>
          <a:srcRect b="8142"/>
          <a:stretch>
            <a:fillRect/>
          </a:stretch>
        </p:blipFill>
        <p:spPr bwMode="auto">
          <a:xfrm rot="2074170">
            <a:off x="-456224" y="4839744"/>
            <a:ext cx="2903199" cy="1981200"/>
          </a:xfrm>
          <a:prstGeom prst="rect">
            <a:avLst/>
          </a:prstGeom>
          <a:noFill/>
        </p:spPr>
      </p:pic>
      <p:sp>
        <p:nvSpPr>
          <p:cNvPr id="3" name="Content Placeholder 2"/>
          <p:cNvSpPr>
            <a:spLocks noGrp="1"/>
          </p:cNvSpPr>
          <p:nvPr>
            <p:ph idx="1"/>
          </p:nvPr>
        </p:nvSpPr>
        <p:spPr/>
        <p:txBody>
          <a:bodyPr>
            <a:normAutofit fontScale="92500"/>
          </a:bodyPr>
          <a:lstStyle/>
          <a:p>
            <a:pPr lvl="1"/>
            <a:r>
              <a:rPr lang="en-US" dirty="0"/>
              <a:t>Shell eggs:  Receive at an air temperature of 45°F or </a:t>
            </a:r>
            <a:r>
              <a:rPr lang="en-US" dirty="0" smtClean="0"/>
              <a:t>lower</a:t>
            </a:r>
          </a:p>
          <a:p>
            <a:pPr lvl="1"/>
            <a:r>
              <a:rPr lang="en-US" dirty="0" smtClean="0"/>
              <a:t>Milk: Receive at 45 F then cooled to 41 F or lower in four hours</a:t>
            </a:r>
            <a:endParaRPr lang="en-US" dirty="0"/>
          </a:p>
          <a:p>
            <a:pPr lvl="1"/>
            <a:r>
              <a:rPr lang="en-US" dirty="0"/>
              <a:t>Hot food:  Receive hot TCS food at 135°F or higher</a:t>
            </a:r>
          </a:p>
          <a:p>
            <a:pPr lvl="1"/>
            <a:r>
              <a:rPr lang="en-US" dirty="0"/>
              <a:t>Frozen food:  Should be frozen solid when received</a:t>
            </a:r>
          </a:p>
          <a:p>
            <a:pPr lvl="2"/>
            <a:r>
              <a:rPr lang="en-US" dirty="0"/>
              <a:t>Reject frozen food for the following reasons:</a:t>
            </a:r>
          </a:p>
          <a:p>
            <a:pPr lvl="3"/>
            <a:r>
              <a:rPr lang="en-US" dirty="0"/>
              <a:t>Fluids or water stains appear in case bottoms or on packaging</a:t>
            </a:r>
          </a:p>
          <a:p>
            <a:pPr lvl="3"/>
            <a:r>
              <a:rPr lang="en-US" dirty="0"/>
              <a:t>There are ice crystals or frozen liquids on the food or the packaging.  This may be evidence of thawing and refreezing, which shows the food has been time-temperature abused.</a:t>
            </a:r>
          </a:p>
        </p:txBody>
      </p:sp>
      <p:pic>
        <p:nvPicPr>
          <p:cNvPr id="5" name="Picture 2"/>
          <p:cNvPicPr>
            <a:picLocks noChangeAspect="1" noChangeArrowheads="1"/>
          </p:cNvPicPr>
          <p:nvPr/>
        </p:nvPicPr>
        <p:blipFill>
          <a:blip r:embed="rId3" cstate="print"/>
          <a:srcRect/>
          <a:stretch>
            <a:fillRect/>
          </a:stretch>
        </p:blipFill>
        <p:spPr bwMode="auto">
          <a:xfrm>
            <a:off x="438150" y="457200"/>
            <a:ext cx="8172450" cy="962025"/>
          </a:xfrm>
          <a:prstGeom prst="rect">
            <a:avLst/>
          </a:prstGeom>
          <a:noFill/>
          <a:ln w="9525">
            <a:noFill/>
            <a:miter lim="800000"/>
            <a:headEnd/>
            <a:tailEnd/>
          </a:ln>
        </p:spPr>
      </p:pic>
    </p:spTree>
    <p:extLst>
      <p:ext uri="{BB962C8B-B14F-4D97-AF65-F5344CB8AC3E}">
        <p14:creationId xmlns:p14="http://schemas.microsoft.com/office/powerpoint/2010/main" val="334577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d2tq98mqfjyz2l.cloudfront.net/image_cache/1296562442629976.jpeg"/>
          <p:cNvPicPr>
            <a:picLocks noChangeAspect="1" noChangeArrowheads="1"/>
          </p:cNvPicPr>
          <p:nvPr/>
        </p:nvPicPr>
        <p:blipFill>
          <a:blip r:embed="rId2" cstate="print"/>
          <a:srcRect/>
          <a:stretch>
            <a:fillRect/>
          </a:stretch>
        </p:blipFill>
        <p:spPr bwMode="auto">
          <a:xfrm>
            <a:off x="3956023" y="4648200"/>
            <a:ext cx="5416577" cy="2524126"/>
          </a:xfrm>
          <a:prstGeom prst="rect">
            <a:avLst/>
          </a:prstGeom>
          <a:noFill/>
        </p:spPr>
      </p:pic>
      <p:sp>
        <p:nvSpPr>
          <p:cNvPr id="3" name="Content Placeholder 2"/>
          <p:cNvSpPr>
            <a:spLocks noGrp="1"/>
          </p:cNvSpPr>
          <p:nvPr>
            <p:ph idx="1"/>
          </p:nvPr>
        </p:nvSpPr>
        <p:spPr/>
        <p:txBody>
          <a:bodyPr>
            <a:normAutofit lnSpcReduction="10000"/>
          </a:bodyPr>
          <a:lstStyle/>
          <a:p>
            <a:r>
              <a:rPr lang="en-US" dirty="0"/>
              <a:t>Both food items and nonfood items must be packaged correctly when you receive them.</a:t>
            </a:r>
          </a:p>
          <a:p>
            <a:r>
              <a:rPr lang="en-US" dirty="0"/>
              <a:t>Items should be delivered with their original packaging and manufacturer label. </a:t>
            </a:r>
          </a:p>
          <a:p>
            <a:r>
              <a:rPr lang="en-US" dirty="0"/>
              <a:t>The packaging should be intact, clean and protect food and food-contact surfaces.</a:t>
            </a:r>
          </a:p>
          <a:p>
            <a:r>
              <a:rPr lang="en-US" dirty="0"/>
              <a:t>Reject food and nonfood items if packaging has any of the </a:t>
            </a:r>
            <a:br>
              <a:rPr lang="en-US" dirty="0"/>
            </a:br>
            <a:r>
              <a:rPr lang="en-US" dirty="0"/>
              <a:t>following problems:</a:t>
            </a:r>
          </a:p>
        </p:txBody>
      </p:sp>
      <p:pic>
        <p:nvPicPr>
          <p:cNvPr id="12290" name="Picture 2"/>
          <p:cNvPicPr>
            <a:picLocks noChangeAspect="1" noChangeArrowheads="1"/>
          </p:cNvPicPr>
          <p:nvPr/>
        </p:nvPicPr>
        <p:blipFill>
          <a:blip r:embed="rId3" cstate="print"/>
          <a:srcRect/>
          <a:stretch>
            <a:fillRect/>
          </a:stretch>
        </p:blipFill>
        <p:spPr bwMode="auto">
          <a:xfrm>
            <a:off x="1042307" y="228600"/>
            <a:ext cx="7034893" cy="1143000"/>
          </a:xfrm>
          <a:prstGeom prst="rect">
            <a:avLst/>
          </a:prstGeom>
          <a:noFill/>
          <a:ln w="9525">
            <a:noFill/>
            <a:miter lim="800000"/>
            <a:headEnd/>
            <a:tailEnd/>
          </a:ln>
        </p:spPr>
      </p:pic>
    </p:spTree>
    <p:extLst>
      <p:ext uri="{BB962C8B-B14F-4D97-AF65-F5344CB8AC3E}">
        <p14:creationId xmlns:p14="http://schemas.microsoft.com/office/powerpoint/2010/main" val="129826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http://www.truthnhealth.com/wp-content/uploads/2011/10/dented-cans.jpg"/>
          <p:cNvPicPr>
            <a:picLocks noChangeAspect="1" noChangeArrowheads="1"/>
          </p:cNvPicPr>
          <p:nvPr/>
        </p:nvPicPr>
        <p:blipFill>
          <a:blip r:embed="rId2" cstate="print"/>
          <a:srcRect/>
          <a:stretch>
            <a:fillRect/>
          </a:stretch>
        </p:blipFill>
        <p:spPr bwMode="auto">
          <a:xfrm>
            <a:off x="5334000" y="4191000"/>
            <a:ext cx="4038600" cy="3097402"/>
          </a:xfrm>
          <a:prstGeom prst="rect">
            <a:avLst/>
          </a:prstGeom>
          <a:noFill/>
        </p:spPr>
      </p:pic>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a:t>Damage</a:t>
            </a:r>
          </a:p>
          <a:p>
            <a:pPr lvl="1"/>
            <a:r>
              <a:rPr lang="en-US" dirty="0"/>
              <a:t>Reject items with tears, holes, or punctures in their packaging; reject cans with severe dents in the can seams, deep dents in the can body, missing labels, swollen or bulging ends, holes and visible signs of leaking or rust.</a:t>
            </a:r>
          </a:p>
          <a:p>
            <a:pPr lvl="1"/>
            <a:r>
              <a:rPr lang="en-US" dirty="0"/>
              <a:t>Items with broken cartons or seals, or items with dirty and discolored packaging </a:t>
            </a:r>
            <a:br>
              <a:rPr lang="en-US" dirty="0"/>
            </a:br>
            <a:r>
              <a:rPr lang="en-US" dirty="0"/>
              <a:t>should be rejected</a:t>
            </a:r>
          </a:p>
          <a:p>
            <a:pPr lvl="1"/>
            <a:r>
              <a:rPr lang="en-US" dirty="0"/>
              <a:t>Don’t accept cases or </a:t>
            </a:r>
            <a:br>
              <a:rPr lang="en-US" dirty="0"/>
            </a:br>
            <a:r>
              <a:rPr lang="en-US" dirty="0"/>
              <a:t>packages that appear to have </a:t>
            </a:r>
            <a:br>
              <a:rPr lang="en-US" dirty="0"/>
            </a:br>
            <a:r>
              <a:rPr lang="en-US" dirty="0"/>
              <a:t>been tampered with</a:t>
            </a:r>
          </a:p>
        </p:txBody>
      </p:sp>
      <p:pic>
        <p:nvPicPr>
          <p:cNvPr id="5" name="Picture 2"/>
          <p:cNvPicPr>
            <a:picLocks noChangeAspect="1" noChangeArrowheads="1"/>
          </p:cNvPicPr>
          <p:nvPr/>
        </p:nvPicPr>
        <p:blipFill>
          <a:blip r:embed="rId3" cstate="print"/>
          <a:srcRect/>
          <a:stretch>
            <a:fillRect/>
          </a:stretch>
        </p:blipFill>
        <p:spPr bwMode="auto">
          <a:xfrm>
            <a:off x="1042307" y="228600"/>
            <a:ext cx="7034893" cy="1143000"/>
          </a:xfrm>
          <a:prstGeom prst="rect">
            <a:avLst/>
          </a:prstGeom>
          <a:noFill/>
          <a:ln w="9525">
            <a:noFill/>
            <a:miter lim="800000"/>
            <a:headEnd/>
            <a:tailEnd/>
          </a:ln>
        </p:spPr>
      </p:pic>
    </p:spTree>
    <p:extLst>
      <p:ext uri="{BB962C8B-B14F-4D97-AF65-F5344CB8AC3E}">
        <p14:creationId xmlns:p14="http://schemas.microsoft.com/office/powerpoint/2010/main" val="3856856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cdn.theatlantic.com/static/mt/assets/food/Expired-SS-Post.jpg"/>
          <p:cNvPicPr>
            <a:picLocks noChangeAspect="1" noChangeArrowheads="1"/>
          </p:cNvPicPr>
          <p:nvPr/>
        </p:nvPicPr>
        <p:blipFill>
          <a:blip r:embed="rId2" cstate="print"/>
          <a:srcRect/>
          <a:stretch>
            <a:fillRect/>
          </a:stretch>
        </p:blipFill>
        <p:spPr bwMode="auto">
          <a:xfrm rot="20690921">
            <a:off x="2899252" y="3613943"/>
            <a:ext cx="6652253" cy="3245001"/>
          </a:xfrm>
          <a:prstGeom prst="rect">
            <a:avLst/>
          </a:prstGeom>
          <a:noFill/>
        </p:spPr>
      </p:pic>
      <p:sp>
        <p:nvSpPr>
          <p:cNvPr id="3" name="Content Placeholder 2"/>
          <p:cNvSpPr>
            <a:spLocks noGrp="1"/>
          </p:cNvSpPr>
          <p:nvPr>
            <p:ph idx="1"/>
          </p:nvPr>
        </p:nvSpPr>
        <p:spPr>
          <a:xfrm>
            <a:off x="457200" y="1600200"/>
            <a:ext cx="8229600" cy="5257800"/>
          </a:xfrm>
        </p:spPr>
        <p:txBody>
          <a:bodyPr>
            <a:normAutofit lnSpcReduction="10000"/>
          </a:bodyPr>
          <a:lstStyle/>
          <a:p>
            <a:r>
              <a:rPr lang="en-US" dirty="0"/>
              <a:t>Liquid</a:t>
            </a:r>
          </a:p>
          <a:p>
            <a:pPr lvl="1"/>
            <a:r>
              <a:rPr lang="en-US" dirty="0"/>
              <a:t>Reject items with leaks, dampness or water stains</a:t>
            </a:r>
          </a:p>
          <a:p>
            <a:r>
              <a:rPr lang="en-US" dirty="0"/>
              <a:t>Pests</a:t>
            </a:r>
          </a:p>
          <a:p>
            <a:pPr lvl="1"/>
            <a:r>
              <a:rPr lang="en-US" dirty="0"/>
              <a:t>Reject items with signs of pest or pest damage</a:t>
            </a:r>
          </a:p>
          <a:p>
            <a:r>
              <a:rPr lang="en-US" dirty="0"/>
              <a:t>Dates</a:t>
            </a:r>
          </a:p>
          <a:p>
            <a:pPr lvl="1"/>
            <a:r>
              <a:rPr lang="en-US" dirty="0"/>
              <a:t>Don’t accept food that is missing </a:t>
            </a:r>
            <a:br>
              <a:rPr lang="en-US" dirty="0"/>
            </a:br>
            <a:r>
              <a:rPr lang="en-US" dirty="0"/>
              <a:t>use-by or expiration dates from </a:t>
            </a:r>
            <a:br>
              <a:rPr lang="en-US" dirty="0"/>
            </a:br>
            <a:r>
              <a:rPr lang="en-US" dirty="0"/>
              <a:t>the manufacturer</a:t>
            </a:r>
          </a:p>
          <a:p>
            <a:pPr lvl="1"/>
            <a:r>
              <a:rPr lang="en-US" dirty="0"/>
              <a:t>Reject items that have </a:t>
            </a:r>
            <a:br>
              <a:rPr lang="en-US" dirty="0"/>
            </a:br>
            <a:r>
              <a:rPr lang="en-US" dirty="0"/>
              <a:t>passed their use-by or </a:t>
            </a:r>
            <a:br>
              <a:rPr lang="en-US" dirty="0"/>
            </a:br>
            <a:r>
              <a:rPr lang="en-US" dirty="0"/>
              <a:t>expiration dates</a:t>
            </a:r>
          </a:p>
        </p:txBody>
      </p:sp>
      <p:pic>
        <p:nvPicPr>
          <p:cNvPr id="5" name="Picture 2"/>
          <p:cNvPicPr>
            <a:picLocks noChangeAspect="1" noChangeArrowheads="1"/>
          </p:cNvPicPr>
          <p:nvPr/>
        </p:nvPicPr>
        <p:blipFill>
          <a:blip r:embed="rId3" cstate="print"/>
          <a:srcRect/>
          <a:stretch>
            <a:fillRect/>
          </a:stretch>
        </p:blipFill>
        <p:spPr bwMode="auto">
          <a:xfrm>
            <a:off x="1042307" y="228600"/>
            <a:ext cx="7034893" cy="1143000"/>
          </a:xfrm>
          <a:prstGeom prst="rect">
            <a:avLst/>
          </a:prstGeom>
          <a:noFill/>
          <a:ln w="9525">
            <a:noFill/>
            <a:miter lim="800000"/>
            <a:headEnd/>
            <a:tailEnd/>
          </a:ln>
        </p:spPr>
      </p:pic>
    </p:spTree>
    <p:extLst>
      <p:ext uri="{BB962C8B-B14F-4D97-AF65-F5344CB8AC3E}">
        <p14:creationId xmlns:p14="http://schemas.microsoft.com/office/powerpoint/2010/main" val="191204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theheimgroup.com/wp-content/uploads/InspectionCKList.jpg"/>
          <p:cNvPicPr>
            <a:picLocks noChangeAspect="1" noChangeArrowheads="1"/>
          </p:cNvPicPr>
          <p:nvPr/>
        </p:nvPicPr>
        <p:blipFill>
          <a:blip r:embed="rId2" cstate="print"/>
          <a:srcRect/>
          <a:stretch>
            <a:fillRect/>
          </a:stretch>
        </p:blipFill>
        <p:spPr bwMode="auto">
          <a:xfrm rot="2612621">
            <a:off x="6071250" y="3307227"/>
            <a:ext cx="3580868" cy="3570549"/>
          </a:xfrm>
          <a:prstGeom prst="rect">
            <a:avLst/>
          </a:prstGeom>
          <a:noFill/>
        </p:spPr>
      </p:pic>
      <p:sp>
        <p:nvSpPr>
          <p:cNvPr id="3" name="Content Placeholder 2"/>
          <p:cNvSpPr>
            <a:spLocks noGrp="1"/>
          </p:cNvSpPr>
          <p:nvPr>
            <p:ph idx="1"/>
          </p:nvPr>
        </p:nvSpPr>
        <p:spPr/>
        <p:txBody>
          <a:bodyPr>
            <a:normAutofit/>
          </a:bodyPr>
          <a:lstStyle/>
          <a:p>
            <a:r>
              <a:rPr lang="en-US" dirty="0"/>
              <a:t>Food must be purchased from an approved reputable supplier.  For suppliers to be considered so, they must meet the following criteria:</a:t>
            </a:r>
          </a:p>
          <a:p>
            <a:pPr lvl="1"/>
            <a:r>
              <a:rPr lang="en-US" dirty="0"/>
              <a:t>Have been inspected and can show you </a:t>
            </a:r>
            <a:br>
              <a:rPr lang="en-US" dirty="0"/>
            </a:br>
            <a:r>
              <a:rPr lang="en-US" dirty="0"/>
              <a:t>an inspection report. </a:t>
            </a:r>
          </a:p>
          <a:p>
            <a:pPr lvl="1"/>
            <a:r>
              <a:rPr lang="en-US" dirty="0"/>
              <a:t>Must meet all applicable local, state </a:t>
            </a:r>
            <a:br>
              <a:rPr lang="en-US" dirty="0"/>
            </a:br>
            <a:r>
              <a:rPr lang="en-US" dirty="0"/>
              <a:t>and federal laws</a:t>
            </a:r>
          </a:p>
        </p:txBody>
      </p:sp>
      <p:pic>
        <p:nvPicPr>
          <p:cNvPr id="2050" name="Picture 2"/>
          <p:cNvPicPr>
            <a:picLocks noChangeAspect="1" noChangeArrowheads="1"/>
          </p:cNvPicPr>
          <p:nvPr/>
        </p:nvPicPr>
        <p:blipFill>
          <a:blip r:embed="rId3" cstate="print"/>
          <a:srcRect/>
          <a:stretch>
            <a:fillRect/>
          </a:stretch>
        </p:blipFill>
        <p:spPr bwMode="auto">
          <a:xfrm>
            <a:off x="838200" y="152400"/>
            <a:ext cx="7334250" cy="1400175"/>
          </a:xfrm>
          <a:prstGeom prst="rect">
            <a:avLst/>
          </a:prstGeom>
          <a:noFill/>
          <a:ln w="9525">
            <a:noFill/>
            <a:miter lim="800000"/>
            <a:headEnd/>
            <a:tailEnd/>
          </a:ln>
        </p:spPr>
      </p:pic>
    </p:spTree>
    <p:extLst>
      <p:ext uri="{BB962C8B-B14F-4D97-AF65-F5344CB8AC3E}">
        <p14:creationId xmlns:p14="http://schemas.microsoft.com/office/powerpoint/2010/main" val="3519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mafoodsafetyeducation.info/ma/images/shellfish_label.gif"/>
          <p:cNvPicPr>
            <a:picLocks noChangeAspect="1" noChangeArrowheads="1"/>
          </p:cNvPicPr>
          <p:nvPr/>
        </p:nvPicPr>
        <p:blipFill>
          <a:blip r:embed="rId2" cstate="print"/>
          <a:srcRect/>
          <a:stretch>
            <a:fillRect/>
          </a:stretch>
        </p:blipFill>
        <p:spPr bwMode="auto">
          <a:xfrm>
            <a:off x="5791200" y="3048000"/>
            <a:ext cx="3076206" cy="2420841"/>
          </a:xfrm>
          <a:prstGeom prst="rect">
            <a:avLst/>
          </a:prstGeom>
          <a:noFill/>
        </p:spPr>
      </p:pic>
      <p:sp>
        <p:nvSpPr>
          <p:cNvPr id="3" name="Content Placeholder 2"/>
          <p:cNvSpPr>
            <a:spLocks noGrp="1"/>
          </p:cNvSpPr>
          <p:nvPr>
            <p:ph idx="1"/>
          </p:nvPr>
        </p:nvSpPr>
        <p:spPr>
          <a:xfrm>
            <a:off x="457200" y="1600200"/>
            <a:ext cx="8458200" cy="4876800"/>
          </a:xfrm>
        </p:spPr>
        <p:txBody>
          <a:bodyPr>
            <a:normAutofit fontScale="92500" lnSpcReduction="20000"/>
          </a:bodyPr>
          <a:lstStyle/>
          <a:p>
            <a:r>
              <a:rPr lang="en-US" dirty="0"/>
              <a:t>Food items must be delivered with the correct documents</a:t>
            </a:r>
          </a:p>
          <a:p>
            <a:pPr>
              <a:lnSpc>
                <a:spcPct val="110000"/>
              </a:lnSpc>
            </a:pPr>
            <a:r>
              <a:rPr lang="en-US" dirty="0"/>
              <a:t>Shellfish must be received with a </a:t>
            </a:r>
            <a:r>
              <a:rPr lang="en-US" b="1" dirty="0"/>
              <a:t>shellstock identification tags.  </a:t>
            </a:r>
            <a:r>
              <a:rPr lang="en-US" dirty="0" smtClean="0"/>
              <a:t>These tags</a:t>
            </a:r>
          </a:p>
          <a:p>
            <a:pPr marL="0" indent="0">
              <a:lnSpc>
                <a:spcPct val="110000"/>
              </a:lnSpc>
              <a:buNone/>
            </a:pPr>
            <a:r>
              <a:rPr lang="en-US" dirty="0"/>
              <a:t> </a:t>
            </a:r>
            <a:r>
              <a:rPr lang="en-US" dirty="0" smtClean="0"/>
              <a:t>   </a:t>
            </a:r>
            <a:r>
              <a:rPr lang="en-US" dirty="0" smtClean="0"/>
              <a:t> </a:t>
            </a:r>
            <a:r>
              <a:rPr lang="en-US" dirty="0"/>
              <a:t>indicate </a:t>
            </a:r>
            <a:r>
              <a:rPr lang="en-US" dirty="0" smtClean="0"/>
              <a:t>when </a:t>
            </a:r>
            <a:r>
              <a:rPr lang="en-US" dirty="0"/>
              <a:t>and where </a:t>
            </a:r>
            <a:endParaRPr lang="en-US" dirty="0" smtClean="0"/>
          </a:p>
          <a:p>
            <a:pPr marL="0" indent="0">
              <a:lnSpc>
                <a:spcPct val="110000"/>
              </a:lnSpc>
              <a:buNone/>
            </a:pPr>
            <a:r>
              <a:rPr lang="en-US" dirty="0"/>
              <a:t> </a:t>
            </a:r>
            <a:r>
              <a:rPr lang="en-US" dirty="0" smtClean="0"/>
              <a:t>    </a:t>
            </a:r>
            <a:r>
              <a:rPr lang="en-US" dirty="0" smtClean="0"/>
              <a:t>the shellfish </a:t>
            </a:r>
            <a:r>
              <a:rPr lang="en-US" dirty="0"/>
              <a:t>were harvested.  </a:t>
            </a:r>
            <a:br>
              <a:rPr lang="en-US" dirty="0"/>
            </a:br>
            <a:r>
              <a:rPr lang="en-US" dirty="0" smtClean="0"/>
              <a:t>     They </a:t>
            </a:r>
            <a:r>
              <a:rPr lang="en-US" dirty="0"/>
              <a:t>must </a:t>
            </a:r>
            <a:r>
              <a:rPr lang="en-US" b="1" dirty="0"/>
              <a:t>be kept on file </a:t>
            </a:r>
            <a:br>
              <a:rPr lang="en-US" b="1" dirty="0"/>
            </a:br>
            <a:r>
              <a:rPr lang="en-US" b="1" dirty="0" smtClean="0"/>
              <a:t>     for </a:t>
            </a:r>
            <a:r>
              <a:rPr lang="en-US" b="1" dirty="0"/>
              <a:t>90 days</a:t>
            </a:r>
            <a:r>
              <a:rPr lang="en-US" dirty="0"/>
              <a:t> from the </a:t>
            </a:r>
            <a:r>
              <a:rPr lang="en-US" dirty="0" smtClean="0"/>
              <a:t>date</a:t>
            </a:r>
          </a:p>
          <a:p>
            <a:pPr marL="0" indent="0">
              <a:lnSpc>
                <a:spcPct val="110000"/>
              </a:lnSpc>
              <a:buNone/>
            </a:pPr>
            <a:r>
              <a:rPr lang="en-US" dirty="0"/>
              <a:t> </a:t>
            </a:r>
            <a:r>
              <a:rPr lang="en-US" dirty="0" smtClean="0"/>
              <a:t>    </a:t>
            </a:r>
            <a:r>
              <a:rPr lang="en-US" dirty="0" smtClean="0"/>
              <a:t>the </a:t>
            </a:r>
            <a:r>
              <a:rPr lang="en-US" dirty="0"/>
              <a:t>last shellfish was used </a:t>
            </a:r>
            <a:r>
              <a:rPr lang="en-US" dirty="0" smtClean="0"/>
              <a:t>from</a:t>
            </a:r>
          </a:p>
          <a:p>
            <a:pPr marL="0" indent="0">
              <a:lnSpc>
                <a:spcPct val="110000"/>
              </a:lnSpc>
              <a:buNone/>
            </a:pPr>
            <a:r>
              <a:rPr lang="en-US" dirty="0" smtClean="0"/>
              <a:t> </a:t>
            </a:r>
            <a:r>
              <a:rPr lang="en-US" dirty="0"/>
              <a:t>its </a:t>
            </a:r>
            <a:r>
              <a:rPr lang="en-US" dirty="0" smtClean="0"/>
              <a:t>delivery container</a:t>
            </a:r>
            <a:r>
              <a:rPr lang="en-US" dirty="0"/>
              <a:t>.</a:t>
            </a:r>
          </a:p>
        </p:txBody>
      </p:sp>
      <p:pic>
        <p:nvPicPr>
          <p:cNvPr id="13314" name="Picture 2"/>
          <p:cNvPicPr>
            <a:picLocks noChangeAspect="1" noChangeArrowheads="1"/>
          </p:cNvPicPr>
          <p:nvPr/>
        </p:nvPicPr>
        <p:blipFill>
          <a:blip r:embed="rId3" cstate="print"/>
          <a:srcRect/>
          <a:stretch>
            <a:fillRect/>
          </a:stretch>
        </p:blipFill>
        <p:spPr bwMode="auto">
          <a:xfrm>
            <a:off x="914400" y="228600"/>
            <a:ext cx="7420077" cy="1219200"/>
          </a:xfrm>
          <a:prstGeom prst="rect">
            <a:avLst/>
          </a:prstGeom>
          <a:noFill/>
          <a:ln w="9525">
            <a:noFill/>
            <a:miter lim="800000"/>
            <a:headEnd/>
            <a:tailEnd/>
          </a:ln>
        </p:spPr>
      </p:pic>
    </p:spTree>
    <p:extLst>
      <p:ext uri="{BB962C8B-B14F-4D97-AF65-F5344CB8AC3E}">
        <p14:creationId xmlns:p14="http://schemas.microsoft.com/office/powerpoint/2010/main" val="2623241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14610" y="1925122"/>
            <a:ext cx="3338990" cy="264687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6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90</a:t>
            </a:r>
          </a:p>
        </p:txBody>
      </p:sp>
      <p:sp>
        <p:nvSpPr>
          <p:cNvPr id="3" name="Content Placeholder 2"/>
          <p:cNvSpPr>
            <a:spLocks noGrp="1"/>
          </p:cNvSpPr>
          <p:nvPr>
            <p:ph idx="1"/>
          </p:nvPr>
        </p:nvSpPr>
        <p:spPr>
          <a:xfrm>
            <a:off x="457200" y="1600200"/>
            <a:ext cx="8229600" cy="4953000"/>
          </a:xfrm>
        </p:spPr>
        <p:txBody>
          <a:bodyPr>
            <a:noAutofit/>
          </a:bodyPr>
          <a:lstStyle/>
          <a:p>
            <a:r>
              <a:rPr lang="en-US" sz="2800" b="1" dirty="0"/>
              <a:t>Fish that will be eaten raw or partially cooked </a:t>
            </a:r>
            <a:r>
              <a:rPr lang="en-US" sz="2800" dirty="0"/>
              <a:t>must also be received with the correct documentation. </a:t>
            </a:r>
            <a:endParaRPr lang="en-US" sz="2800" dirty="0" smtClean="0"/>
          </a:p>
          <a:p>
            <a:r>
              <a:rPr lang="en-US" sz="2800" dirty="0" smtClean="0"/>
              <a:t>These documents must indicate the fish </a:t>
            </a:r>
            <a:br>
              <a:rPr lang="en-US" sz="2800" dirty="0" smtClean="0"/>
            </a:br>
            <a:r>
              <a:rPr lang="en-US" sz="2800" dirty="0" smtClean="0"/>
              <a:t>was </a:t>
            </a:r>
            <a:r>
              <a:rPr lang="en-US" sz="2800" b="1" dirty="0" smtClean="0"/>
              <a:t>correctly frozen before you </a:t>
            </a:r>
            <a:br>
              <a:rPr lang="en-US" sz="2800" b="1" dirty="0" smtClean="0"/>
            </a:br>
            <a:r>
              <a:rPr lang="en-US" sz="2800" b="1" dirty="0" smtClean="0"/>
              <a:t>received it.</a:t>
            </a:r>
            <a:r>
              <a:rPr lang="en-US" sz="2800" dirty="0" smtClean="0"/>
              <a:t>  Keep these documents for </a:t>
            </a:r>
            <a:br>
              <a:rPr lang="en-US" sz="2800" dirty="0" smtClean="0"/>
            </a:br>
            <a:r>
              <a:rPr lang="en-US" sz="2800" dirty="0" smtClean="0"/>
              <a:t>90 days from the sale of the fish.</a:t>
            </a:r>
          </a:p>
          <a:p>
            <a:r>
              <a:rPr lang="en-US" sz="2800" dirty="0" smtClean="0"/>
              <a:t>If </a:t>
            </a:r>
            <a:r>
              <a:rPr lang="en-US" sz="2800" dirty="0"/>
              <a:t>the fish was farm raised, </a:t>
            </a:r>
            <a:r>
              <a:rPr lang="en-US" sz="2800" dirty="0" smtClean="0"/>
              <a:t>it </a:t>
            </a:r>
            <a:r>
              <a:rPr lang="en-US" sz="2800" dirty="0"/>
              <a:t>must have documentation that states the fish was raised to FDA standards.  Documents must be kept for 90 days from sale of the fish.</a:t>
            </a:r>
          </a:p>
        </p:txBody>
      </p:sp>
      <p:pic>
        <p:nvPicPr>
          <p:cNvPr id="5" name="Picture 2"/>
          <p:cNvPicPr>
            <a:picLocks noChangeAspect="1" noChangeArrowheads="1"/>
          </p:cNvPicPr>
          <p:nvPr/>
        </p:nvPicPr>
        <p:blipFill>
          <a:blip r:embed="rId2" cstate="print"/>
          <a:srcRect/>
          <a:stretch>
            <a:fillRect/>
          </a:stretch>
        </p:blipFill>
        <p:spPr bwMode="auto">
          <a:xfrm>
            <a:off x="914400" y="228600"/>
            <a:ext cx="7420077" cy="1219200"/>
          </a:xfrm>
          <a:prstGeom prst="rect">
            <a:avLst/>
          </a:prstGeom>
          <a:noFill/>
          <a:ln w="9525">
            <a:noFill/>
            <a:miter lim="800000"/>
            <a:headEnd/>
            <a:tailEnd/>
          </a:ln>
        </p:spPr>
      </p:pic>
    </p:spTree>
    <p:extLst>
      <p:ext uri="{BB962C8B-B14F-4D97-AF65-F5344CB8AC3E}">
        <p14:creationId xmlns:p14="http://schemas.microsoft.com/office/powerpoint/2010/main" val="105841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a:t>Meat must be purchased from plants inspected by the USDA or a state department of agriculture.</a:t>
            </a:r>
          </a:p>
          <a:p>
            <a:pPr lvl="1"/>
            <a:r>
              <a:rPr lang="en-US" dirty="0"/>
              <a:t>“Inspected” does not mean that the product is free of pathogens.  It means that the product and processing plant have met defined standards.</a:t>
            </a:r>
          </a:p>
          <a:p>
            <a:r>
              <a:rPr lang="en-US" dirty="0"/>
              <a:t>Carcasses and packages of meat that have been inspected will have an inspection stamp with abbreviations for “inspected and passed” </a:t>
            </a:r>
            <a:br>
              <a:rPr lang="en-US" dirty="0"/>
            </a:br>
            <a:r>
              <a:rPr lang="en-US" dirty="0"/>
              <a:t>by the inspecting agency, along with a </a:t>
            </a:r>
            <a:br>
              <a:rPr lang="en-US" dirty="0"/>
            </a:br>
            <a:r>
              <a:rPr lang="en-US" dirty="0"/>
              <a:t>number identifying the processing </a:t>
            </a:r>
            <a:br>
              <a:rPr lang="en-US" dirty="0"/>
            </a:br>
            <a:r>
              <a:rPr lang="en-US" dirty="0"/>
              <a:t>plant.</a:t>
            </a:r>
          </a:p>
        </p:txBody>
      </p:sp>
      <p:pic>
        <p:nvPicPr>
          <p:cNvPr id="5" name="Picture 4"/>
          <p:cNvPicPr>
            <a:picLocks noChangeAspect="1"/>
          </p:cNvPicPr>
          <p:nvPr/>
        </p:nvPicPr>
        <p:blipFill>
          <a:blip r:embed="rId2"/>
          <a:stretch>
            <a:fillRect/>
          </a:stretch>
        </p:blipFill>
        <p:spPr>
          <a:xfrm>
            <a:off x="381000" y="381000"/>
            <a:ext cx="8312590" cy="1066800"/>
          </a:xfrm>
          <a:prstGeom prst="rect">
            <a:avLst/>
          </a:prstGeom>
        </p:spPr>
      </p:pic>
      <p:pic>
        <p:nvPicPr>
          <p:cNvPr id="1026" name="Picture 2" descr="http://www.kunakoff.com/wp-content/uploads/2014/02/USDA_FSIS_P_Inspection_Mark_Raw_Poultry_Vector_Edit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086986"/>
            <a:ext cx="2819400" cy="322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77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Poultry</a:t>
            </a:r>
          </a:p>
          <a:p>
            <a:pPr lvl="1"/>
            <a:r>
              <a:rPr lang="en-US" dirty="0"/>
              <a:t>Inspected by the USDA or the state department of agriculture in much the same way as meat</a:t>
            </a:r>
          </a:p>
          <a:p>
            <a:r>
              <a:rPr lang="en-US" dirty="0"/>
              <a:t>Liquid, frozen and dehydrated eggs</a:t>
            </a:r>
          </a:p>
          <a:p>
            <a:pPr lvl="1"/>
            <a:r>
              <a:rPr lang="en-US" dirty="0"/>
              <a:t>Must also have a USDA inspection mark.  These types of eggs are required by law to be pasteurized.</a:t>
            </a:r>
          </a:p>
          <a:p>
            <a:r>
              <a:rPr lang="en-US" dirty="0"/>
              <a:t>Grading stamps might also appear on packages of eggs, meat and poultry.  Grading of these types of products is voluntary and paid for by the processors and packers</a:t>
            </a:r>
          </a:p>
        </p:txBody>
      </p:sp>
      <p:pic>
        <p:nvPicPr>
          <p:cNvPr id="5" name="Picture 4"/>
          <p:cNvPicPr>
            <a:picLocks noChangeAspect="1"/>
          </p:cNvPicPr>
          <p:nvPr/>
        </p:nvPicPr>
        <p:blipFill>
          <a:blip r:embed="rId2"/>
          <a:stretch>
            <a:fillRect/>
          </a:stretch>
        </p:blipFill>
        <p:spPr>
          <a:xfrm>
            <a:off x="381000" y="381000"/>
            <a:ext cx="8312590" cy="1066800"/>
          </a:xfrm>
          <a:prstGeom prst="rect">
            <a:avLst/>
          </a:prstGeom>
        </p:spPr>
      </p:pic>
    </p:spTree>
    <p:extLst>
      <p:ext uri="{BB962C8B-B14F-4D97-AF65-F5344CB8AC3E}">
        <p14:creationId xmlns:p14="http://schemas.microsoft.com/office/powerpoint/2010/main" val="909304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cas.illinoisstate.edu/sites/wznd/files/2012/03/75b7dca370ebc1c5_smelly-foods.jpg"/>
          <p:cNvPicPr>
            <a:picLocks noChangeAspect="1" noChangeArrowheads="1"/>
          </p:cNvPicPr>
          <p:nvPr/>
        </p:nvPicPr>
        <p:blipFill>
          <a:blip r:embed="rId2" cstate="print"/>
          <a:srcRect/>
          <a:stretch>
            <a:fillRect/>
          </a:stretch>
        </p:blipFill>
        <p:spPr bwMode="auto">
          <a:xfrm>
            <a:off x="5843938" y="4038600"/>
            <a:ext cx="3300061" cy="2819400"/>
          </a:xfrm>
          <a:prstGeom prst="rect">
            <a:avLst/>
          </a:prstGeom>
          <a:noFill/>
        </p:spPr>
      </p:pic>
      <p:sp>
        <p:nvSpPr>
          <p:cNvPr id="3" name="Content Placeholder 2"/>
          <p:cNvSpPr>
            <a:spLocks noGrp="1"/>
          </p:cNvSpPr>
          <p:nvPr>
            <p:ph idx="1"/>
          </p:nvPr>
        </p:nvSpPr>
        <p:spPr>
          <a:xfrm>
            <a:off x="457200" y="1600200"/>
            <a:ext cx="8229600" cy="4953000"/>
          </a:xfrm>
        </p:spPr>
        <p:txBody>
          <a:bodyPr>
            <a:normAutofit lnSpcReduction="10000"/>
          </a:bodyPr>
          <a:lstStyle/>
          <a:p>
            <a:r>
              <a:rPr lang="en-US" dirty="0"/>
              <a:t>Reject food that is moldy or has abnormal color.  </a:t>
            </a:r>
          </a:p>
          <a:p>
            <a:r>
              <a:rPr lang="en-US" dirty="0"/>
              <a:t>Reject food that is received moist when it should be dry.</a:t>
            </a:r>
          </a:p>
          <a:p>
            <a:r>
              <a:rPr lang="en-US" dirty="0"/>
              <a:t>Reject meat, fish, or poultry that is slimy, sticky or dry.  Also reject it if it </a:t>
            </a:r>
            <a:br>
              <a:rPr lang="en-US" dirty="0"/>
            </a:br>
            <a:r>
              <a:rPr lang="en-US" dirty="0"/>
              <a:t>has soft flesh that leaves an </a:t>
            </a:r>
            <a:br>
              <a:rPr lang="en-US" dirty="0"/>
            </a:br>
            <a:r>
              <a:rPr lang="en-US" dirty="0"/>
              <a:t>imprint when you touch it.</a:t>
            </a:r>
          </a:p>
          <a:p>
            <a:r>
              <a:rPr lang="en-US" dirty="0"/>
              <a:t>Reject food with an abnormal </a:t>
            </a:r>
            <a:br>
              <a:rPr lang="en-US" dirty="0"/>
            </a:br>
            <a:r>
              <a:rPr lang="en-US" dirty="0"/>
              <a:t>or unpleasant odor.</a:t>
            </a:r>
          </a:p>
        </p:txBody>
      </p:sp>
      <p:pic>
        <p:nvPicPr>
          <p:cNvPr id="14338" name="Picture 2"/>
          <p:cNvPicPr>
            <a:picLocks noChangeAspect="1" noChangeArrowheads="1"/>
          </p:cNvPicPr>
          <p:nvPr/>
        </p:nvPicPr>
        <p:blipFill>
          <a:blip r:embed="rId3" cstate="print"/>
          <a:srcRect/>
          <a:stretch>
            <a:fillRect/>
          </a:stretch>
        </p:blipFill>
        <p:spPr bwMode="auto">
          <a:xfrm>
            <a:off x="1524000" y="228600"/>
            <a:ext cx="5866524" cy="1295400"/>
          </a:xfrm>
          <a:prstGeom prst="rect">
            <a:avLst/>
          </a:prstGeom>
          <a:noFill/>
          <a:ln w="9525">
            <a:noFill/>
            <a:miter lim="800000"/>
            <a:headEnd/>
            <a:tailEnd/>
          </a:ln>
        </p:spPr>
      </p:pic>
    </p:spTree>
    <p:extLst>
      <p:ext uri="{BB962C8B-B14F-4D97-AF65-F5344CB8AC3E}">
        <p14:creationId xmlns:p14="http://schemas.microsoft.com/office/powerpoint/2010/main" val="1078312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62200"/>
            <a:ext cx="8229600" cy="3687763"/>
          </a:xfrm>
        </p:spPr>
        <p:txBody>
          <a:bodyPr>
            <a:normAutofit/>
          </a:bodyPr>
          <a:lstStyle/>
          <a:p>
            <a:r>
              <a:rPr lang="en-US" sz="3600" dirty="0"/>
              <a:t>Certain types of food have specific criteria for accepting or rejecting it. </a:t>
            </a:r>
          </a:p>
        </p:txBody>
      </p:sp>
      <p:pic>
        <p:nvPicPr>
          <p:cNvPr id="5" name="Picture 4"/>
          <p:cNvPicPr>
            <a:picLocks noChangeAspect="1"/>
          </p:cNvPicPr>
          <p:nvPr/>
        </p:nvPicPr>
        <p:blipFill>
          <a:blip r:embed="rId2"/>
          <a:stretch>
            <a:fillRect/>
          </a:stretch>
        </p:blipFill>
        <p:spPr>
          <a:xfrm>
            <a:off x="857250" y="171450"/>
            <a:ext cx="7429500" cy="1809750"/>
          </a:xfrm>
          <a:prstGeom prst="rect">
            <a:avLst/>
          </a:prstGeom>
        </p:spPr>
      </p:pic>
      <p:pic>
        <p:nvPicPr>
          <p:cNvPr id="2050" name="Picture 2" descr="http://iconbug.com/data/59/256/073a9e305ecf2fd8a953db5d5db2881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628418">
            <a:off x="1719474" y="2836168"/>
            <a:ext cx="5084901" cy="508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69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Accept Criteria</a:t>
            </a:r>
          </a:p>
        </p:txBody>
      </p:sp>
      <p:sp>
        <p:nvSpPr>
          <p:cNvPr id="4" name="Content Placeholder 3"/>
          <p:cNvSpPr>
            <a:spLocks noGrp="1"/>
          </p:cNvSpPr>
          <p:nvPr>
            <p:ph sz="half" idx="2"/>
          </p:nvPr>
        </p:nvSpPr>
        <p:spPr/>
        <p:txBody>
          <a:bodyPr>
            <a:normAutofit lnSpcReduction="10000"/>
          </a:bodyPr>
          <a:lstStyle/>
          <a:p>
            <a:r>
              <a:rPr lang="en-US" b="1" dirty="0"/>
              <a:t>Color: </a:t>
            </a:r>
            <a:r>
              <a:rPr lang="en-US" dirty="0"/>
              <a:t>bright red gills; bright shiny skin</a:t>
            </a:r>
          </a:p>
          <a:p>
            <a:r>
              <a:rPr lang="en-US" b="1" dirty="0"/>
              <a:t>Texture:  </a:t>
            </a:r>
            <a:r>
              <a:rPr lang="en-US" dirty="0"/>
              <a:t>firm flesh that springs back when touched</a:t>
            </a:r>
          </a:p>
          <a:p>
            <a:r>
              <a:rPr lang="en-US" b="1" dirty="0"/>
              <a:t>Odor: </a:t>
            </a:r>
            <a:r>
              <a:rPr lang="en-US" dirty="0"/>
              <a:t>mild ocean or seaweed smell</a:t>
            </a:r>
          </a:p>
          <a:p>
            <a:r>
              <a:rPr lang="en-US" b="1" dirty="0"/>
              <a:t>Eyes:  </a:t>
            </a:r>
            <a:r>
              <a:rPr lang="en-US" dirty="0"/>
              <a:t>bright, clear, full</a:t>
            </a:r>
          </a:p>
          <a:p>
            <a:r>
              <a:rPr lang="en-US" b="1" dirty="0"/>
              <a:t>Packaging: </a:t>
            </a:r>
            <a:r>
              <a:rPr lang="en-US" dirty="0"/>
              <a:t>product surrounded by crushed, self-draining ice</a:t>
            </a:r>
          </a:p>
        </p:txBody>
      </p:sp>
      <p:sp>
        <p:nvSpPr>
          <p:cNvPr id="5" name="Text Placeholder 4"/>
          <p:cNvSpPr>
            <a:spLocks noGrp="1"/>
          </p:cNvSpPr>
          <p:nvPr>
            <p:ph type="body" sz="quarter" idx="3"/>
          </p:nvPr>
        </p:nvSpPr>
        <p:spPr/>
        <p:txBody>
          <a:bodyPr/>
          <a:lstStyle/>
          <a:p>
            <a:r>
              <a:rPr lang="en-US" dirty="0"/>
              <a:t>Reject Criteria</a:t>
            </a:r>
          </a:p>
        </p:txBody>
      </p:sp>
      <p:sp>
        <p:nvSpPr>
          <p:cNvPr id="6" name="Content Placeholder 5"/>
          <p:cNvSpPr>
            <a:spLocks noGrp="1"/>
          </p:cNvSpPr>
          <p:nvPr>
            <p:ph sz="quarter" idx="4"/>
          </p:nvPr>
        </p:nvSpPr>
        <p:spPr/>
        <p:txBody>
          <a:bodyPr>
            <a:normAutofit fontScale="92500"/>
          </a:bodyPr>
          <a:lstStyle/>
          <a:p>
            <a:r>
              <a:rPr lang="en-US" b="1" dirty="0"/>
              <a:t>Color: </a:t>
            </a:r>
            <a:r>
              <a:rPr lang="en-US" dirty="0"/>
              <a:t>dull gray gills; dull dry skin</a:t>
            </a:r>
          </a:p>
          <a:p>
            <a:r>
              <a:rPr lang="en-US" b="1" dirty="0"/>
              <a:t>Texture: </a:t>
            </a:r>
            <a:r>
              <a:rPr lang="en-US" dirty="0"/>
              <a:t>soft flesh that leaves an imprint when touched</a:t>
            </a:r>
          </a:p>
          <a:p>
            <a:r>
              <a:rPr lang="en-US" b="1" dirty="0"/>
              <a:t>Odor: </a:t>
            </a:r>
            <a:r>
              <a:rPr lang="en-US" dirty="0"/>
              <a:t>strong fishy or ammonia smell</a:t>
            </a:r>
          </a:p>
          <a:p>
            <a:r>
              <a:rPr lang="en-US" b="1" dirty="0"/>
              <a:t>Eyes:  </a:t>
            </a:r>
            <a:r>
              <a:rPr lang="en-US" dirty="0"/>
              <a:t>cloudy, red-rimmed, sunken</a:t>
            </a:r>
          </a:p>
          <a:p>
            <a:r>
              <a:rPr lang="en-US" b="1" dirty="0"/>
              <a:t>Product:  </a:t>
            </a:r>
            <a:r>
              <a:rPr lang="en-US" dirty="0"/>
              <a:t>tumors, abscesses, or cysts on the skin</a:t>
            </a:r>
          </a:p>
        </p:txBody>
      </p:sp>
      <p:pic>
        <p:nvPicPr>
          <p:cNvPr id="8" name="Picture 7"/>
          <p:cNvPicPr>
            <a:picLocks noChangeAspect="1"/>
          </p:cNvPicPr>
          <p:nvPr/>
        </p:nvPicPr>
        <p:blipFill>
          <a:blip r:embed="rId2"/>
          <a:stretch>
            <a:fillRect/>
          </a:stretch>
        </p:blipFill>
        <p:spPr>
          <a:xfrm>
            <a:off x="2082800" y="315800"/>
            <a:ext cx="4829175" cy="1038225"/>
          </a:xfrm>
          <a:prstGeom prst="rect">
            <a:avLst/>
          </a:prstGeom>
        </p:spPr>
      </p:pic>
      <p:pic>
        <p:nvPicPr>
          <p:cNvPr id="1026" name="Picture 2" descr="http://www.greekyachtservices.gr/wp-content/uploads/2013/12/13614734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60722"/>
            <a:ext cx="2667000" cy="1768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hecornishfishmonger.co.uk/media/catalog/category/buy-fresh-fi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200"/>
            <a:ext cx="2209800" cy="147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806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Accept Criteria</a:t>
            </a:r>
          </a:p>
        </p:txBody>
      </p:sp>
      <p:sp>
        <p:nvSpPr>
          <p:cNvPr id="4" name="Content Placeholder 3"/>
          <p:cNvSpPr>
            <a:spLocks noGrp="1"/>
          </p:cNvSpPr>
          <p:nvPr>
            <p:ph sz="half" idx="2"/>
          </p:nvPr>
        </p:nvSpPr>
        <p:spPr/>
        <p:txBody>
          <a:bodyPr/>
          <a:lstStyle/>
          <a:p>
            <a:r>
              <a:rPr lang="en-US" b="1" dirty="0"/>
              <a:t>Odor: </a:t>
            </a:r>
            <a:r>
              <a:rPr lang="en-US" dirty="0"/>
              <a:t>mild ocean or seaweed smell</a:t>
            </a:r>
          </a:p>
          <a:p>
            <a:r>
              <a:rPr lang="en-US" b="1" dirty="0"/>
              <a:t>Shells: </a:t>
            </a:r>
            <a:r>
              <a:rPr lang="en-US" dirty="0"/>
              <a:t>closed and unbroken, indicating that the shellfish are alive</a:t>
            </a:r>
          </a:p>
          <a:p>
            <a:r>
              <a:rPr lang="en-US" b="1" dirty="0"/>
              <a:t>Condition:  </a:t>
            </a:r>
            <a:r>
              <a:rPr lang="en-US" dirty="0"/>
              <a:t>if fresh, they must be received alive</a:t>
            </a:r>
          </a:p>
        </p:txBody>
      </p:sp>
      <p:sp>
        <p:nvSpPr>
          <p:cNvPr id="5" name="Text Placeholder 4"/>
          <p:cNvSpPr>
            <a:spLocks noGrp="1"/>
          </p:cNvSpPr>
          <p:nvPr>
            <p:ph type="body" sz="quarter" idx="3"/>
          </p:nvPr>
        </p:nvSpPr>
        <p:spPr/>
        <p:txBody>
          <a:bodyPr/>
          <a:lstStyle/>
          <a:p>
            <a:r>
              <a:rPr lang="en-US" dirty="0"/>
              <a:t>Reject Criteria</a:t>
            </a:r>
          </a:p>
        </p:txBody>
      </p:sp>
      <p:sp>
        <p:nvSpPr>
          <p:cNvPr id="6" name="Content Placeholder 5"/>
          <p:cNvSpPr>
            <a:spLocks noGrp="1"/>
          </p:cNvSpPr>
          <p:nvPr>
            <p:ph sz="quarter" idx="4"/>
          </p:nvPr>
        </p:nvSpPr>
        <p:spPr/>
        <p:txBody>
          <a:bodyPr/>
          <a:lstStyle/>
          <a:p>
            <a:r>
              <a:rPr lang="en-US" b="1" dirty="0"/>
              <a:t>Texture:  </a:t>
            </a:r>
            <a:r>
              <a:rPr lang="en-US" dirty="0"/>
              <a:t>slimy, sticky or dry</a:t>
            </a:r>
          </a:p>
          <a:p>
            <a:r>
              <a:rPr lang="en-US" b="1" dirty="0"/>
              <a:t>Odor:  </a:t>
            </a:r>
            <a:r>
              <a:rPr lang="en-US" dirty="0"/>
              <a:t>strong fishy smell</a:t>
            </a:r>
          </a:p>
          <a:p>
            <a:r>
              <a:rPr lang="en-US" b="1" dirty="0"/>
              <a:t>Shells:  </a:t>
            </a:r>
            <a:r>
              <a:rPr lang="en-US" dirty="0"/>
              <a:t>excessively muddy or broken shells</a:t>
            </a:r>
          </a:p>
          <a:p>
            <a:r>
              <a:rPr lang="en-US" b="1" dirty="0"/>
              <a:t>Condition:  </a:t>
            </a:r>
            <a:r>
              <a:rPr lang="en-US" dirty="0"/>
              <a:t>dead on arrival (open shells that do not close when tapped)</a:t>
            </a:r>
          </a:p>
        </p:txBody>
      </p:sp>
      <p:pic>
        <p:nvPicPr>
          <p:cNvPr id="8" name="Picture 7"/>
          <p:cNvPicPr>
            <a:picLocks noChangeAspect="1"/>
          </p:cNvPicPr>
          <p:nvPr/>
        </p:nvPicPr>
        <p:blipFill>
          <a:blip r:embed="rId2"/>
          <a:stretch>
            <a:fillRect/>
          </a:stretch>
        </p:blipFill>
        <p:spPr>
          <a:xfrm>
            <a:off x="2133600" y="76200"/>
            <a:ext cx="4750594" cy="1447800"/>
          </a:xfrm>
          <a:prstGeom prst="rect">
            <a:avLst/>
          </a:prstGeom>
        </p:spPr>
      </p:pic>
      <p:pic>
        <p:nvPicPr>
          <p:cNvPr id="2050" name="Picture 2" descr="http://www.yhata.com/images/uploads/2011/06/shellf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953000"/>
            <a:ext cx="3009900" cy="206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490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tlanticcanadaexports.ca/wp-content/uploads/2011/05/lobster-live-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03898"/>
            <a:ext cx="4414838" cy="285666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p:txBody>
          <a:bodyPr/>
          <a:lstStyle/>
          <a:p>
            <a:r>
              <a:rPr lang="en-US" dirty="0"/>
              <a:t>Accept Criteria</a:t>
            </a:r>
          </a:p>
        </p:txBody>
      </p:sp>
      <p:sp>
        <p:nvSpPr>
          <p:cNvPr id="4" name="Content Placeholder 3"/>
          <p:cNvSpPr>
            <a:spLocks noGrp="1"/>
          </p:cNvSpPr>
          <p:nvPr>
            <p:ph sz="half" idx="2"/>
          </p:nvPr>
        </p:nvSpPr>
        <p:spPr/>
        <p:txBody>
          <a:bodyPr/>
          <a:lstStyle/>
          <a:p>
            <a:r>
              <a:rPr lang="en-US" b="1" dirty="0"/>
              <a:t>Odor: </a:t>
            </a:r>
            <a:r>
              <a:rPr lang="en-US" dirty="0"/>
              <a:t>mild ocean or seaweed smell</a:t>
            </a:r>
          </a:p>
          <a:p>
            <a:r>
              <a:rPr lang="en-US" b="1" dirty="0"/>
              <a:t>Condition:  </a:t>
            </a:r>
            <a:r>
              <a:rPr lang="en-US" dirty="0"/>
              <a:t>shipped alive, packed in seaweed, and kept moist</a:t>
            </a:r>
          </a:p>
        </p:txBody>
      </p:sp>
      <p:sp>
        <p:nvSpPr>
          <p:cNvPr id="5" name="Text Placeholder 4"/>
          <p:cNvSpPr>
            <a:spLocks noGrp="1"/>
          </p:cNvSpPr>
          <p:nvPr>
            <p:ph type="body" sz="quarter" idx="3"/>
          </p:nvPr>
        </p:nvSpPr>
        <p:spPr/>
        <p:txBody>
          <a:bodyPr/>
          <a:lstStyle/>
          <a:p>
            <a:r>
              <a:rPr lang="en-US" dirty="0"/>
              <a:t>Reject Criteria</a:t>
            </a:r>
          </a:p>
        </p:txBody>
      </p:sp>
      <p:sp>
        <p:nvSpPr>
          <p:cNvPr id="6" name="Content Placeholder 5"/>
          <p:cNvSpPr>
            <a:spLocks noGrp="1"/>
          </p:cNvSpPr>
          <p:nvPr>
            <p:ph sz="quarter" idx="4"/>
          </p:nvPr>
        </p:nvSpPr>
        <p:spPr/>
        <p:txBody>
          <a:bodyPr/>
          <a:lstStyle/>
          <a:p>
            <a:r>
              <a:rPr lang="en-US" b="1" dirty="0"/>
              <a:t>Odor:  </a:t>
            </a:r>
            <a:r>
              <a:rPr lang="en-US" dirty="0"/>
              <a:t>strong fishy smell</a:t>
            </a:r>
          </a:p>
          <a:p>
            <a:r>
              <a:rPr lang="en-US" b="1" dirty="0"/>
              <a:t>Condition:  </a:t>
            </a:r>
            <a:r>
              <a:rPr lang="en-US" dirty="0"/>
              <a:t>dead on arrival</a:t>
            </a:r>
          </a:p>
        </p:txBody>
      </p:sp>
      <p:pic>
        <p:nvPicPr>
          <p:cNvPr id="8" name="Picture 7"/>
          <p:cNvPicPr>
            <a:picLocks noChangeAspect="1"/>
          </p:cNvPicPr>
          <p:nvPr/>
        </p:nvPicPr>
        <p:blipFill>
          <a:blip r:embed="rId3"/>
          <a:stretch>
            <a:fillRect/>
          </a:stretch>
        </p:blipFill>
        <p:spPr>
          <a:xfrm>
            <a:off x="862793" y="228600"/>
            <a:ext cx="7366807" cy="1241085"/>
          </a:xfrm>
          <a:prstGeom prst="rect">
            <a:avLst/>
          </a:prstGeom>
        </p:spPr>
      </p:pic>
      <p:pic>
        <p:nvPicPr>
          <p:cNvPr id="3076" name="Picture 4" descr="http://www.sandpfish.co.uk/images/crab_510-u326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570" y="3657600"/>
            <a:ext cx="3982641" cy="261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442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Accept Criteria</a:t>
            </a:r>
          </a:p>
        </p:txBody>
      </p:sp>
      <p:sp>
        <p:nvSpPr>
          <p:cNvPr id="4" name="Content Placeholder 3"/>
          <p:cNvSpPr>
            <a:spLocks noGrp="1"/>
          </p:cNvSpPr>
          <p:nvPr>
            <p:ph sz="half" idx="2"/>
          </p:nvPr>
        </p:nvSpPr>
        <p:spPr/>
        <p:txBody>
          <a:bodyPr>
            <a:normAutofit fontScale="92500" lnSpcReduction="10000"/>
          </a:bodyPr>
          <a:lstStyle/>
          <a:p>
            <a:r>
              <a:rPr lang="en-US" b="1" dirty="0"/>
              <a:t>Color:</a:t>
            </a:r>
          </a:p>
          <a:p>
            <a:pPr lvl="1"/>
            <a:r>
              <a:rPr lang="en-US" b="1" dirty="0"/>
              <a:t>Beef:  </a:t>
            </a:r>
            <a:r>
              <a:rPr lang="en-US" dirty="0"/>
              <a:t>bright, cherry red; aged beef may be darker; vacuum-packed beef will appear purplish</a:t>
            </a:r>
          </a:p>
          <a:p>
            <a:pPr lvl="1"/>
            <a:r>
              <a:rPr lang="en-US" b="1" dirty="0"/>
              <a:t>Lamb:  </a:t>
            </a:r>
            <a:r>
              <a:rPr lang="en-US" dirty="0"/>
              <a:t>light red</a:t>
            </a:r>
          </a:p>
          <a:p>
            <a:pPr lvl="1"/>
            <a:r>
              <a:rPr lang="en-US" b="1" dirty="0"/>
              <a:t>Pork:  </a:t>
            </a:r>
            <a:r>
              <a:rPr lang="en-US" dirty="0"/>
              <a:t>light pink meat; firm, white fat</a:t>
            </a:r>
          </a:p>
          <a:p>
            <a:r>
              <a:rPr lang="en-US" b="1" dirty="0"/>
              <a:t>Texture:  </a:t>
            </a:r>
            <a:r>
              <a:rPr lang="en-US" dirty="0"/>
              <a:t>firm flesh that springs back when touched</a:t>
            </a:r>
          </a:p>
          <a:p>
            <a:r>
              <a:rPr lang="en-US" b="1" dirty="0"/>
              <a:t>Odor:  </a:t>
            </a:r>
            <a:r>
              <a:rPr lang="en-US" dirty="0"/>
              <a:t>no odor</a:t>
            </a:r>
          </a:p>
          <a:p>
            <a:r>
              <a:rPr lang="en-US" b="1" dirty="0"/>
              <a:t>Packaging:  </a:t>
            </a:r>
            <a:r>
              <a:rPr lang="en-US" dirty="0"/>
              <a:t>intact and clean</a:t>
            </a:r>
          </a:p>
        </p:txBody>
      </p:sp>
      <p:sp>
        <p:nvSpPr>
          <p:cNvPr id="5" name="Text Placeholder 4"/>
          <p:cNvSpPr>
            <a:spLocks noGrp="1"/>
          </p:cNvSpPr>
          <p:nvPr>
            <p:ph type="body" sz="quarter" idx="3"/>
          </p:nvPr>
        </p:nvSpPr>
        <p:spPr/>
        <p:txBody>
          <a:bodyPr/>
          <a:lstStyle/>
          <a:p>
            <a:r>
              <a:rPr lang="en-US" dirty="0"/>
              <a:t>Reject Criteria</a:t>
            </a:r>
          </a:p>
        </p:txBody>
      </p:sp>
      <p:sp>
        <p:nvSpPr>
          <p:cNvPr id="6" name="Content Placeholder 5"/>
          <p:cNvSpPr>
            <a:spLocks noGrp="1"/>
          </p:cNvSpPr>
          <p:nvPr>
            <p:ph sz="quarter" idx="4"/>
          </p:nvPr>
        </p:nvSpPr>
        <p:spPr/>
        <p:txBody>
          <a:bodyPr>
            <a:normAutofit lnSpcReduction="10000"/>
          </a:bodyPr>
          <a:lstStyle/>
          <a:p>
            <a:r>
              <a:rPr lang="en-US" b="1" dirty="0"/>
              <a:t>Color:</a:t>
            </a:r>
          </a:p>
          <a:p>
            <a:pPr lvl="1"/>
            <a:r>
              <a:rPr lang="en-US" b="1" dirty="0"/>
              <a:t>Beef:  </a:t>
            </a:r>
            <a:r>
              <a:rPr lang="en-US" dirty="0"/>
              <a:t>brown or green</a:t>
            </a:r>
          </a:p>
          <a:p>
            <a:pPr lvl="1"/>
            <a:r>
              <a:rPr lang="en-US" b="1" dirty="0"/>
              <a:t>Lamb:  </a:t>
            </a:r>
            <a:r>
              <a:rPr lang="en-US" dirty="0"/>
              <a:t>brown, whitish surface covering the lean meat</a:t>
            </a:r>
          </a:p>
          <a:p>
            <a:pPr lvl="1"/>
            <a:r>
              <a:rPr lang="en-US" b="1" dirty="0"/>
              <a:t>Pork:  </a:t>
            </a:r>
            <a:r>
              <a:rPr lang="en-US" dirty="0"/>
              <a:t>excessively dark color; soft or rancid fat</a:t>
            </a:r>
          </a:p>
          <a:p>
            <a:r>
              <a:rPr lang="en-US" b="1" dirty="0"/>
              <a:t>Texture:  </a:t>
            </a:r>
            <a:r>
              <a:rPr lang="en-US" dirty="0"/>
              <a:t>slimy, sticky, or dry</a:t>
            </a:r>
          </a:p>
          <a:p>
            <a:r>
              <a:rPr lang="en-US" b="1" dirty="0"/>
              <a:t>Odor:  </a:t>
            </a:r>
            <a:r>
              <a:rPr lang="en-US" dirty="0"/>
              <a:t>sour odor</a:t>
            </a:r>
          </a:p>
          <a:p>
            <a:r>
              <a:rPr lang="en-US" b="1" dirty="0"/>
              <a:t>Packaging:  </a:t>
            </a:r>
            <a:r>
              <a:rPr lang="en-US" dirty="0"/>
              <a:t>broken cartons; dirty wrappers; torn packaging; broken seals</a:t>
            </a:r>
          </a:p>
          <a:p>
            <a:endParaRPr lang="en-US" dirty="0"/>
          </a:p>
        </p:txBody>
      </p:sp>
      <p:pic>
        <p:nvPicPr>
          <p:cNvPr id="8" name="Picture 7"/>
          <p:cNvPicPr>
            <a:picLocks noChangeAspect="1"/>
          </p:cNvPicPr>
          <p:nvPr/>
        </p:nvPicPr>
        <p:blipFill>
          <a:blip r:embed="rId2"/>
          <a:stretch>
            <a:fillRect/>
          </a:stretch>
        </p:blipFill>
        <p:spPr>
          <a:xfrm>
            <a:off x="3048000" y="0"/>
            <a:ext cx="3085306" cy="1638017"/>
          </a:xfrm>
          <a:prstGeom prst="rect">
            <a:avLst/>
          </a:prstGeom>
        </p:spPr>
      </p:pic>
    </p:spTree>
    <p:extLst>
      <p:ext uri="{BB962C8B-B14F-4D97-AF65-F5344CB8AC3E}">
        <p14:creationId xmlns:p14="http://schemas.microsoft.com/office/powerpoint/2010/main" val="129925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restaurantdepot.com/images/homepage-images/dsc_8327.jpg?sfvrsn=2">
            <a:hlinkClick r:id="rId2"/>
          </p:cNvPr>
          <p:cNvPicPr>
            <a:picLocks noChangeAspect="1" noChangeArrowheads="1"/>
          </p:cNvPicPr>
          <p:nvPr/>
        </p:nvPicPr>
        <p:blipFill>
          <a:blip r:embed="rId3" cstate="print"/>
          <a:srcRect/>
          <a:stretch>
            <a:fillRect/>
          </a:stretch>
        </p:blipFill>
        <p:spPr bwMode="auto">
          <a:xfrm>
            <a:off x="4131084" y="4114800"/>
            <a:ext cx="5012916" cy="2743200"/>
          </a:xfrm>
          <a:prstGeom prst="rect">
            <a:avLst/>
          </a:prstGeom>
          <a:noFill/>
        </p:spPr>
      </p:pic>
      <p:sp>
        <p:nvSpPr>
          <p:cNvPr id="3" name="Content Placeholder 2"/>
          <p:cNvSpPr>
            <a:spLocks noGrp="1"/>
          </p:cNvSpPr>
          <p:nvPr>
            <p:ph idx="1"/>
          </p:nvPr>
        </p:nvSpPr>
        <p:spPr/>
        <p:txBody>
          <a:bodyPr>
            <a:normAutofit/>
          </a:bodyPr>
          <a:lstStyle/>
          <a:p>
            <a:r>
              <a:rPr lang="en-US" sz="3000" dirty="0"/>
              <a:t>Your suppliers can include the following from the supply chain:  growers, shippers, packers, manufacturers, distributors and local markets.</a:t>
            </a:r>
          </a:p>
          <a:p>
            <a:r>
              <a:rPr lang="en-US" sz="3000" dirty="0"/>
              <a:t>You need to develop a relationship with the suppliers, get to know their food safety practices and consider </a:t>
            </a:r>
            <a:br>
              <a:rPr lang="en-US" sz="3000" dirty="0"/>
            </a:br>
            <a:r>
              <a:rPr lang="en-US" sz="3000" dirty="0"/>
              <a:t>reviewing their most </a:t>
            </a:r>
            <a:br>
              <a:rPr lang="en-US" sz="3000" dirty="0"/>
            </a:br>
            <a:r>
              <a:rPr lang="en-US" sz="3000" dirty="0"/>
              <a:t>recent inspection </a:t>
            </a:r>
            <a:br>
              <a:rPr lang="en-US" sz="3000" dirty="0"/>
            </a:br>
            <a:r>
              <a:rPr lang="en-US" sz="3000" dirty="0"/>
              <a:t>report.</a:t>
            </a:r>
          </a:p>
        </p:txBody>
      </p:sp>
      <p:pic>
        <p:nvPicPr>
          <p:cNvPr id="4098" name="Picture 2"/>
          <p:cNvPicPr>
            <a:picLocks noChangeAspect="1" noChangeArrowheads="1"/>
          </p:cNvPicPr>
          <p:nvPr/>
        </p:nvPicPr>
        <p:blipFill>
          <a:blip r:embed="rId4" cstate="print"/>
          <a:srcRect/>
          <a:stretch>
            <a:fillRect/>
          </a:stretch>
        </p:blipFill>
        <p:spPr bwMode="auto">
          <a:xfrm>
            <a:off x="2453640" y="228600"/>
            <a:ext cx="4328160" cy="1219200"/>
          </a:xfrm>
          <a:prstGeom prst="rect">
            <a:avLst/>
          </a:prstGeom>
          <a:noFill/>
          <a:ln w="9525">
            <a:noFill/>
            <a:miter lim="800000"/>
            <a:headEnd/>
            <a:tailEnd/>
          </a:ln>
        </p:spPr>
      </p:pic>
    </p:spTree>
    <p:extLst>
      <p:ext uri="{BB962C8B-B14F-4D97-AF65-F5344CB8AC3E}">
        <p14:creationId xmlns:p14="http://schemas.microsoft.com/office/powerpoint/2010/main" val="2653152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85950"/>
            <a:ext cx="4040188" cy="639762"/>
          </a:xfrm>
        </p:spPr>
        <p:txBody>
          <a:bodyPr/>
          <a:lstStyle/>
          <a:p>
            <a:r>
              <a:rPr lang="en-US" dirty="0"/>
              <a:t>Accept Criteria</a:t>
            </a:r>
          </a:p>
        </p:txBody>
      </p:sp>
      <p:sp>
        <p:nvSpPr>
          <p:cNvPr id="4" name="Content Placeholder 3"/>
          <p:cNvSpPr>
            <a:spLocks noGrp="1"/>
          </p:cNvSpPr>
          <p:nvPr>
            <p:ph sz="half" idx="2"/>
          </p:nvPr>
        </p:nvSpPr>
        <p:spPr>
          <a:xfrm>
            <a:off x="457200" y="2525712"/>
            <a:ext cx="4040188" cy="3951288"/>
          </a:xfrm>
        </p:spPr>
        <p:txBody>
          <a:bodyPr/>
          <a:lstStyle/>
          <a:p>
            <a:r>
              <a:rPr lang="en-US" b="1" dirty="0"/>
              <a:t>Color: </a:t>
            </a:r>
            <a:r>
              <a:rPr lang="en-US" dirty="0"/>
              <a:t>no discoloration</a:t>
            </a:r>
          </a:p>
          <a:p>
            <a:r>
              <a:rPr lang="en-US" b="1" dirty="0"/>
              <a:t>Texture:  </a:t>
            </a:r>
            <a:r>
              <a:rPr lang="en-US" dirty="0"/>
              <a:t>firm flesh that springs back when touched</a:t>
            </a:r>
          </a:p>
          <a:p>
            <a:r>
              <a:rPr lang="en-US" b="1" dirty="0"/>
              <a:t>Odor: </a:t>
            </a:r>
            <a:r>
              <a:rPr lang="en-US" dirty="0"/>
              <a:t>no odor</a:t>
            </a:r>
          </a:p>
          <a:p>
            <a:r>
              <a:rPr lang="en-US" b="1" dirty="0"/>
              <a:t>Packaging:  </a:t>
            </a:r>
            <a:r>
              <a:rPr lang="en-US" dirty="0"/>
              <a:t>should be surrounded by crushed, self-draining ice</a:t>
            </a:r>
          </a:p>
        </p:txBody>
      </p:sp>
      <p:sp>
        <p:nvSpPr>
          <p:cNvPr id="5" name="Text Placeholder 4"/>
          <p:cNvSpPr>
            <a:spLocks noGrp="1"/>
          </p:cNvSpPr>
          <p:nvPr>
            <p:ph type="body" sz="quarter" idx="3"/>
          </p:nvPr>
        </p:nvSpPr>
        <p:spPr>
          <a:xfrm>
            <a:off x="4645025" y="1885950"/>
            <a:ext cx="4041775" cy="639762"/>
          </a:xfrm>
        </p:spPr>
        <p:txBody>
          <a:bodyPr/>
          <a:lstStyle/>
          <a:p>
            <a:r>
              <a:rPr lang="en-US" dirty="0"/>
              <a:t>Reject Criteria</a:t>
            </a:r>
          </a:p>
        </p:txBody>
      </p:sp>
      <p:sp>
        <p:nvSpPr>
          <p:cNvPr id="6" name="Content Placeholder 5"/>
          <p:cNvSpPr>
            <a:spLocks noGrp="1"/>
          </p:cNvSpPr>
          <p:nvPr>
            <p:ph sz="quarter" idx="4"/>
          </p:nvPr>
        </p:nvSpPr>
        <p:spPr>
          <a:xfrm>
            <a:off x="4645025" y="2525712"/>
            <a:ext cx="4041775" cy="3951288"/>
          </a:xfrm>
        </p:spPr>
        <p:txBody>
          <a:bodyPr/>
          <a:lstStyle/>
          <a:p>
            <a:r>
              <a:rPr lang="en-US" b="1" dirty="0"/>
              <a:t>Color:  </a:t>
            </a:r>
            <a:r>
              <a:rPr lang="en-US" dirty="0"/>
              <a:t>purple or green discoloration around the neck; dark wing tips (red are acceptable)</a:t>
            </a:r>
          </a:p>
          <a:p>
            <a:r>
              <a:rPr lang="en-US" b="1" dirty="0"/>
              <a:t>Texture:  </a:t>
            </a:r>
            <a:r>
              <a:rPr lang="en-US" dirty="0"/>
              <a:t>stickiness under the wings and around joints</a:t>
            </a:r>
          </a:p>
          <a:p>
            <a:r>
              <a:rPr lang="en-US" b="1" dirty="0"/>
              <a:t>Odor: </a:t>
            </a:r>
            <a:r>
              <a:rPr lang="en-US" dirty="0"/>
              <a:t>abnormal, unpleasant odor</a:t>
            </a:r>
          </a:p>
        </p:txBody>
      </p:sp>
      <p:pic>
        <p:nvPicPr>
          <p:cNvPr id="8" name="Picture 7"/>
          <p:cNvPicPr>
            <a:picLocks noChangeAspect="1"/>
          </p:cNvPicPr>
          <p:nvPr/>
        </p:nvPicPr>
        <p:blipFill>
          <a:blip r:embed="rId2"/>
          <a:stretch>
            <a:fillRect/>
          </a:stretch>
        </p:blipFill>
        <p:spPr>
          <a:xfrm>
            <a:off x="2438400" y="57150"/>
            <a:ext cx="4210050" cy="1543050"/>
          </a:xfrm>
          <a:prstGeom prst="rect">
            <a:avLst/>
          </a:prstGeom>
        </p:spPr>
      </p:pic>
      <p:pic>
        <p:nvPicPr>
          <p:cNvPr id="4098" name="Picture 2" descr="http://www.amaday.eu/images/Chilled-Chicke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 y="11113"/>
            <a:ext cx="2399507" cy="18464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amaday.eu/images/Chilled-Chicke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44493" y="0"/>
            <a:ext cx="2399507" cy="184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137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rafikterkep.com/wp-content/uploads/2016/05/egg-t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3135313"/>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p:txBody>
          <a:bodyPr/>
          <a:lstStyle/>
          <a:p>
            <a:r>
              <a:rPr lang="en-US" dirty="0"/>
              <a:t>Accept Criteria</a:t>
            </a:r>
          </a:p>
        </p:txBody>
      </p:sp>
      <p:sp>
        <p:nvSpPr>
          <p:cNvPr id="4" name="Content Placeholder 3"/>
          <p:cNvSpPr>
            <a:spLocks noGrp="1"/>
          </p:cNvSpPr>
          <p:nvPr>
            <p:ph sz="half" idx="2"/>
          </p:nvPr>
        </p:nvSpPr>
        <p:spPr/>
        <p:txBody>
          <a:bodyPr/>
          <a:lstStyle/>
          <a:p>
            <a:r>
              <a:rPr lang="en-US" b="1" dirty="0"/>
              <a:t>Odor:  </a:t>
            </a:r>
            <a:r>
              <a:rPr lang="en-US" dirty="0"/>
              <a:t>no odor</a:t>
            </a:r>
          </a:p>
          <a:p>
            <a:r>
              <a:rPr lang="en-US" b="1" dirty="0"/>
              <a:t>Shells:  </a:t>
            </a:r>
            <a:r>
              <a:rPr lang="en-US" dirty="0"/>
              <a:t>clean and unbroken</a:t>
            </a:r>
          </a:p>
        </p:txBody>
      </p:sp>
      <p:sp>
        <p:nvSpPr>
          <p:cNvPr id="5" name="Text Placeholder 4"/>
          <p:cNvSpPr>
            <a:spLocks noGrp="1"/>
          </p:cNvSpPr>
          <p:nvPr>
            <p:ph type="body" sz="quarter" idx="3"/>
          </p:nvPr>
        </p:nvSpPr>
        <p:spPr/>
        <p:txBody>
          <a:bodyPr/>
          <a:lstStyle/>
          <a:p>
            <a:r>
              <a:rPr lang="en-US" dirty="0"/>
              <a:t>Reject Criteria</a:t>
            </a:r>
          </a:p>
        </p:txBody>
      </p:sp>
      <p:sp>
        <p:nvSpPr>
          <p:cNvPr id="6" name="Content Placeholder 5"/>
          <p:cNvSpPr>
            <a:spLocks noGrp="1"/>
          </p:cNvSpPr>
          <p:nvPr>
            <p:ph sz="quarter" idx="4"/>
          </p:nvPr>
        </p:nvSpPr>
        <p:spPr/>
        <p:txBody>
          <a:bodyPr/>
          <a:lstStyle/>
          <a:p>
            <a:r>
              <a:rPr lang="en-US" b="1" dirty="0"/>
              <a:t>Odor:  </a:t>
            </a:r>
            <a:r>
              <a:rPr lang="en-US" dirty="0"/>
              <a:t>sulfur smell or off odor</a:t>
            </a:r>
          </a:p>
          <a:p>
            <a:r>
              <a:rPr lang="en-US" b="1" dirty="0"/>
              <a:t>Shells:  </a:t>
            </a:r>
            <a:r>
              <a:rPr lang="en-US" dirty="0"/>
              <a:t>dirty or cracked</a:t>
            </a:r>
          </a:p>
        </p:txBody>
      </p:sp>
      <p:pic>
        <p:nvPicPr>
          <p:cNvPr id="8" name="Picture 7"/>
          <p:cNvPicPr>
            <a:picLocks noChangeAspect="1"/>
          </p:cNvPicPr>
          <p:nvPr/>
        </p:nvPicPr>
        <p:blipFill>
          <a:blip r:embed="rId3"/>
          <a:stretch>
            <a:fillRect/>
          </a:stretch>
        </p:blipFill>
        <p:spPr>
          <a:xfrm>
            <a:off x="1447800" y="76200"/>
            <a:ext cx="5924550" cy="1600200"/>
          </a:xfrm>
          <a:prstGeom prst="rect">
            <a:avLst/>
          </a:prstGeom>
        </p:spPr>
      </p:pic>
    </p:spTree>
    <p:extLst>
      <p:ext uri="{BB962C8B-B14F-4D97-AF65-F5344CB8AC3E}">
        <p14:creationId xmlns:p14="http://schemas.microsoft.com/office/powerpoint/2010/main" val="1435758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Accept Criteria</a:t>
            </a:r>
          </a:p>
        </p:txBody>
      </p:sp>
      <p:sp>
        <p:nvSpPr>
          <p:cNvPr id="4" name="Content Placeholder 3"/>
          <p:cNvSpPr>
            <a:spLocks noGrp="1"/>
          </p:cNvSpPr>
          <p:nvPr>
            <p:ph sz="half" idx="2"/>
          </p:nvPr>
        </p:nvSpPr>
        <p:spPr/>
        <p:txBody>
          <a:bodyPr/>
          <a:lstStyle/>
          <a:p>
            <a:r>
              <a:rPr lang="en-US" b="1" dirty="0"/>
              <a:t>Milk:  </a:t>
            </a:r>
            <a:r>
              <a:rPr lang="en-US" dirty="0"/>
              <a:t>sweetish flavor</a:t>
            </a:r>
          </a:p>
          <a:p>
            <a:r>
              <a:rPr lang="en-US" b="1" dirty="0"/>
              <a:t>Butter:  </a:t>
            </a:r>
            <a:r>
              <a:rPr lang="en-US" dirty="0"/>
              <a:t>sweet flavor; uniform color; firm texture</a:t>
            </a:r>
          </a:p>
          <a:p>
            <a:r>
              <a:rPr lang="en-US" b="1" dirty="0"/>
              <a:t>Cheese:  </a:t>
            </a:r>
            <a:r>
              <a:rPr lang="en-US" dirty="0"/>
              <a:t>typical flavor and texture; uniform color; clean and unbroken rind</a:t>
            </a:r>
          </a:p>
        </p:txBody>
      </p:sp>
      <p:sp>
        <p:nvSpPr>
          <p:cNvPr id="5" name="Text Placeholder 4"/>
          <p:cNvSpPr>
            <a:spLocks noGrp="1"/>
          </p:cNvSpPr>
          <p:nvPr>
            <p:ph type="body" sz="quarter" idx="3"/>
          </p:nvPr>
        </p:nvSpPr>
        <p:spPr/>
        <p:txBody>
          <a:bodyPr/>
          <a:lstStyle/>
          <a:p>
            <a:r>
              <a:rPr lang="en-US" dirty="0"/>
              <a:t>Reject Criteria</a:t>
            </a:r>
          </a:p>
        </p:txBody>
      </p:sp>
      <p:sp>
        <p:nvSpPr>
          <p:cNvPr id="6" name="Content Placeholder 5"/>
          <p:cNvSpPr>
            <a:spLocks noGrp="1"/>
          </p:cNvSpPr>
          <p:nvPr>
            <p:ph sz="quarter" idx="4"/>
          </p:nvPr>
        </p:nvSpPr>
        <p:spPr/>
        <p:txBody>
          <a:bodyPr>
            <a:normAutofit lnSpcReduction="10000"/>
          </a:bodyPr>
          <a:lstStyle/>
          <a:p>
            <a:r>
              <a:rPr lang="en-US" b="1" dirty="0"/>
              <a:t>Milk:  </a:t>
            </a:r>
            <a:r>
              <a:rPr lang="en-US" dirty="0"/>
              <a:t>sour, bitter, or moldy taste; off odor; expired sell-by date</a:t>
            </a:r>
          </a:p>
          <a:p>
            <a:r>
              <a:rPr lang="en-US" b="1" dirty="0"/>
              <a:t>Butter:  </a:t>
            </a:r>
            <a:r>
              <a:rPr lang="en-US" dirty="0"/>
              <a:t>sour, bitter, or moldy taste; uneven color; soft texture; contains foreign matter</a:t>
            </a:r>
          </a:p>
          <a:p>
            <a:r>
              <a:rPr lang="en-US" b="1" dirty="0"/>
              <a:t>Cheese:  </a:t>
            </a:r>
            <a:r>
              <a:rPr lang="en-US" dirty="0"/>
              <a:t>abnormal flavor or texture; uneven color; unnatural mold; unclean or broken rind</a:t>
            </a:r>
          </a:p>
        </p:txBody>
      </p:sp>
      <p:pic>
        <p:nvPicPr>
          <p:cNvPr id="8" name="Picture 7"/>
          <p:cNvPicPr>
            <a:picLocks noChangeAspect="1"/>
          </p:cNvPicPr>
          <p:nvPr/>
        </p:nvPicPr>
        <p:blipFill>
          <a:blip r:embed="rId2"/>
          <a:stretch>
            <a:fillRect/>
          </a:stretch>
        </p:blipFill>
        <p:spPr>
          <a:xfrm>
            <a:off x="885825" y="152400"/>
            <a:ext cx="7191375" cy="1362075"/>
          </a:xfrm>
          <a:prstGeom prst="rect">
            <a:avLst/>
          </a:prstGeom>
        </p:spPr>
      </p:pic>
      <p:pic>
        <p:nvPicPr>
          <p:cNvPr id="4098" name="Picture 2" descr="http://www.omicsonline.org/journal-highlight-images/dairy-produc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294" y="4724400"/>
            <a:ext cx="3048000" cy="190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912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Accept Criteria</a:t>
            </a:r>
          </a:p>
        </p:txBody>
      </p:sp>
      <p:sp>
        <p:nvSpPr>
          <p:cNvPr id="4" name="Content Placeholder 3"/>
          <p:cNvSpPr>
            <a:spLocks noGrp="1"/>
          </p:cNvSpPr>
          <p:nvPr>
            <p:ph sz="half" idx="2"/>
          </p:nvPr>
        </p:nvSpPr>
        <p:spPr/>
        <p:txBody>
          <a:bodyPr/>
          <a:lstStyle/>
          <a:p>
            <a:r>
              <a:rPr lang="en-US" b="1" dirty="0"/>
              <a:t>Temperature:  </a:t>
            </a:r>
            <a:r>
              <a:rPr lang="en-US" dirty="0"/>
              <a:t>varies according to product</a:t>
            </a:r>
          </a:p>
          <a:p>
            <a:r>
              <a:rPr lang="en-US" b="1" dirty="0"/>
              <a:t>Condition:  </a:t>
            </a:r>
            <a:r>
              <a:rPr lang="en-US" dirty="0"/>
              <a:t>varies according to product</a:t>
            </a:r>
          </a:p>
        </p:txBody>
      </p:sp>
      <p:sp>
        <p:nvSpPr>
          <p:cNvPr id="5" name="Text Placeholder 4"/>
          <p:cNvSpPr>
            <a:spLocks noGrp="1"/>
          </p:cNvSpPr>
          <p:nvPr>
            <p:ph type="body" sz="quarter" idx="3"/>
          </p:nvPr>
        </p:nvSpPr>
        <p:spPr/>
        <p:txBody>
          <a:bodyPr/>
          <a:lstStyle/>
          <a:p>
            <a:r>
              <a:rPr lang="en-US" dirty="0"/>
              <a:t>Reject Criteria</a:t>
            </a:r>
          </a:p>
        </p:txBody>
      </p:sp>
      <p:sp>
        <p:nvSpPr>
          <p:cNvPr id="6" name="Content Placeholder 5"/>
          <p:cNvSpPr>
            <a:spLocks noGrp="1"/>
          </p:cNvSpPr>
          <p:nvPr>
            <p:ph sz="quarter" idx="4"/>
          </p:nvPr>
        </p:nvSpPr>
        <p:spPr/>
        <p:txBody>
          <a:bodyPr/>
          <a:lstStyle/>
          <a:p>
            <a:r>
              <a:rPr lang="en-US" b="1" dirty="0"/>
              <a:t>Condition:  </a:t>
            </a:r>
            <a:r>
              <a:rPr lang="en-US" dirty="0"/>
              <a:t>evidence of mishandling or insects (including insect eggs and egg cases)</a:t>
            </a:r>
          </a:p>
          <a:p>
            <a:r>
              <a:rPr lang="en-US" b="1" dirty="0"/>
              <a:t>Spoilage:  </a:t>
            </a:r>
            <a:r>
              <a:rPr lang="en-US" dirty="0"/>
              <a:t>mold, cuts, wilting, unpleasant odors, discoloration, etc. (will depend on produce involved)</a:t>
            </a:r>
          </a:p>
        </p:txBody>
      </p:sp>
      <p:pic>
        <p:nvPicPr>
          <p:cNvPr id="8" name="Picture 7"/>
          <p:cNvPicPr>
            <a:picLocks noChangeAspect="1"/>
          </p:cNvPicPr>
          <p:nvPr/>
        </p:nvPicPr>
        <p:blipFill>
          <a:blip r:embed="rId2"/>
          <a:stretch>
            <a:fillRect/>
          </a:stretch>
        </p:blipFill>
        <p:spPr>
          <a:xfrm>
            <a:off x="819150" y="228600"/>
            <a:ext cx="7334250" cy="1304925"/>
          </a:xfrm>
          <a:prstGeom prst="rect">
            <a:avLst/>
          </a:prstGeom>
        </p:spPr>
      </p:pic>
      <p:pic>
        <p:nvPicPr>
          <p:cNvPr id="3074" name="Picture 2" descr="http://gymtime.net/share/wp-content/uploads/2012/06/VeggiesGT1-682x5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94" y="3962400"/>
            <a:ext cx="3352800" cy="247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29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cdn.smartpassiveincome.com/wp-content/uploads/2010/06/blog-post-checklist.jpg"/>
          <p:cNvPicPr>
            <a:picLocks noChangeAspect="1" noChangeArrowheads="1"/>
          </p:cNvPicPr>
          <p:nvPr/>
        </p:nvPicPr>
        <p:blipFill>
          <a:blip r:embed="rId2" cstate="print"/>
          <a:srcRect/>
          <a:stretch>
            <a:fillRect/>
          </a:stretch>
        </p:blipFill>
        <p:spPr bwMode="auto">
          <a:xfrm>
            <a:off x="4876799" y="3216654"/>
            <a:ext cx="4267201" cy="3641346"/>
          </a:xfrm>
          <a:prstGeom prst="rect">
            <a:avLst/>
          </a:prstGeom>
          <a:noFill/>
        </p:spPr>
      </p:pic>
      <p:sp>
        <p:nvSpPr>
          <p:cNvPr id="3" name="Content Placeholder 2"/>
          <p:cNvSpPr>
            <a:spLocks noGrp="1"/>
          </p:cNvSpPr>
          <p:nvPr>
            <p:ph idx="1"/>
          </p:nvPr>
        </p:nvSpPr>
        <p:spPr/>
        <p:txBody>
          <a:bodyPr>
            <a:normAutofit fontScale="92500" lnSpcReduction="20000"/>
          </a:bodyPr>
          <a:lstStyle/>
          <a:p>
            <a:pPr marL="342900" lvl="1" indent="-342900">
              <a:buFont typeface="Arial" pitchFamily="34" charset="0"/>
              <a:buChar char="•"/>
            </a:pPr>
            <a:r>
              <a:rPr lang="en-US" dirty="0"/>
              <a:t>The inspection reports can be from the USDA, FDA or a third party inspector. </a:t>
            </a:r>
          </a:p>
          <a:p>
            <a:pPr marL="342900" lvl="1" indent="-342900">
              <a:buFont typeface="Arial" pitchFamily="34" charset="0"/>
              <a:buChar char="•"/>
            </a:pPr>
            <a:r>
              <a:rPr lang="en-US" dirty="0"/>
              <a:t>The inspection report should be based on Good Manufacturing Practices (GMP) or Good Agricultural Practices (GAP) and review the following areas:</a:t>
            </a:r>
          </a:p>
          <a:p>
            <a:pPr marL="742950" lvl="2" indent="-342900"/>
            <a:r>
              <a:rPr lang="en-US" dirty="0"/>
              <a:t>Receiving and storage</a:t>
            </a:r>
          </a:p>
          <a:p>
            <a:pPr marL="742950" lvl="2" indent="-342900"/>
            <a:r>
              <a:rPr lang="en-US" dirty="0"/>
              <a:t>Processing</a:t>
            </a:r>
          </a:p>
          <a:p>
            <a:pPr marL="742950" lvl="2" indent="-342900"/>
            <a:r>
              <a:rPr lang="en-US" dirty="0"/>
              <a:t>Shipping</a:t>
            </a:r>
          </a:p>
          <a:p>
            <a:pPr marL="742950" lvl="2" indent="-342900"/>
            <a:r>
              <a:rPr lang="en-US" dirty="0"/>
              <a:t>Cleaning &amp; Sanitizing</a:t>
            </a:r>
          </a:p>
          <a:p>
            <a:pPr marL="742950" lvl="2" indent="-342900"/>
            <a:r>
              <a:rPr lang="en-US" dirty="0"/>
              <a:t>Personal hygiene</a:t>
            </a:r>
          </a:p>
          <a:p>
            <a:pPr marL="742950" lvl="2" indent="-342900"/>
            <a:r>
              <a:rPr lang="en-US" dirty="0"/>
              <a:t>Staff training</a:t>
            </a:r>
          </a:p>
          <a:p>
            <a:pPr marL="742950" lvl="2" indent="-342900"/>
            <a:r>
              <a:rPr lang="en-US" dirty="0"/>
              <a:t>HACCP program or other food </a:t>
            </a:r>
            <a:br>
              <a:rPr lang="en-US" dirty="0"/>
            </a:br>
            <a:r>
              <a:rPr lang="en-US" dirty="0"/>
              <a:t>safety system</a:t>
            </a:r>
          </a:p>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381000" y="457200"/>
            <a:ext cx="8424930" cy="762000"/>
          </a:xfrm>
          <a:prstGeom prst="rect">
            <a:avLst/>
          </a:prstGeom>
          <a:noFill/>
          <a:ln w="9525">
            <a:noFill/>
            <a:miter lim="800000"/>
            <a:headEnd/>
            <a:tailEnd/>
          </a:ln>
        </p:spPr>
      </p:pic>
    </p:spTree>
    <p:extLst>
      <p:ext uri="{BB962C8B-B14F-4D97-AF65-F5344CB8AC3E}">
        <p14:creationId xmlns:p14="http://schemas.microsoft.com/office/powerpoint/2010/main" val="1395506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Suppliers must deliver food when staff has enough time to do inspections</a:t>
            </a:r>
          </a:p>
          <a:p>
            <a:r>
              <a:rPr lang="en-US" dirty="0"/>
              <a:t>Schedule deliveries at a time when they can be correctly received</a:t>
            </a:r>
          </a:p>
        </p:txBody>
      </p:sp>
      <p:pic>
        <p:nvPicPr>
          <p:cNvPr id="5122" name="Picture 2"/>
          <p:cNvPicPr>
            <a:picLocks noChangeAspect="1" noChangeArrowheads="1"/>
          </p:cNvPicPr>
          <p:nvPr/>
        </p:nvPicPr>
        <p:blipFill>
          <a:blip r:embed="rId2" cstate="print"/>
          <a:srcRect/>
          <a:stretch>
            <a:fillRect/>
          </a:stretch>
        </p:blipFill>
        <p:spPr bwMode="auto">
          <a:xfrm>
            <a:off x="1833113" y="228600"/>
            <a:ext cx="5405887" cy="1219200"/>
          </a:xfrm>
          <a:prstGeom prst="rect">
            <a:avLst/>
          </a:prstGeom>
          <a:noFill/>
          <a:ln w="9525">
            <a:noFill/>
            <a:miter lim="800000"/>
            <a:headEnd/>
            <a:tailEnd/>
          </a:ln>
        </p:spPr>
      </p:pic>
      <p:pic>
        <p:nvPicPr>
          <p:cNvPr id="5124" name="Picture 4" descr="http://www.sysco.com/investor/onlinesustainabilityreport/images/content/miles.jpg"/>
          <p:cNvPicPr>
            <a:picLocks noChangeAspect="1" noChangeArrowheads="1"/>
          </p:cNvPicPr>
          <p:nvPr/>
        </p:nvPicPr>
        <p:blipFill>
          <a:blip r:embed="rId3" cstate="print"/>
          <a:srcRect/>
          <a:stretch>
            <a:fillRect/>
          </a:stretch>
        </p:blipFill>
        <p:spPr bwMode="auto">
          <a:xfrm>
            <a:off x="0" y="3834985"/>
            <a:ext cx="9144000" cy="3023016"/>
          </a:xfrm>
          <a:prstGeom prst="rect">
            <a:avLst/>
          </a:prstGeom>
          <a:noFill/>
        </p:spPr>
      </p:pic>
    </p:spTree>
    <p:extLst>
      <p:ext uri="{BB962C8B-B14F-4D97-AF65-F5344CB8AC3E}">
        <p14:creationId xmlns:p14="http://schemas.microsoft.com/office/powerpoint/2010/main" val="120155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syscoatlanta.com/Files/images/headers/sysco-guy.aspx"/>
          <p:cNvPicPr>
            <a:picLocks noChangeAspect="1" noChangeArrowheads="1"/>
          </p:cNvPicPr>
          <p:nvPr/>
        </p:nvPicPr>
        <p:blipFill>
          <a:blip r:embed="rId2" cstate="print"/>
          <a:srcRect l="10959" r="12329"/>
          <a:stretch>
            <a:fillRect/>
          </a:stretch>
        </p:blipFill>
        <p:spPr bwMode="auto">
          <a:xfrm>
            <a:off x="6781800" y="2639786"/>
            <a:ext cx="2362200" cy="4218214"/>
          </a:xfrm>
          <a:prstGeom prst="rect">
            <a:avLst/>
          </a:prstGeom>
          <a:noFill/>
        </p:spPr>
      </p:pic>
      <p:sp>
        <p:nvSpPr>
          <p:cNvPr id="3" name="Content Placeholder 2"/>
          <p:cNvSpPr>
            <a:spLocks noGrp="1"/>
          </p:cNvSpPr>
          <p:nvPr>
            <p:ph idx="1"/>
          </p:nvPr>
        </p:nvSpPr>
        <p:spPr/>
        <p:txBody>
          <a:bodyPr/>
          <a:lstStyle/>
          <a:p>
            <a:r>
              <a:rPr lang="en-US" dirty="0"/>
              <a:t>Make specific staff responsible for receiving.  Train them to follow food safety guidelines, which include checking items for:</a:t>
            </a:r>
          </a:p>
          <a:p>
            <a:pPr lvl="1"/>
            <a:r>
              <a:rPr lang="en-US" dirty="0"/>
              <a:t>Correct temperatures</a:t>
            </a:r>
          </a:p>
          <a:p>
            <a:pPr lvl="1"/>
            <a:r>
              <a:rPr lang="en-US" dirty="0"/>
              <a:t>Expired code dates</a:t>
            </a:r>
          </a:p>
          <a:p>
            <a:pPr lvl="1"/>
            <a:r>
              <a:rPr lang="en-US" dirty="0"/>
              <a:t>Signs of thawing and refreezing</a:t>
            </a:r>
          </a:p>
          <a:p>
            <a:pPr lvl="1"/>
            <a:r>
              <a:rPr lang="en-US" dirty="0"/>
              <a:t>Pest damage</a:t>
            </a:r>
          </a:p>
        </p:txBody>
      </p:sp>
      <p:pic>
        <p:nvPicPr>
          <p:cNvPr id="6146" name="Picture 2"/>
          <p:cNvPicPr>
            <a:picLocks noChangeAspect="1" noChangeArrowheads="1"/>
          </p:cNvPicPr>
          <p:nvPr/>
        </p:nvPicPr>
        <p:blipFill>
          <a:blip r:embed="rId3" cstate="print"/>
          <a:srcRect/>
          <a:stretch>
            <a:fillRect/>
          </a:stretch>
        </p:blipFill>
        <p:spPr bwMode="auto">
          <a:xfrm>
            <a:off x="544286" y="304800"/>
            <a:ext cx="8066314" cy="1143000"/>
          </a:xfrm>
          <a:prstGeom prst="rect">
            <a:avLst/>
          </a:prstGeom>
          <a:noFill/>
          <a:ln w="9525">
            <a:noFill/>
            <a:miter lim="800000"/>
            <a:headEnd/>
            <a:tailEnd/>
          </a:ln>
        </p:spPr>
      </p:pic>
    </p:spTree>
    <p:extLst>
      <p:ext uri="{BB962C8B-B14F-4D97-AF65-F5344CB8AC3E}">
        <p14:creationId xmlns:p14="http://schemas.microsoft.com/office/powerpoint/2010/main" val="386163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Provide staff with the tools they </a:t>
            </a:r>
            <a:br>
              <a:rPr lang="en-US" dirty="0"/>
            </a:br>
            <a:r>
              <a:rPr lang="en-US" dirty="0"/>
              <a:t>need, including purchase orders, thermometers, and scales.</a:t>
            </a:r>
          </a:p>
          <a:p>
            <a:r>
              <a:rPr lang="en-US" dirty="0"/>
              <a:t>Make sure enough trained staff are </a:t>
            </a:r>
            <a:br>
              <a:rPr lang="en-US" dirty="0"/>
            </a:br>
            <a:r>
              <a:rPr lang="en-US" dirty="0"/>
              <a:t>available to receive and inspect </a:t>
            </a:r>
            <a:br>
              <a:rPr lang="en-US" dirty="0"/>
            </a:br>
            <a:r>
              <a:rPr lang="en-US" dirty="0"/>
              <a:t>food items promptly.</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44286" y="304800"/>
            <a:ext cx="8066314" cy="1143000"/>
          </a:xfrm>
          <a:prstGeom prst="rect">
            <a:avLst/>
          </a:prstGeom>
          <a:noFill/>
          <a:ln w="9525">
            <a:noFill/>
            <a:miter lim="800000"/>
            <a:headEnd/>
            <a:tailEnd/>
          </a:ln>
        </p:spPr>
      </p:pic>
    </p:spTree>
    <p:extLst>
      <p:ext uri="{BB962C8B-B14F-4D97-AF65-F5344CB8AC3E}">
        <p14:creationId xmlns:p14="http://schemas.microsoft.com/office/powerpoint/2010/main" val="234386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syscometrony.com/resources/ACH3Del.jpg"/>
          <p:cNvPicPr>
            <a:picLocks noChangeAspect="1" noChangeArrowheads="1"/>
          </p:cNvPicPr>
          <p:nvPr/>
        </p:nvPicPr>
        <p:blipFill>
          <a:blip r:embed="rId2" cstate="print"/>
          <a:srcRect l="7936" t="4444" r="17461"/>
          <a:stretch>
            <a:fillRect/>
          </a:stretch>
        </p:blipFill>
        <p:spPr bwMode="auto">
          <a:xfrm>
            <a:off x="6395484" y="2133600"/>
            <a:ext cx="2748516" cy="2514600"/>
          </a:xfrm>
          <a:prstGeom prst="rect">
            <a:avLst/>
          </a:prstGeom>
          <a:noFill/>
        </p:spPr>
      </p:pic>
      <p:sp>
        <p:nvSpPr>
          <p:cNvPr id="3" name="Content Placeholder 2"/>
          <p:cNvSpPr>
            <a:spLocks noGrp="1"/>
          </p:cNvSpPr>
          <p:nvPr>
            <p:ph idx="1"/>
          </p:nvPr>
        </p:nvSpPr>
        <p:spPr/>
        <p:txBody>
          <a:bodyPr>
            <a:normAutofit lnSpcReduction="10000"/>
          </a:bodyPr>
          <a:lstStyle/>
          <a:p>
            <a:r>
              <a:rPr lang="en-US" dirty="0"/>
              <a:t>Start by visually inspecting delivery trucks for signs of contamination</a:t>
            </a:r>
          </a:p>
          <a:p>
            <a:r>
              <a:rPr lang="en-US" dirty="0"/>
              <a:t>Then visually inspecting the food </a:t>
            </a:r>
            <a:br>
              <a:rPr lang="en-US" dirty="0"/>
            </a:br>
            <a:r>
              <a:rPr lang="en-US" dirty="0"/>
              <a:t>items and checking to make sure </a:t>
            </a:r>
            <a:br>
              <a:rPr lang="en-US" dirty="0"/>
            </a:br>
            <a:r>
              <a:rPr lang="en-US" dirty="0"/>
              <a:t>they have been received at the </a:t>
            </a:r>
            <a:br>
              <a:rPr lang="en-US" dirty="0"/>
            </a:br>
            <a:r>
              <a:rPr lang="en-US" dirty="0"/>
              <a:t>correct temperature.</a:t>
            </a:r>
          </a:p>
          <a:p>
            <a:r>
              <a:rPr lang="en-US" dirty="0"/>
              <a:t>Once inspected, food items must </a:t>
            </a:r>
            <a:br>
              <a:rPr lang="en-US" dirty="0"/>
            </a:br>
            <a:r>
              <a:rPr lang="en-US" dirty="0"/>
              <a:t>be stored as quickly as possible in the correct area, especially refrigerated and frozen items.</a:t>
            </a:r>
          </a:p>
        </p:txBody>
      </p:sp>
      <p:pic>
        <p:nvPicPr>
          <p:cNvPr id="5" name="Picture 2"/>
          <p:cNvPicPr>
            <a:picLocks noChangeAspect="1" noChangeArrowheads="1"/>
          </p:cNvPicPr>
          <p:nvPr/>
        </p:nvPicPr>
        <p:blipFill>
          <a:blip r:embed="rId3" cstate="print"/>
          <a:srcRect/>
          <a:stretch>
            <a:fillRect/>
          </a:stretch>
        </p:blipFill>
        <p:spPr bwMode="auto">
          <a:xfrm>
            <a:off x="544286" y="304800"/>
            <a:ext cx="8066314" cy="1143000"/>
          </a:xfrm>
          <a:prstGeom prst="rect">
            <a:avLst/>
          </a:prstGeom>
          <a:noFill/>
          <a:ln w="9525">
            <a:noFill/>
            <a:miter lim="800000"/>
            <a:headEnd/>
            <a:tailEnd/>
          </a:ln>
        </p:spPr>
      </p:pic>
    </p:spTree>
    <p:extLst>
      <p:ext uri="{BB962C8B-B14F-4D97-AF65-F5344CB8AC3E}">
        <p14:creationId xmlns:p14="http://schemas.microsoft.com/office/powerpoint/2010/main" val="271868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images.wisegeek.com/brass-key.jpg"/>
          <p:cNvPicPr>
            <a:picLocks noChangeAspect="1" noChangeArrowheads="1"/>
          </p:cNvPicPr>
          <p:nvPr/>
        </p:nvPicPr>
        <p:blipFill>
          <a:blip r:embed="rId2" cstate="print"/>
          <a:srcRect b="8142"/>
          <a:stretch>
            <a:fillRect/>
          </a:stretch>
        </p:blipFill>
        <p:spPr bwMode="auto">
          <a:xfrm>
            <a:off x="3879656" y="3581400"/>
            <a:ext cx="5264343" cy="3276600"/>
          </a:xfrm>
          <a:prstGeom prst="rect">
            <a:avLst/>
          </a:prstGeom>
          <a:noFill/>
        </p:spPr>
      </p:pic>
      <p:sp>
        <p:nvSpPr>
          <p:cNvPr id="3" name="Content Placeholder 2"/>
          <p:cNvSpPr>
            <a:spLocks noGrp="1"/>
          </p:cNvSpPr>
          <p:nvPr>
            <p:ph idx="1"/>
          </p:nvPr>
        </p:nvSpPr>
        <p:spPr/>
        <p:txBody>
          <a:bodyPr/>
          <a:lstStyle/>
          <a:p>
            <a:r>
              <a:rPr lang="en-US" dirty="0"/>
              <a:t>Some foodservice operations receive food after-hours when they are closed business, known as a key drop delivery</a:t>
            </a:r>
          </a:p>
          <a:p>
            <a:r>
              <a:rPr lang="en-US" dirty="0"/>
              <a:t>The supplier is given a key or other access to the operation to make the delivery, </a:t>
            </a:r>
            <a:br>
              <a:rPr lang="en-US" dirty="0"/>
            </a:br>
            <a:r>
              <a:rPr lang="en-US" dirty="0"/>
              <a:t>and they put the product in the </a:t>
            </a:r>
            <a:br>
              <a:rPr lang="en-US" dirty="0"/>
            </a:br>
            <a:r>
              <a:rPr lang="en-US" dirty="0"/>
              <a:t>coolers, freezers and dry </a:t>
            </a:r>
            <a:br>
              <a:rPr lang="en-US" dirty="0"/>
            </a:br>
            <a:r>
              <a:rPr lang="en-US" dirty="0"/>
              <a:t>storage areas</a:t>
            </a:r>
          </a:p>
        </p:txBody>
      </p:sp>
      <p:pic>
        <p:nvPicPr>
          <p:cNvPr id="7170" name="Picture 2"/>
          <p:cNvPicPr>
            <a:picLocks noChangeAspect="1" noChangeArrowheads="1"/>
          </p:cNvPicPr>
          <p:nvPr/>
        </p:nvPicPr>
        <p:blipFill>
          <a:blip r:embed="rId3" cstate="print"/>
          <a:srcRect/>
          <a:stretch>
            <a:fillRect/>
          </a:stretch>
        </p:blipFill>
        <p:spPr bwMode="auto">
          <a:xfrm>
            <a:off x="838200" y="304800"/>
            <a:ext cx="7268592" cy="1143000"/>
          </a:xfrm>
          <a:prstGeom prst="rect">
            <a:avLst/>
          </a:prstGeom>
          <a:noFill/>
          <a:ln w="9525">
            <a:noFill/>
            <a:miter lim="800000"/>
            <a:headEnd/>
            <a:tailEnd/>
          </a:ln>
        </p:spPr>
      </p:pic>
    </p:spTree>
    <p:extLst>
      <p:ext uri="{BB962C8B-B14F-4D97-AF65-F5344CB8AC3E}">
        <p14:creationId xmlns:p14="http://schemas.microsoft.com/office/powerpoint/2010/main" val="2708518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8083</TotalTime>
  <Words>1539</Words>
  <Application>Microsoft Office PowerPoint</Application>
  <PresentationFormat>On-screen Show (4:3)</PresentationFormat>
  <Paragraphs>165</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Arial Rounded MT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CFISD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Flow of Food:  Purchasing, Receiving &amp; Storage</dc:title>
  <dc:creator>JEANNE TORRES ORTEGA</dc:creator>
  <cp:lastModifiedBy>Susan Stiker</cp:lastModifiedBy>
  <cp:revision>98</cp:revision>
  <cp:lastPrinted>2013-09-30T13:24:28Z</cp:lastPrinted>
  <dcterms:created xsi:type="dcterms:W3CDTF">2013-09-24T11:45:52Z</dcterms:created>
  <dcterms:modified xsi:type="dcterms:W3CDTF">2018-10-01T18:33:44Z</dcterms:modified>
</cp:coreProperties>
</file>