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95"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62" y="4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242D9F-6B27-4B69-87C4-0F7F63DB86E8}" type="datetimeFigureOut">
              <a:rPr lang="en-US" smtClean="0"/>
              <a:pPr/>
              <a:t>10/11/2016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7A152-AB9D-4314-8E0C-669669CA7B72}" type="slidenum">
              <a:rPr lang="en-US" smtClean="0"/>
              <a:pPr/>
              <a:t>‹#›</a:t>
            </a:fld>
            <a:endParaRPr lang="en-US"/>
          </a:p>
        </p:txBody>
      </p:sp>
    </p:spTree>
    <p:extLst>
      <p:ext uri="{BB962C8B-B14F-4D97-AF65-F5344CB8AC3E}">
        <p14:creationId xmlns:p14="http://schemas.microsoft.com/office/powerpoint/2010/main" val="56042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F7A152-AB9D-4314-8E0C-669669CA7B72}" type="slidenum">
              <a:rPr lang="en-US" smtClean="0"/>
              <a:pPr/>
              <a:t>11</a:t>
            </a:fld>
            <a:endParaRPr lang="en-US"/>
          </a:p>
        </p:txBody>
      </p:sp>
    </p:spTree>
    <p:extLst>
      <p:ext uri="{BB962C8B-B14F-4D97-AF65-F5344CB8AC3E}">
        <p14:creationId xmlns:p14="http://schemas.microsoft.com/office/powerpoint/2010/main" val="407410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90287F-B44C-4B98-B065-80E246BFBB36}"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0218A-A004-45DF-9350-2BC9ECFA98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90287F-B44C-4B98-B065-80E246BFBB36}"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0218A-A004-45DF-9350-2BC9ECFA98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90287F-B44C-4B98-B065-80E246BFBB36}"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0218A-A004-45DF-9350-2BC9ECFA98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90287F-B44C-4B98-B065-80E246BFBB36}"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0218A-A004-45DF-9350-2BC9ECFA98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0287F-B44C-4B98-B065-80E246BFBB36}"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0218A-A004-45DF-9350-2BC9ECFA98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90287F-B44C-4B98-B065-80E246BFBB36}"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0218A-A004-45DF-9350-2BC9ECFA98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90287F-B44C-4B98-B065-80E246BFBB36}" type="datetimeFigureOut">
              <a:rPr lang="en-US" smtClean="0"/>
              <a:pPr/>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B0218A-A004-45DF-9350-2BC9ECFA98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90287F-B44C-4B98-B065-80E246BFBB36}" type="datetimeFigureOut">
              <a:rPr lang="en-US" smtClean="0"/>
              <a:pPr/>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B0218A-A004-45DF-9350-2BC9ECFA98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0287F-B44C-4B98-B065-80E246BFBB36}" type="datetimeFigureOut">
              <a:rPr lang="en-US" smtClean="0"/>
              <a:pPr/>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B0218A-A004-45DF-9350-2BC9ECFA98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0287F-B44C-4B98-B065-80E246BFBB36}"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0218A-A004-45DF-9350-2BC9ECFA98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0287F-B44C-4B98-B065-80E246BFBB36}"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0218A-A004-45DF-9350-2BC9ECFA98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0287F-B44C-4B98-B065-80E246BFBB36}" type="datetimeFigureOut">
              <a:rPr lang="en-US" smtClean="0"/>
              <a:pPr/>
              <a:t>10/11/2016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0218A-A004-45DF-9350-2BC9ECFA98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4375" y="838200"/>
            <a:ext cx="8787225" cy="1905000"/>
          </a:xfrm>
          <a:prstGeom prst="rect">
            <a:avLst/>
          </a:prstGeom>
          <a:noFill/>
          <a:ln w="9525">
            <a:noFill/>
            <a:miter lim="800000"/>
            <a:headEnd/>
            <a:tailEnd/>
          </a:ln>
        </p:spPr>
      </p:pic>
      <p:pic>
        <p:nvPicPr>
          <p:cNvPr id="1029" name="Picture 5" descr="http://i.telegraph.co.uk/multimedia/archive/02443/shoppingbasket_2443279b.jpg"/>
          <p:cNvPicPr>
            <a:picLocks noChangeAspect="1" noChangeArrowheads="1"/>
          </p:cNvPicPr>
          <p:nvPr/>
        </p:nvPicPr>
        <p:blipFill>
          <a:blip r:embed="rId3" cstate="print"/>
          <a:srcRect/>
          <a:stretch>
            <a:fillRect/>
          </a:stretch>
        </p:blipFill>
        <p:spPr bwMode="auto">
          <a:xfrm>
            <a:off x="2356687" y="4191000"/>
            <a:ext cx="4272713" cy="2667000"/>
          </a:xfrm>
          <a:prstGeom prst="rect">
            <a:avLst/>
          </a:prstGeom>
          <a:noFill/>
        </p:spPr>
      </p:pic>
      <p:sp>
        <p:nvSpPr>
          <p:cNvPr id="2" name="TextBox 1"/>
          <p:cNvSpPr txBox="1"/>
          <p:nvPr/>
        </p:nvSpPr>
        <p:spPr>
          <a:xfrm>
            <a:off x="1981200" y="3040559"/>
            <a:ext cx="5105400" cy="769441"/>
          </a:xfrm>
          <a:prstGeom prst="rect">
            <a:avLst/>
          </a:prstGeom>
          <a:noFill/>
        </p:spPr>
        <p:txBody>
          <a:bodyPr wrap="square" rtlCol="0">
            <a:spAutoFit/>
          </a:bodyPr>
          <a:lstStyle/>
          <a:p>
            <a:pPr algn="ctr"/>
            <a:r>
              <a:rPr lang="en-US" sz="4400" smtClean="0">
                <a:latin typeface="Arial Rounded MT Bold" panose="020F0704030504030204" pitchFamily="34" charset="0"/>
              </a:rPr>
              <a:t>Chapter 5</a:t>
            </a:r>
            <a:endParaRPr lang="en-US" sz="4400">
              <a:latin typeface="Arial Rounded MT Bold" panose="020F07040305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http://joesbutchershop.com/wp-content/uploads/2011/06/grill_04a.jpg"/>
          <p:cNvPicPr>
            <a:picLocks noChangeAspect="1" noChangeArrowheads="1"/>
          </p:cNvPicPr>
          <p:nvPr/>
        </p:nvPicPr>
        <p:blipFill>
          <a:blip r:embed="rId2" cstate="print"/>
          <a:srcRect/>
          <a:stretch>
            <a:fillRect/>
          </a:stretch>
        </p:blipFill>
        <p:spPr bwMode="auto">
          <a:xfrm>
            <a:off x="3324225" y="3114675"/>
            <a:ext cx="5819775" cy="3743325"/>
          </a:xfrm>
          <a:prstGeom prst="rect">
            <a:avLst/>
          </a:prstGeom>
          <a:noFill/>
        </p:spPr>
      </p:pic>
      <p:sp>
        <p:nvSpPr>
          <p:cNvPr id="3" name="Content Placeholder 2"/>
          <p:cNvSpPr>
            <a:spLocks noGrp="1"/>
          </p:cNvSpPr>
          <p:nvPr>
            <p:ph idx="1"/>
          </p:nvPr>
        </p:nvSpPr>
        <p:spPr/>
        <p:txBody>
          <a:bodyPr/>
          <a:lstStyle/>
          <a:p>
            <a:r>
              <a:rPr lang="en-US" dirty="0" smtClean="0"/>
              <a:t>The most important tool you have to monitor temperature is the thermometer.</a:t>
            </a:r>
          </a:p>
          <a:p>
            <a:r>
              <a:rPr lang="en-US" dirty="0" smtClean="0"/>
              <a:t>Three types are commonly used in operations</a:t>
            </a:r>
          </a:p>
          <a:p>
            <a:pPr lvl="1"/>
            <a:r>
              <a:rPr lang="en-US" dirty="0" smtClean="0"/>
              <a:t>Bimetallic stemmed thermometer</a:t>
            </a:r>
          </a:p>
          <a:p>
            <a:pPr lvl="1"/>
            <a:r>
              <a:rPr lang="en-US" dirty="0" smtClean="0"/>
              <a:t>Thermocouples</a:t>
            </a:r>
          </a:p>
          <a:p>
            <a:pPr lvl="1"/>
            <a:r>
              <a:rPr lang="en-US" dirty="0" err="1" smtClean="0"/>
              <a:t>Thermistors</a:t>
            </a:r>
            <a:endParaRPr lang="en-US" dirty="0"/>
          </a:p>
        </p:txBody>
      </p:sp>
      <p:pic>
        <p:nvPicPr>
          <p:cNvPr id="32769" name="Picture 1"/>
          <p:cNvPicPr>
            <a:picLocks noChangeAspect="1" noChangeArrowheads="1"/>
          </p:cNvPicPr>
          <p:nvPr/>
        </p:nvPicPr>
        <p:blipFill>
          <a:blip r:embed="rId3" cstate="print"/>
          <a:srcRect/>
          <a:stretch>
            <a:fillRect/>
          </a:stretch>
        </p:blipFill>
        <p:spPr bwMode="auto">
          <a:xfrm>
            <a:off x="228599" y="457200"/>
            <a:ext cx="8730343" cy="762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http://img.directindustry.com/images_di/photo-g/bimetallic-dial-thermometer-the-food-industry-16851-2899749.jpg"/>
          <p:cNvPicPr>
            <a:picLocks noChangeAspect="1" noChangeArrowheads="1"/>
          </p:cNvPicPr>
          <p:nvPr/>
        </p:nvPicPr>
        <p:blipFill>
          <a:blip r:embed="rId3" cstate="print"/>
          <a:srcRect/>
          <a:stretch>
            <a:fillRect/>
          </a:stretch>
        </p:blipFill>
        <p:spPr bwMode="auto">
          <a:xfrm>
            <a:off x="4174435" y="3048000"/>
            <a:ext cx="4969565" cy="3810000"/>
          </a:xfrm>
          <a:prstGeom prst="rect">
            <a:avLst/>
          </a:prstGeom>
          <a:noFill/>
        </p:spPr>
      </p:pic>
      <p:sp>
        <p:nvSpPr>
          <p:cNvPr id="3" name="Content Placeholder 2"/>
          <p:cNvSpPr>
            <a:spLocks noGrp="1"/>
          </p:cNvSpPr>
          <p:nvPr>
            <p:ph idx="1"/>
          </p:nvPr>
        </p:nvSpPr>
        <p:spPr/>
        <p:txBody>
          <a:bodyPr/>
          <a:lstStyle/>
          <a:p>
            <a:r>
              <a:rPr lang="en-US" dirty="0" smtClean="0"/>
              <a:t>Can check temps 0°F-220°F</a:t>
            </a:r>
          </a:p>
          <a:p>
            <a:r>
              <a:rPr lang="en-US" dirty="0" smtClean="0"/>
              <a:t>This makes it useful to check the temperature during the flow of food; receiving and cooking temps of food</a:t>
            </a:r>
          </a:p>
          <a:p>
            <a:r>
              <a:rPr lang="en-US" dirty="0" smtClean="0"/>
              <a:t>Takes the temperature </a:t>
            </a:r>
          </a:p>
          <a:p>
            <a:pPr>
              <a:buNone/>
            </a:pPr>
            <a:r>
              <a:rPr lang="en-US" dirty="0" smtClean="0"/>
              <a:t>	through the metal stem</a:t>
            </a:r>
          </a:p>
        </p:txBody>
      </p:sp>
      <p:pic>
        <p:nvPicPr>
          <p:cNvPr id="6" name="Picture 1"/>
          <p:cNvPicPr>
            <a:picLocks noChangeAspect="1" noChangeArrowheads="1"/>
          </p:cNvPicPr>
          <p:nvPr/>
        </p:nvPicPr>
        <p:blipFill>
          <a:blip r:embed="rId4" cstate="print"/>
          <a:srcRect/>
          <a:stretch>
            <a:fillRect/>
          </a:stretch>
        </p:blipFill>
        <p:spPr bwMode="auto">
          <a:xfrm>
            <a:off x="466725" y="152400"/>
            <a:ext cx="8220075" cy="14859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http://hooksettcommunitykitchen.files.wordpress.com/2012/08/food-thermometer.jpg"/>
          <p:cNvPicPr>
            <a:picLocks noChangeAspect="1" noChangeArrowheads="1"/>
          </p:cNvPicPr>
          <p:nvPr/>
        </p:nvPicPr>
        <p:blipFill>
          <a:blip r:embed="rId2" cstate="print"/>
          <a:srcRect/>
          <a:stretch>
            <a:fillRect/>
          </a:stretch>
        </p:blipFill>
        <p:spPr bwMode="auto">
          <a:xfrm rot="1607377">
            <a:off x="1038152" y="3086729"/>
            <a:ext cx="6432103" cy="4772208"/>
          </a:xfrm>
          <a:prstGeom prst="rect">
            <a:avLst/>
          </a:prstGeom>
          <a:noFill/>
        </p:spPr>
      </p:pic>
      <p:sp>
        <p:nvSpPr>
          <p:cNvPr id="3" name="Content Placeholder 2"/>
          <p:cNvSpPr>
            <a:spLocks noGrp="1"/>
          </p:cNvSpPr>
          <p:nvPr>
            <p:ph idx="1"/>
          </p:nvPr>
        </p:nvSpPr>
        <p:spPr/>
        <p:txBody>
          <a:bodyPr/>
          <a:lstStyle/>
          <a:p>
            <a:r>
              <a:rPr lang="en-US" dirty="0" smtClean="0"/>
              <a:t>The sensing area of thermometer is from the tip to the dimple</a:t>
            </a:r>
          </a:p>
          <a:p>
            <a:r>
              <a:rPr lang="en-US" dirty="0" smtClean="0"/>
              <a:t>Insert stem into the food up to the dimple</a:t>
            </a:r>
          </a:p>
          <a:p>
            <a:r>
              <a:rPr lang="en-US" dirty="0" smtClean="0"/>
              <a:t>Good for thick or large food; not practical for thin food (like hamburger patties)</a:t>
            </a:r>
            <a:endParaRPr lang="en-US" dirty="0"/>
          </a:p>
          <a:p>
            <a:endParaRPr lang="en-US" dirty="0" smtClean="0"/>
          </a:p>
        </p:txBody>
      </p:sp>
      <p:pic>
        <p:nvPicPr>
          <p:cNvPr id="30721" name="Picture 1"/>
          <p:cNvPicPr>
            <a:picLocks noChangeAspect="1" noChangeArrowheads="1"/>
          </p:cNvPicPr>
          <p:nvPr/>
        </p:nvPicPr>
        <p:blipFill>
          <a:blip r:embed="rId3" cstate="print"/>
          <a:srcRect/>
          <a:stretch>
            <a:fillRect/>
          </a:stretch>
        </p:blipFill>
        <p:spPr bwMode="auto">
          <a:xfrm>
            <a:off x="466725" y="152400"/>
            <a:ext cx="8220075" cy="14859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ageserver.grainger.com/is/image/Grainger/3LNW2_AS01?$productdetail$"/>
          <p:cNvPicPr>
            <a:picLocks noChangeAspect="1" noChangeArrowheads="1"/>
          </p:cNvPicPr>
          <p:nvPr/>
        </p:nvPicPr>
        <p:blipFill>
          <a:blip r:embed="rId2" cstate="print"/>
          <a:srcRect/>
          <a:stretch>
            <a:fillRect/>
          </a:stretch>
        </p:blipFill>
        <p:spPr bwMode="auto">
          <a:xfrm>
            <a:off x="6172200" y="3886200"/>
            <a:ext cx="2971800" cy="2971800"/>
          </a:xfrm>
          <a:prstGeom prst="rect">
            <a:avLst/>
          </a:prstGeom>
          <a:noFill/>
        </p:spPr>
      </p:pic>
      <p:sp>
        <p:nvSpPr>
          <p:cNvPr id="3" name="Content Placeholder 2"/>
          <p:cNvSpPr>
            <a:spLocks noGrp="1"/>
          </p:cNvSpPr>
          <p:nvPr>
            <p:ph idx="1"/>
          </p:nvPr>
        </p:nvSpPr>
        <p:spPr>
          <a:xfrm>
            <a:off x="457200" y="1600200"/>
            <a:ext cx="8229600" cy="4800600"/>
          </a:xfrm>
        </p:spPr>
        <p:txBody>
          <a:bodyPr>
            <a:normAutofit/>
          </a:bodyPr>
          <a:lstStyle/>
          <a:p>
            <a:r>
              <a:rPr lang="en-US" dirty="0" smtClean="0"/>
              <a:t>Must Have Features:</a:t>
            </a:r>
          </a:p>
          <a:p>
            <a:pPr lvl="1"/>
            <a:r>
              <a:rPr lang="en-US" dirty="0" smtClean="0"/>
              <a:t>Calibration nut:  You can adjust the thermometer to make it accurate by using its calibration nut</a:t>
            </a:r>
          </a:p>
          <a:p>
            <a:pPr lvl="1"/>
            <a:r>
              <a:rPr lang="en-US" dirty="0" smtClean="0"/>
              <a:t>Easy-to-read markings:  Clear markings reduce the chance that someone will misread the thermometer.  The thermometer must be scaled in at least two-degree increments.</a:t>
            </a:r>
          </a:p>
          <a:p>
            <a:pPr lvl="1"/>
            <a:r>
              <a:rPr lang="en-US" dirty="0" smtClean="0"/>
              <a:t>Dimple:  The dimple is the mark on </a:t>
            </a:r>
            <a:br>
              <a:rPr lang="en-US" dirty="0" smtClean="0"/>
            </a:br>
            <a:r>
              <a:rPr lang="en-US" dirty="0" smtClean="0"/>
              <a:t>the stem that shows the end of the </a:t>
            </a:r>
            <a:br>
              <a:rPr lang="en-US" dirty="0" smtClean="0"/>
            </a:br>
            <a:r>
              <a:rPr lang="en-US" dirty="0" smtClean="0"/>
              <a:t>temperature sensing area</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466725" y="152400"/>
            <a:ext cx="8220075" cy="14859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http://www.daymarksafety.com/images/medium/md_haccptherm_P315.jpg"/>
          <p:cNvPicPr>
            <a:picLocks noChangeAspect="1" noChangeArrowheads="1"/>
          </p:cNvPicPr>
          <p:nvPr/>
        </p:nvPicPr>
        <p:blipFill>
          <a:blip r:embed="rId2" cstate="print"/>
          <a:srcRect/>
          <a:stretch>
            <a:fillRect/>
          </a:stretch>
        </p:blipFill>
        <p:spPr bwMode="auto">
          <a:xfrm>
            <a:off x="6172200" y="3886200"/>
            <a:ext cx="2971800" cy="2971800"/>
          </a:xfrm>
          <a:prstGeom prst="rect">
            <a:avLst/>
          </a:prstGeom>
          <a:noFill/>
        </p:spPr>
      </p:pic>
      <p:sp>
        <p:nvSpPr>
          <p:cNvPr id="3" name="Content Placeholder 2"/>
          <p:cNvSpPr>
            <a:spLocks noGrp="1"/>
          </p:cNvSpPr>
          <p:nvPr>
            <p:ph idx="1"/>
          </p:nvPr>
        </p:nvSpPr>
        <p:spPr/>
        <p:txBody>
          <a:bodyPr>
            <a:normAutofit fontScale="92500" lnSpcReduction="10000"/>
          </a:bodyPr>
          <a:lstStyle/>
          <a:p>
            <a:r>
              <a:rPr lang="en-US" dirty="0" smtClean="0"/>
              <a:t>Measures temperatures through a metal probe</a:t>
            </a:r>
          </a:p>
          <a:p>
            <a:r>
              <a:rPr lang="en-US" dirty="0" smtClean="0"/>
              <a:t>Temperatures are displayed digitally</a:t>
            </a:r>
          </a:p>
          <a:p>
            <a:r>
              <a:rPr lang="en-US" dirty="0" smtClean="0"/>
              <a:t>Sensing area is on the tip of the probe; this means you don’t have to insert them into the food as far as bimetallic stemmed thermometers to get a correct reading.</a:t>
            </a:r>
          </a:p>
          <a:p>
            <a:r>
              <a:rPr lang="en-US" dirty="0" smtClean="0"/>
              <a:t>Good for both thick &amp; thin foods</a:t>
            </a:r>
          </a:p>
          <a:p>
            <a:r>
              <a:rPr lang="en-US" dirty="0" smtClean="0"/>
              <a:t>Come in several styles and sizes; </a:t>
            </a:r>
            <a:br>
              <a:rPr lang="en-US" dirty="0" smtClean="0"/>
            </a:br>
            <a:r>
              <a:rPr lang="en-US" dirty="0" smtClean="0"/>
              <a:t>also comes with different probes</a:t>
            </a:r>
            <a:endParaRPr lang="en-US" dirty="0"/>
          </a:p>
        </p:txBody>
      </p:sp>
      <p:pic>
        <p:nvPicPr>
          <p:cNvPr id="28673" name="Picture 1"/>
          <p:cNvPicPr>
            <a:picLocks noChangeAspect="1" noChangeArrowheads="1"/>
          </p:cNvPicPr>
          <p:nvPr/>
        </p:nvPicPr>
        <p:blipFill>
          <a:blip r:embed="rId3" cstate="print"/>
          <a:srcRect/>
          <a:stretch>
            <a:fillRect/>
          </a:stretch>
        </p:blipFill>
        <p:spPr bwMode="auto">
          <a:xfrm>
            <a:off x="304800" y="228600"/>
            <a:ext cx="8350370" cy="1219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400" dirty="0" smtClean="0"/>
              <a:t>Immersion probe</a:t>
            </a:r>
          </a:p>
          <a:p>
            <a:pPr lvl="1"/>
            <a:r>
              <a:rPr lang="en-US" dirty="0" smtClean="0"/>
              <a:t>Use these to check the temperature of liquids.  This could include soups, sauces and frying oil</a:t>
            </a:r>
            <a:endParaRPr lang="en-US" dirty="0"/>
          </a:p>
        </p:txBody>
      </p:sp>
      <p:pic>
        <p:nvPicPr>
          <p:cNvPr id="27649" name="Picture 1"/>
          <p:cNvPicPr>
            <a:picLocks noChangeAspect="1" noChangeArrowheads="1"/>
          </p:cNvPicPr>
          <p:nvPr/>
        </p:nvPicPr>
        <p:blipFill>
          <a:blip r:embed="rId2" cstate="print"/>
          <a:srcRect/>
          <a:stretch>
            <a:fillRect/>
          </a:stretch>
        </p:blipFill>
        <p:spPr bwMode="auto">
          <a:xfrm>
            <a:off x="443345" y="381000"/>
            <a:ext cx="8243455" cy="1066800"/>
          </a:xfrm>
          <a:prstGeom prst="rect">
            <a:avLst/>
          </a:prstGeom>
          <a:noFill/>
          <a:ln w="9525">
            <a:noFill/>
            <a:miter lim="800000"/>
            <a:headEnd/>
            <a:tailEnd/>
          </a:ln>
        </p:spPr>
      </p:pic>
      <p:pic>
        <p:nvPicPr>
          <p:cNvPr id="27651" name="Picture 3" descr="http://www.phidgets.com/images/3108_1_Web.jpg"/>
          <p:cNvPicPr>
            <a:picLocks noChangeAspect="1" noChangeArrowheads="1"/>
          </p:cNvPicPr>
          <p:nvPr/>
        </p:nvPicPr>
        <p:blipFill>
          <a:blip r:embed="rId3" cstate="print"/>
          <a:srcRect/>
          <a:stretch>
            <a:fillRect/>
          </a:stretch>
        </p:blipFill>
        <p:spPr bwMode="auto">
          <a:xfrm>
            <a:off x="1143000" y="3433189"/>
            <a:ext cx="6781800" cy="342481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21.geccdn.net/site/images/n-picgroup/CTO_50012K.jpg"/>
          <p:cNvPicPr>
            <a:picLocks noChangeAspect="1" noChangeArrowheads="1"/>
          </p:cNvPicPr>
          <p:nvPr/>
        </p:nvPicPr>
        <p:blipFill>
          <a:blip r:embed="rId2" cstate="print"/>
          <a:srcRect/>
          <a:stretch>
            <a:fillRect/>
          </a:stretch>
        </p:blipFill>
        <p:spPr bwMode="auto">
          <a:xfrm>
            <a:off x="914400" y="1371600"/>
            <a:ext cx="7772400" cy="7772400"/>
          </a:xfrm>
          <a:prstGeom prst="rect">
            <a:avLst/>
          </a:prstGeom>
          <a:noFill/>
        </p:spPr>
      </p:pic>
      <p:sp>
        <p:nvSpPr>
          <p:cNvPr id="3" name="Content Placeholder 2"/>
          <p:cNvSpPr>
            <a:spLocks noGrp="1"/>
          </p:cNvSpPr>
          <p:nvPr>
            <p:ph idx="1"/>
          </p:nvPr>
        </p:nvSpPr>
        <p:spPr/>
        <p:txBody>
          <a:bodyPr/>
          <a:lstStyle/>
          <a:p>
            <a:r>
              <a:rPr lang="en-US" sz="4800" dirty="0" smtClean="0"/>
              <a:t>Surface probe</a:t>
            </a:r>
          </a:p>
          <a:p>
            <a:pPr lvl="1"/>
            <a:r>
              <a:rPr lang="en-US" dirty="0" smtClean="0"/>
              <a:t>Use these to check the temperature of flat cooking equipment, such as griddles</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443345" y="381000"/>
            <a:ext cx="8243455" cy="1066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ages.completesafetysupplies.co.uk/images/products/zoom/1295090603-01687800.jpg"/>
          <p:cNvPicPr>
            <a:picLocks noChangeAspect="1" noChangeArrowheads="1"/>
          </p:cNvPicPr>
          <p:nvPr/>
        </p:nvPicPr>
        <p:blipFill>
          <a:blip r:embed="rId2" cstate="print"/>
          <a:srcRect/>
          <a:stretch>
            <a:fillRect/>
          </a:stretch>
        </p:blipFill>
        <p:spPr bwMode="auto">
          <a:xfrm>
            <a:off x="4810125" y="1524000"/>
            <a:ext cx="5334001" cy="5334001"/>
          </a:xfrm>
          <a:prstGeom prst="rect">
            <a:avLst/>
          </a:prstGeom>
          <a:noFill/>
        </p:spPr>
      </p:pic>
      <p:sp>
        <p:nvSpPr>
          <p:cNvPr id="3" name="Content Placeholder 2"/>
          <p:cNvSpPr>
            <a:spLocks noGrp="1"/>
          </p:cNvSpPr>
          <p:nvPr>
            <p:ph idx="1"/>
          </p:nvPr>
        </p:nvSpPr>
        <p:spPr/>
        <p:txBody>
          <a:bodyPr/>
          <a:lstStyle/>
          <a:p>
            <a:r>
              <a:rPr lang="en-US" sz="4800" dirty="0" smtClean="0"/>
              <a:t>Penetration probe</a:t>
            </a:r>
          </a:p>
          <a:p>
            <a:pPr lvl="1"/>
            <a:r>
              <a:rPr lang="en-US" dirty="0" smtClean="0"/>
              <a:t>Use these to check the internal </a:t>
            </a:r>
            <a:br>
              <a:rPr lang="en-US" dirty="0" smtClean="0"/>
            </a:br>
            <a:r>
              <a:rPr lang="en-US" dirty="0" smtClean="0"/>
              <a:t>temperature of food.  They are </a:t>
            </a:r>
            <a:br>
              <a:rPr lang="en-US" dirty="0" smtClean="0"/>
            </a:br>
            <a:r>
              <a:rPr lang="en-US" dirty="0" smtClean="0"/>
              <a:t>especially useful for check the </a:t>
            </a:r>
            <a:br>
              <a:rPr lang="en-US" dirty="0" smtClean="0"/>
            </a:br>
            <a:r>
              <a:rPr lang="en-US" dirty="0" smtClean="0"/>
              <a:t>temperatures of thin food, such </a:t>
            </a:r>
            <a:br>
              <a:rPr lang="en-US" dirty="0" smtClean="0"/>
            </a:br>
            <a:r>
              <a:rPr lang="en-US" dirty="0" smtClean="0"/>
              <a:t>as hamburger patties or </a:t>
            </a:r>
            <a:br>
              <a:rPr lang="en-US" dirty="0" smtClean="0"/>
            </a:br>
            <a:r>
              <a:rPr lang="en-US" dirty="0" smtClean="0"/>
              <a:t>fish fillets</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443345" y="381000"/>
            <a:ext cx="8243455" cy="1066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ecx.images-amazon.com/images/I/31zPLw0NHJL._SL500_AA300_.jpg"/>
          <p:cNvPicPr>
            <a:picLocks noChangeAspect="1" noChangeArrowheads="1"/>
          </p:cNvPicPr>
          <p:nvPr/>
        </p:nvPicPr>
        <p:blipFill>
          <a:blip r:embed="rId2" cstate="print"/>
          <a:srcRect/>
          <a:stretch>
            <a:fillRect/>
          </a:stretch>
        </p:blipFill>
        <p:spPr bwMode="auto">
          <a:xfrm rot="20057776">
            <a:off x="1066910" y="1648098"/>
            <a:ext cx="7114792" cy="7114792"/>
          </a:xfrm>
          <a:prstGeom prst="rect">
            <a:avLst/>
          </a:prstGeom>
          <a:noFill/>
        </p:spPr>
      </p:pic>
      <p:sp>
        <p:nvSpPr>
          <p:cNvPr id="3" name="Content Placeholder 2"/>
          <p:cNvSpPr>
            <a:spLocks noGrp="1"/>
          </p:cNvSpPr>
          <p:nvPr>
            <p:ph idx="1"/>
          </p:nvPr>
        </p:nvSpPr>
        <p:spPr/>
        <p:txBody>
          <a:bodyPr/>
          <a:lstStyle/>
          <a:p>
            <a:r>
              <a:rPr lang="en-US" sz="4800" dirty="0" smtClean="0"/>
              <a:t>Air probe</a:t>
            </a:r>
          </a:p>
          <a:p>
            <a:pPr lvl="1"/>
            <a:r>
              <a:rPr lang="en-US" dirty="0" smtClean="0"/>
              <a:t>Use these to check the temperature inside coolers and ovens</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443345" y="381000"/>
            <a:ext cx="8243455" cy="1066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http://www.thermoworks.com/blog/wp-content/uploads/2012/03/Infrared_Gun.png"/>
          <p:cNvPicPr>
            <a:picLocks noChangeAspect="1" noChangeArrowheads="1"/>
          </p:cNvPicPr>
          <p:nvPr/>
        </p:nvPicPr>
        <p:blipFill>
          <a:blip r:embed="rId2" cstate="print"/>
          <a:srcRect/>
          <a:stretch>
            <a:fillRect/>
          </a:stretch>
        </p:blipFill>
        <p:spPr bwMode="auto">
          <a:xfrm flipH="1">
            <a:off x="5334000" y="2448422"/>
            <a:ext cx="3809998" cy="4409578"/>
          </a:xfrm>
          <a:prstGeom prst="rect">
            <a:avLst/>
          </a:prstGeom>
          <a:noFill/>
        </p:spPr>
      </p:pic>
      <p:sp>
        <p:nvSpPr>
          <p:cNvPr id="3" name="Content Placeholder 2"/>
          <p:cNvSpPr>
            <a:spLocks noGrp="1"/>
          </p:cNvSpPr>
          <p:nvPr>
            <p:ph idx="1"/>
          </p:nvPr>
        </p:nvSpPr>
        <p:spPr>
          <a:xfrm>
            <a:off x="457200" y="1600200"/>
            <a:ext cx="8229600" cy="4953000"/>
          </a:xfrm>
        </p:spPr>
        <p:txBody>
          <a:bodyPr>
            <a:normAutofit/>
          </a:bodyPr>
          <a:lstStyle/>
          <a:p>
            <a:r>
              <a:rPr lang="en-US" dirty="0" smtClean="0"/>
              <a:t>Infrared thermometers measure the temperatures of food and equipment surfaces</a:t>
            </a:r>
          </a:p>
          <a:p>
            <a:r>
              <a:rPr lang="en-US" dirty="0" smtClean="0"/>
              <a:t>Quick &amp; easy to use</a:t>
            </a:r>
          </a:p>
          <a:p>
            <a:r>
              <a:rPr lang="en-US" dirty="0" smtClean="0"/>
              <a:t>Does not need to touch a surface </a:t>
            </a:r>
            <a:br>
              <a:rPr lang="en-US" dirty="0" smtClean="0"/>
            </a:br>
            <a:r>
              <a:rPr lang="en-US" dirty="0" smtClean="0"/>
              <a:t>to check its temperature; means </a:t>
            </a:r>
            <a:br>
              <a:rPr lang="en-US" dirty="0" smtClean="0"/>
            </a:br>
            <a:r>
              <a:rPr lang="en-US" dirty="0" smtClean="0"/>
              <a:t>less chance for cross contamination</a:t>
            </a:r>
            <a:br>
              <a:rPr lang="en-US" dirty="0" smtClean="0"/>
            </a:br>
            <a:r>
              <a:rPr lang="en-US" dirty="0" smtClean="0"/>
              <a:t>and damage to food</a:t>
            </a:r>
          </a:p>
          <a:p>
            <a:r>
              <a:rPr lang="en-US" dirty="0" smtClean="0"/>
              <a:t>CAN NOT measure air temperature </a:t>
            </a:r>
            <a:br>
              <a:rPr lang="en-US" dirty="0" smtClean="0"/>
            </a:br>
            <a:r>
              <a:rPr lang="en-US" dirty="0" smtClean="0"/>
              <a:t>or internal temperatures of food</a:t>
            </a:r>
            <a:endParaRPr lang="en-US" dirty="0"/>
          </a:p>
        </p:txBody>
      </p:sp>
      <p:pic>
        <p:nvPicPr>
          <p:cNvPr id="23553" name="Picture 1"/>
          <p:cNvPicPr>
            <a:picLocks noChangeAspect="1" noChangeArrowheads="1"/>
          </p:cNvPicPr>
          <p:nvPr/>
        </p:nvPicPr>
        <p:blipFill>
          <a:blip r:embed="rId3" cstate="print"/>
          <a:srcRect/>
          <a:stretch>
            <a:fillRect/>
          </a:stretch>
        </p:blipFill>
        <p:spPr bwMode="auto">
          <a:xfrm>
            <a:off x="76200" y="381000"/>
            <a:ext cx="9029700" cy="914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http://www.azbio.org/pinniped/wp-content/uploads/2011/12/2012-food.jpg"/>
          <p:cNvPicPr>
            <a:picLocks noChangeAspect="1" noChangeArrowheads="1"/>
          </p:cNvPicPr>
          <p:nvPr/>
        </p:nvPicPr>
        <p:blipFill>
          <a:blip r:embed="rId2" cstate="print"/>
          <a:srcRect/>
          <a:stretch>
            <a:fillRect/>
          </a:stretch>
        </p:blipFill>
        <p:spPr bwMode="auto">
          <a:xfrm>
            <a:off x="3056725" y="2428875"/>
            <a:ext cx="3572675" cy="2371725"/>
          </a:xfrm>
          <a:prstGeom prst="rect">
            <a:avLst/>
          </a:prstGeom>
          <a:noFill/>
        </p:spPr>
      </p:pic>
      <p:pic>
        <p:nvPicPr>
          <p:cNvPr id="40961" name="Picture 1"/>
          <p:cNvPicPr>
            <a:picLocks noChangeAspect="1" noChangeArrowheads="1"/>
          </p:cNvPicPr>
          <p:nvPr/>
        </p:nvPicPr>
        <p:blipFill>
          <a:blip r:embed="rId3" cstate="print"/>
          <a:srcRect/>
          <a:stretch>
            <a:fillRect/>
          </a:stretch>
        </p:blipFill>
        <p:spPr bwMode="auto">
          <a:xfrm>
            <a:off x="76200" y="457200"/>
            <a:ext cx="8924795" cy="762000"/>
          </a:xfrm>
          <a:prstGeom prst="rect">
            <a:avLst/>
          </a:prstGeom>
          <a:noFill/>
          <a:ln w="9525">
            <a:noFill/>
            <a:miter lim="800000"/>
            <a:headEnd/>
            <a:tailEnd/>
          </a:ln>
        </p:spPr>
      </p:pic>
      <p:sp>
        <p:nvSpPr>
          <p:cNvPr id="9" name="U-Turn Arrow 8"/>
          <p:cNvSpPr/>
          <p:nvPr/>
        </p:nvSpPr>
        <p:spPr>
          <a:xfrm rot="5400000">
            <a:off x="6438900" y="3771900"/>
            <a:ext cx="2057400" cy="1676400"/>
          </a:xfrm>
          <a:prstGeom prst="utur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pic>
        <p:nvPicPr>
          <p:cNvPr id="40967" name="Picture 7" descr="http://us.123rf.com/400wm/400/400/fanfo/fanfo1110/fanfo111000101/10862818-grilled-salmon-steak-and-vegetables-served-on-plate.jpg"/>
          <p:cNvPicPr>
            <a:picLocks noChangeAspect="1" noChangeArrowheads="1"/>
          </p:cNvPicPr>
          <p:nvPr/>
        </p:nvPicPr>
        <p:blipFill>
          <a:blip r:embed="rId4" cstate="print"/>
          <a:srcRect/>
          <a:stretch>
            <a:fillRect/>
          </a:stretch>
        </p:blipFill>
        <p:spPr bwMode="auto">
          <a:xfrm>
            <a:off x="3352800" y="4446405"/>
            <a:ext cx="3124200" cy="2716395"/>
          </a:xfrm>
          <a:prstGeom prst="rect">
            <a:avLst/>
          </a:prstGeom>
          <a:noFill/>
        </p:spPr>
      </p:pic>
      <p:sp>
        <p:nvSpPr>
          <p:cNvPr id="3" name="Content Placeholder 2"/>
          <p:cNvSpPr>
            <a:spLocks noGrp="1"/>
          </p:cNvSpPr>
          <p:nvPr>
            <p:ph idx="1"/>
          </p:nvPr>
        </p:nvSpPr>
        <p:spPr/>
        <p:txBody>
          <a:bodyPr>
            <a:normAutofit fontScale="92500" lnSpcReduction="20000"/>
          </a:bodyPr>
          <a:lstStyle/>
          <a:p>
            <a:r>
              <a:rPr lang="en-US" dirty="0" smtClean="0"/>
              <a:t>In the following four chapters (6-9), the flow of food will be looked at in depth.</a:t>
            </a:r>
          </a:p>
          <a:p>
            <a:pPr lvl="1"/>
            <a:r>
              <a:rPr lang="en-US" dirty="0" smtClean="0"/>
              <a:t>Purchasing</a:t>
            </a:r>
          </a:p>
          <a:p>
            <a:pPr lvl="1"/>
            <a:r>
              <a:rPr lang="en-US" dirty="0" smtClean="0"/>
              <a:t>Receiving</a:t>
            </a:r>
          </a:p>
          <a:p>
            <a:pPr lvl="1"/>
            <a:r>
              <a:rPr lang="en-US" dirty="0" smtClean="0"/>
              <a:t>Storing</a:t>
            </a:r>
          </a:p>
          <a:p>
            <a:pPr lvl="1"/>
            <a:r>
              <a:rPr lang="en-US" dirty="0" smtClean="0"/>
              <a:t>Preparation</a:t>
            </a:r>
          </a:p>
          <a:p>
            <a:pPr lvl="1"/>
            <a:r>
              <a:rPr lang="en-US" dirty="0" smtClean="0"/>
              <a:t>Cooking</a:t>
            </a:r>
          </a:p>
          <a:p>
            <a:pPr lvl="1"/>
            <a:r>
              <a:rPr lang="en-US" dirty="0" smtClean="0"/>
              <a:t>Holding</a:t>
            </a:r>
          </a:p>
          <a:p>
            <a:pPr lvl="1"/>
            <a:r>
              <a:rPr lang="en-US" dirty="0" smtClean="0"/>
              <a:t>Cooling</a:t>
            </a:r>
          </a:p>
          <a:p>
            <a:pPr lvl="1"/>
            <a:r>
              <a:rPr lang="en-US" dirty="0" smtClean="0"/>
              <a:t>Reheating</a:t>
            </a:r>
          </a:p>
          <a:p>
            <a:pPr lvl="1"/>
            <a:r>
              <a:rPr lang="en-US" dirty="0" smtClean="0"/>
              <a:t>Serving</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blog.harborfreight.com/wp-content/uploads/2012/04/infrared-thermometer.jpg"/>
          <p:cNvPicPr>
            <a:picLocks noChangeAspect="1" noChangeArrowheads="1"/>
          </p:cNvPicPr>
          <p:nvPr/>
        </p:nvPicPr>
        <p:blipFill>
          <a:blip r:embed="rId2" cstate="print"/>
          <a:srcRect/>
          <a:stretch>
            <a:fillRect/>
          </a:stretch>
        </p:blipFill>
        <p:spPr bwMode="auto">
          <a:xfrm>
            <a:off x="5791200" y="2438400"/>
            <a:ext cx="4419600" cy="4419600"/>
          </a:xfrm>
          <a:prstGeom prst="rect">
            <a:avLst/>
          </a:prstGeom>
          <a:noFill/>
        </p:spPr>
      </p:pic>
      <p:sp>
        <p:nvSpPr>
          <p:cNvPr id="3" name="Content Placeholder 2"/>
          <p:cNvSpPr>
            <a:spLocks noGrp="1"/>
          </p:cNvSpPr>
          <p:nvPr>
            <p:ph idx="1"/>
          </p:nvPr>
        </p:nvSpPr>
        <p:spPr/>
        <p:txBody>
          <a:bodyPr/>
          <a:lstStyle/>
          <a:p>
            <a:r>
              <a:rPr lang="en-US" dirty="0" smtClean="0"/>
              <a:t>Guidelines to follow when using:</a:t>
            </a:r>
          </a:p>
          <a:p>
            <a:pPr lvl="1"/>
            <a:r>
              <a:rPr lang="en-US" dirty="0" smtClean="0"/>
              <a:t>Hold the thermometer as close to the food or equipment as you can without touching it</a:t>
            </a:r>
          </a:p>
          <a:p>
            <a:pPr lvl="1"/>
            <a:r>
              <a:rPr lang="en-US" dirty="0" smtClean="0"/>
              <a:t>Remove anything between the </a:t>
            </a:r>
            <a:br>
              <a:rPr lang="en-US" dirty="0" smtClean="0"/>
            </a:br>
            <a:r>
              <a:rPr lang="en-US" dirty="0" smtClean="0"/>
              <a:t>thermometer and the food, food </a:t>
            </a:r>
            <a:br>
              <a:rPr lang="en-US" dirty="0" smtClean="0"/>
            </a:br>
            <a:r>
              <a:rPr lang="en-US" dirty="0" smtClean="0"/>
              <a:t>package or equipment.</a:t>
            </a:r>
          </a:p>
          <a:p>
            <a:pPr lvl="1"/>
            <a:r>
              <a:rPr lang="en-US" dirty="0" smtClean="0"/>
              <a:t>Do NOT take readings through metal, </a:t>
            </a:r>
            <a:br>
              <a:rPr lang="en-US" dirty="0" smtClean="0"/>
            </a:br>
            <a:r>
              <a:rPr lang="en-US" dirty="0" smtClean="0"/>
              <a:t>such as stainless steel or aluminum</a:t>
            </a:r>
          </a:p>
          <a:p>
            <a:pPr lvl="1"/>
            <a:r>
              <a:rPr lang="en-US" dirty="0" smtClean="0"/>
              <a:t>Do NOT take readings through glass</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76200" y="381000"/>
            <a:ext cx="9029700" cy="914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http://www.johnsherman.com/therms/12039.jpg"/>
          <p:cNvPicPr>
            <a:picLocks noChangeAspect="1" noChangeArrowheads="1"/>
          </p:cNvPicPr>
          <p:nvPr/>
        </p:nvPicPr>
        <p:blipFill>
          <a:blip r:embed="rId2" cstate="print"/>
          <a:srcRect/>
          <a:stretch>
            <a:fillRect/>
          </a:stretch>
        </p:blipFill>
        <p:spPr bwMode="auto">
          <a:xfrm>
            <a:off x="7391400" y="1495941"/>
            <a:ext cx="1514475" cy="5362060"/>
          </a:xfrm>
          <a:prstGeom prst="rect">
            <a:avLst/>
          </a:prstGeom>
          <a:noFill/>
        </p:spPr>
      </p:pic>
      <p:sp>
        <p:nvSpPr>
          <p:cNvPr id="3" name="Content Placeholder 2"/>
          <p:cNvSpPr>
            <a:spLocks noGrp="1"/>
          </p:cNvSpPr>
          <p:nvPr>
            <p:ph idx="1"/>
          </p:nvPr>
        </p:nvSpPr>
        <p:spPr>
          <a:xfrm>
            <a:off x="457200" y="1828800"/>
            <a:ext cx="8229600" cy="4297363"/>
          </a:xfrm>
        </p:spPr>
        <p:txBody>
          <a:bodyPr/>
          <a:lstStyle/>
          <a:p>
            <a:r>
              <a:rPr lang="en-US" dirty="0" smtClean="0"/>
              <a:t>Maximum Registering Thermometer</a:t>
            </a:r>
          </a:p>
          <a:p>
            <a:pPr lvl="1"/>
            <a:r>
              <a:rPr lang="en-US" dirty="0" smtClean="0"/>
              <a:t>This thermometer indicates the highest temperature reached during use and is </a:t>
            </a:r>
            <a:br>
              <a:rPr lang="en-US" dirty="0" smtClean="0"/>
            </a:br>
            <a:r>
              <a:rPr lang="en-US" dirty="0" smtClean="0"/>
              <a:t>used where temperature readings cannot </a:t>
            </a:r>
            <a:br>
              <a:rPr lang="en-US" dirty="0" smtClean="0"/>
            </a:br>
            <a:r>
              <a:rPr lang="en-US" dirty="0" smtClean="0"/>
              <a:t>be continuously observed.</a:t>
            </a:r>
          </a:p>
          <a:p>
            <a:pPr lvl="1"/>
            <a:r>
              <a:rPr lang="en-US" dirty="0" smtClean="0"/>
              <a:t>It works well for checking final rinse </a:t>
            </a:r>
            <a:br>
              <a:rPr lang="en-US" dirty="0" smtClean="0"/>
            </a:br>
            <a:r>
              <a:rPr lang="en-US" dirty="0" smtClean="0"/>
              <a:t>temperatures of dishwashing machines.</a:t>
            </a:r>
            <a:endParaRPr lang="en-US" dirty="0"/>
          </a:p>
        </p:txBody>
      </p:sp>
      <p:pic>
        <p:nvPicPr>
          <p:cNvPr id="21505" name="Picture 1"/>
          <p:cNvPicPr>
            <a:picLocks noChangeAspect="1" noChangeArrowheads="1"/>
          </p:cNvPicPr>
          <p:nvPr/>
        </p:nvPicPr>
        <p:blipFill>
          <a:blip r:embed="rId3" cstate="print"/>
          <a:srcRect/>
          <a:stretch>
            <a:fillRect/>
          </a:stretch>
        </p:blipFill>
        <p:spPr bwMode="auto">
          <a:xfrm>
            <a:off x="258441" y="152400"/>
            <a:ext cx="8504559" cy="1524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1.prweb.com/prfiles/2011/02/14/4617034/gI_8Level300dpi.tif.jpg"/>
          <p:cNvPicPr>
            <a:picLocks noChangeAspect="1" noChangeArrowheads="1"/>
          </p:cNvPicPr>
          <p:nvPr/>
        </p:nvPicPr>
        <p:blipFill>
          <a:blip r:embed="rId2" cstate="print"/>
          <a:srcRect/>
          <a:stretch>
            <a:fillRect/>
          </a:stretch>
        </p:blipFill>
        <p:spPr bwMode="auto">
          <a:xfrm>
            <a:off x="5181600" y="3954474"/>
            <a:ext cx="3962400" cy="2979726"/>
          </a:xfrm>
          <a:prstGeom prst="rect">
            <a:avLst/>
          </a:prstGeom>
          <a:noFill/>
        </p:spPr>
      </p:pic>
      <p:sp>
        <p:nvSpPr>
          <p:cNvPr id="3" name="Content Placeholder 2"/>
          <p:cNvSpPr>
            <a:spLocks noGrp="1"/>
          </p:cNvSpPr>
          <p:nvPr>
            <p:ph idx="1"/>
          </p:nvPr>
        </p:nvSpPr>
        <p:spPr>
          <a:xfrm>
            <a:off x="457200" y="1752600"/>
            <a:ext cx="8229600" cy="4373563"/>
          </a:xfrm>
        </p:spPr>
        <p:txBody>
          <a:bodyPr/>
          <a:lstStyle/>
          <a:p>
            <a:r>
              <a:rPr lang="en-US" dirty="0" smtClean="0"/>
              <a:t>Time Temperature Indicator (TTI)</a:t>
            </a:r>
          </a:p>
          <a:p>
            <a:pPr lvl="1"/>
            <a:r>
              <a:rPr lang="en-US" dirty="0" smtClean="0"/>
              <a:t>These tags are attached to packaging by the supplier.  </a:t>
            </a:r>
          </a:p>
          <a:p>
            <a:pPr lvl="1"/>
            <a:r>
              <a:rPr lang="en-US" dirty="0" smtClean="0"/>
              <a:t>A color change appears in the window if the food has been time-temperature abused during shipment or storage.</a:t>
            </a:r>
          </a:p>
          <a:p>
            <a:pPr lvl="1"/>
            <a:r>
              <a:rPr lang="en-US" dirty="0" smtClean="0"/>
              <a:t>This color change is not </a:t>
            </a:r>
            <a:br>
              <a:rPr lang="en-US" dirty="0" smtClean="0"/>
            </a:br>
            <a:r>
              <a:rPr lang="en-US" dirty="0" smtClean="0"/>
              <a:t>reversible, so you know if </a:t>
            </a:r>
            <a:br>
              <a:rPr lang="en-US" dirty="0" smtClean="0"/>
            </a:br>
            <a:r>
              <a:rPr lang="en-US" dirty="0" smtClean="0"/>
              <a:t>the food has been abused.</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258441" y="152400"/>
            <a:ext cx="8504559" cy="1524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encrypted-tbn1.gstatic.com/images?q=tbn:ANd9GcTjZKEoQpXHB95h-HF_wr6zWEEjmXmucN40LfbMtW1YJpSKHoaR"/>
          <p:cNvPicPr>
            <a:picLocks noChangeAspect="1" noChangeArrowheads="1"/>
          </p:cNvPicPr>
          <p:nvPr/>
        </p:nvPicPr>
        <p:blipFill>
          <a:blip r:embed="rId2" cstate="print"/>
          <a:srcRect/>
          <a:stretch>
            <a:fillRect/>
          </a:stretch>
        </p:blipFill>
        <p:spPr bwMode="auto">
          <a:xfrm flipH="1">
            <a:off x="4952999" y="4489172"/>
            <a:ext cx="4191001" cy="2368828"/>
          </a:xfrm>
          <a:prstGeom prst="rect">
            <a:avLst/>
          </a:prstGeom>
          <a:noFill/>
        </p:spPr>
      </p:pic>
      <p:sp>
        <p:nvSpPr>
          <p:cNvPr id="3" name="Content Placeholder 2"/>
          <p:cNvSpPr>
            <a:spLocks noGrp="1"/>
          </p:cNvSpPr>
          <p:nvPr>
            <p:ph idx="1"/>
          </p:nvPr>
        </p:nvSpPr>
        <p:spPr>
          <a:xfrm>
            <a:off x="457200" y="1828800"/>
            <a:ext cx="8229600" cy="4297363"/>
          </a:xfrm>
        </p:spPr>
        <p:txBody>
          <a:bodyPr/>
          <a:lstStyle/>
          <a:p>
            <a:r>
              <a:rPr lang="en-US" dirty="0" smtClean="0"/>
              <a:t>Some suppliers place temperature-recording devices inside their delivery trucks.  </a:t>
            </a:r>
          </a:p>
          <a:p>
            <a:r>
              <a:rPr lang="en-US" dirty="0" smtClean="0"/>
              <a:t>These devices constantly check and record temperatures.  </a:t>
            </a:r>
          </a:p>
          <a:p>
            <a:r>
              <a:rPr lang="en-US" dirty="0" smtClean="0"/>
              <a:t>You can check the device during receiving to make sure the food was at safe </a:t>
            </a:r>
            <a:br>
              <a:rPr lang="en-US" dirty="0" smtClean="0"/>
            </a:br>
            <a:r>
              <a:rPr lang="en-US" dirty="0" smtClean="0"/>
              <a:t>temperatures while it was </a:t>
            </a:r>
            <a:br>
              <a:rPr lang="en-US" dirty="0" smtClean="0"/>
            </a:br>
            <a:r>
              <a:rPr lang="en-US" dirty="0" smtClean="0"/>
              <a:t>being shipped.</a:t>
            </a:r>
            <a:endParaRPr lang="en-US" dirty="0"/>
          </a:p>
        </p:txBody>
      </p:sp>
      <p:sp>
        <p:nvSpPr>
          <p:cNvPr id="4" name="Title 3"/>
          <p:cNvSpPr>
            <a:spLocks noGrp="1"/>
          </p:cNvSpPr>
          <p:nvPr>
            <p:ph type="title"/>
          </p:nvPr>
        </p:nvSpPr>
        <p:spPr/>
        <p:txBody>
          <a:bodyPr/>
          <a:lstStyle/>
          <a:p>
            <a:endParaRPr lang="en-US" dirty="0"/>
          </a:p>
        </p:txBody>
      </p:sp>
      <p:pic>
        <p:nvPicPr>
          <p:cNvPr id="5" name="Picture 1"/>
          <p:cNvPicPr>
            <a:picLocks noChangeAspect="1" noChangeArrowheads="1"/>
          </p:cNvPicPr>
          <p:nvPr/>
        </p:nvPicPr>
        <p:blipFill>
          <a:blip r:embed="rId3" cstate="print"/>
          <a:srcRect/>
          <a:stretch>
            <a:fillRect/>
          </a:stretch>
        </p:blipFill>
        <p:spPr bwMode="auto">
          <a:xfrm>
            <a:off x="258441" y="152400"/>
            <a:ext cx="8504559" cy="1524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http://farm3.static.flickr.com/2624/5759178176_2505a39d70.jpg"/>
          <p:cNvPicPr>
            <a:picLocks noChangeAspect="1" noChangeArrowheads="1"/>
          </p:cNvPicPr>
          <p:nvPr/>
        </p:nvPicPr>
        <p:blipFill>
          <a:blip r:embed="rId2" cstate="print"/>
          <a:srcRect/>
          <a:stretch>
            <a:fillRect/>
          </a:stretch>
        </p:blipFill>
        <p:spPr bwMode="auto">
          <a:xfrm>
            <a:off x="4495801" y="2639195"/>
            <a:ext cx="4648200" cy="4218805"/>
          </a:xfrm>
          <a:prstGeom prst="rect">
            <a:avLst/>
          </a:prstGeom>
          <a:noFill/>
        </p:spPr>
      </p:pic>
      <p:sp>
        <p:nvSpPr>
          <p:cNvPr id="3" name="Content Placeholder 2"/>
          <p:cNvSpPr>
            <a:spLocks noGrp="1"/>
          </p:cNvSpPr>
          <p:nvPr>
            <p:ph idx="1"/>
          </p:nvPr>
        </p:nvSpPr>
        <p:spPr>
          <a:xfrm>
            <a:off x="457200" y="1828800"/>
            <a:ext cx="8229600" cy="4297363"/>
          </a:xfrm>
        </p:spPr>
        <p:txBody>
          <a:bodyPr/>
          <a:lstStyle/>
          <a:p>
            <a:r>
              <a:rPr lang="en-US" dirty="0" smtClean="0"/>
              <a:t>Cleaning &amp; Sanitizing</a:t>
            </a:r>
          </a:p>
          <a:p>
            <a:pPr lvl="1"/>
            <a:r>
              <a:rPr lang="en-US" dirty="0" smtClean="0"/>
              <a:t>Thermometers must be washed, rinsed, sanitized and air dried</a:t>
            </a:r>
          </a:p>
          <a:p>
            <a:pPr lvl="1"/>
            <a:r>
              <a:rPr lang="en-US" dirty="0" smtClean="0"/>
              <a:t>Keep storage cases </a:t>
            </a:r>
            <a:br>
              <a:rPr lang="en-US" dirty="0" smtClean="0"/>
            </a:br>
            <a:r>
              <a:rPr lang="en-US" dirty="0" smtClean="0"/>
              <a:t>cleaned too</a:t>
            </a:r>
          </a:p>
          <a:p>
            <a:pPr lvl="1"/>
            <a:r>
              <a:rPr lang="en-US" dirty="0" smtClean="0"/>
              <a:t>Do these things before </a:t>
            </a:r>
            <a:br>
              <a:rPr lang="en-US" dirty="0" smtClean="0"/>
            </a:br>
            <a:r>
              <a:rPr lang="en-US" dirty="0" smtClean="0"/>
              <a:t>and after using </a:t>
            </a:r>
            <a:br>
              <a:rPr lang="en-US" dirty="0" smtClean="0"/>
            </a:br>
            <a:r>
              <a:rPr lang="en-US" dirty="0" smtClean="0"/>
              <a:t>thermometers to prevent </a:t>
            </a:r>
            <a:br>
              <a:rPr lang="en-US" dirty="0" smtClean="0"/>
            </a:br>
            <a:r>
              <a:rPr lang="en-US" dirty="0" smtClean="0"/>
              <a:t>cross contamination</a:t>
            </a:r>
          </a:p>
          <a:p>
            <a:pPr lvl="1">
              <a:buNone/>
            </a:pPr>
            <a:endParaRPr lang="en-US" dirty="0"/>
          </a:p>
        </p:txBody>
      </p:sp>
      <p:pic>
        <p:nvPicPr>
          <p:cNvPr id="18433" name="Picture 1"/>
          <p:cNvPicPr>
            <a:picLocks noChangeAspect="1" noChangeArrowheads="1"/>
          </p:cNvPicPr>
          <p:nvPr/>
        </p:nvPicPr>
        <p:blipFill>
          <a:blip r:embed="rId3" cstate="print"/>
          <a:srcRect/>
          <a:stretch>
            <a:fillRect/>
          </a:stretch>
        </p:blipFill>
        <p:spPr bwMode="auto">
          <a:xfrm>
            <a:off x="685800" y="76200"/>
            <a:ext cx="7678168" cy="1676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normAutofit fontScale="92500" lnSpcReduction="10000"/>
          </a:bodyPr>
          <a:lstStyle/>
          <a:p>
            <a:r>
              <a:rPr lang="en-US" dirty="0" smtClean="0"/>
              <a:t>Calibration</a:t>
            </a:r>
          </a:p>
          <a:p>
            <a:pPr lvl="1"/>
            <a:r>
              <a:rPr lang="en-US" dirty="0" smtClean="0"/>
              <a:t>Thermometers can lose their accuracy when they are bumped or dropped.  It can also happen when they go through severe temperature change.</a:t>
            </a:r>
          </a:p>
          <a:p>
            <a:pPr lvl="1"/>
            <a:r>
              <a:rPr lang="en-US" dirty="0" smtClean="0"/>
              <a:t>When this happens, the thermometer must be calibrated, or adjusted, to give a correct reading.</a:t>
            </a:r>
          </a:p>
          <a:p>
            <a:pPr lvl="1"/>
            <a:r>
              <a:rPr lang="en-US" dirty="0" smtClean="0"/>
              <a:t>Calibrate regularly; before each shift; before the first delivery arrives</a:t>
            </a:r>
          </a:p>
          <a:p>
            <a:pPr lvl="1"/>
            <a:r>
              <a:rPr lang="en-US" dirty="0" smtClean="0"/>
              <a:t>Some thermometers can not be calibrated and must be replaced, while others have to be sent back to the manufacturer for calibration</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685800" y="76200"/>
            <a:ext cx="7678168" cy="1676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nvestigationsblog.files.wordpress.com/2010/02/thermometer_calibration-hot.jpg"/>
          <p:cNvPicPr>
            <a:picLocks noChangeAspect="1" noChangeArrowheads="1"/>
          </p:cNvPicPr>
          <p:nvPr/>
        </p:nvPicPr>
        <p:blipFill>
          <a:blip r:embed="rId2" cstate="print"/>
          <a:srcRect/>
          <a:stretch>
            <a:fillRect/>
          </a:stretch>
        </p:blipFill>
        <p:spPr bwMode="auto">
          <a:xfrm>
            <a:off x="914400" y="1752600"/>
            <a:ext cx="3287652" cy="4114800"/>
          </a:xfrm>
          <a:prstGeom prst="rect">
            <a:avLst/>
          </a:prstGeom>
          <a:ln w="228600" cap="sq" cmpd="thickThin">
            <a:solidFill>
              <a:srgbClr val="000000"/>
            </a:solidFill>
            <a:prstDash val="solid"/>
            <a:miter lim="800000"/>
          </a:ln>
          <a:effectLst>
            <a:innerShdw blurRad="76200">
              <a:srgbClr val="000000"/>
            </a:innerShdw>
          </a:effectLst>
        </p:spPr>
      </p:pic>
      <p:pic>
        <p:nvPicPr>
          <p:cNvPr id="54274" name="Picture 2" descr="http://seattlefoodgeek.com/wp-content/uploads/2010/09/thermometerinicewater.jpg"/>
          <p:cNvPicPr>
            <a:picLocks noChangeAspect="1" noChangeArrowheads="1"/>
          </p:cNvPicPr>
          <p:nvPr/>
        </p:nvPicPr>
        <p:blipFill>
          <a:blip r:embed="rId3" cstate="print"/>
          <a:srcRect l="28571" t="4188" r="30000" b="5759"/>
          <a:stretch>
            <a:fillRect/>
          </a:stretch>
        </p:blipFill>
        <p:spPr bwMode="auto">
          <a:xfrm>
            <a:off x="5454503" y="1752600"/>
            <a:ext cx="2775097" cy="4114800"/>
          </a:xfrm>
          <a:prstGeom prst="rect">
            <a:avLst/>
          </a:prstGeom>
          <a:ln w="228600" cap="sq" cmpd="thickThin">
            <a:solidFill>
              <a:srgbClr val="000000"/>
            </a:solidFill>
            <a:prstDash val="solid"/>
            <a:miter lim="800000"/>
          </a:ln>
          <a:effectLst>
            <a:innerShdw blurRad="76200">
              <a:srgbClr val="000000"/>
            </a:innerShdw>
          </a:effectLst>
        </p:spPr>
      </p:pic>
      <p:pic>
        <p:nvPicPr>
          <p:cNvPr id="54275" name="Picture 3"/>
          <p:cNvPicPr>
            <a:picLocks noChangeAspect="1" noChangeArrowheads="1"/>
          </p:cNvPicPr>
          <p:nvPr/>
        </p:nvPicPr>
        <p:blipFill>
          <a:blip r:embed="rId4" cstate="print"/>
          <a:srcRect/>
          <a:stretch>
            <a:fillRect/>
          </a:stretch>
        </p:blipFill>
        <p:spPr bwMode="auto">
          <a:xfrm>
            <a:off x="283675" y="152400"/>
            <a:ext cx="8555525" cy="1143000"/>
          </a:xfrm>
          <a:prstGeom prst="rect">
            <a:avLst/>
          </a:prstGeom>
          <a:noFill/>
          <a:ln w="9525">
            <a:noFill/>
            <a:miter lim="800000"/>
            <a:headEnd/>
            <a:tailEnd/>
          </a:ln>
        </p:spPr>
      </p:pic>
      <p:sp>
        <p:nvSpPr>
          <p:cNvPr id="8" name="Rectangle 7"/>
          <p:cNvSpPr/>
          <p:nvPr/>
        </p:nvSpPr>
        <p:spPr>
          <a:xfrm>
            <a:off x="471762" y="6096000"/>
            <a:ext cx="425263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Boiling Point Method</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181600" y="6059269"/>
            <a:ext cx="3486404" cy="646331"/>
          </a:xfrm>
          <a:prstGeom prst="rect">
            <a:avLst/>
          </a:prstGeom>
          <a:noFill/>
        </p:spPr>
        <p:txBody>
          <a:bodyPr wrap="none" lIns="91440" tIns="45720" rIns="91440" bIns="4572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Ice Point Method</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hellawella.com/sites/hellawella.com/files/2013/05/Eats_BeefWithFoodThermometer.jpg"/>
          <p:cNvPicPr>
            <a:picLocks noChangeAspect="1" noChangeArrowheads="1"/>
          </p:cNvPicPr>
          <p:nvPr/>
        </p:nvPicPr>
        <p:blipFill>
          <a:blip r:embed="rId2" cstate="print"/>
          <a:srcRect/>
          <a:stretch>
            <a:fillRect/>
          </a:stretch>
        </p:blipFill>
        <p:spPr bwMode="auto">
          <a:xfrm flipH="1">
            <a:off x="3200400" y="2786632"/>
            <a:ext cx="5943600" cy="4071368"/>
          </a:xfrm>
          <a:prstGeom prst="rect">
            <a:avLst/>
          </a:prstGeom>
          <a:noFill/>
        </p:spPr>
      </p:pic>
      <p:sp>
        <p:nvSpPr>
          <p:cNvPr id="3" name="Content Placeholder 2"/>
          <p:cNvSpPr>
            <a:spLocks noGrp="1"/>
          </p:cNvSpPr>
          <p:nvPr>
            <p:ph idx="1"/>
          </p:nvPr>
        </p:nvSpPr>
        <p:spPr/>
        <p:txBody>
          <a:bodyPr/>
          <a:lstStyle/>
          <a:p>
            <a:r>
              <a:rPr lang="en-US" dirty="0" smtClean="0"/>
              <a:t>Accuracy</a:t>
            </a:r>
          </a:p>
          <a:p>
            <a:pPr lvl="1"/>
            <a:r>
              <a:rPr lang="en-US" dirty="0" smtClean="0"/>
              <a:t>Thermometers that measure the temperature of food must be accurate to + or - 2°F</a:t>
            </a:r>
          </a:p>
          <a:p>
            <a:pPr lvl="1"/>
            <a:r>
              <a:rPr lang="en-US" dirty="0" smtClean="0"/>
              <a:t>Thermometers that </a:t>
            </a:r>
            <a:br>
              <a:rPr lang="en-US" dirty="0" smtClean="0"/>
            </a:br>
            <a:r>
              <a:rPr lang="en-US" dirty="0" smtClean="0"/>
              <a:t>measure the </a:t>
            </a:r>
            <a:br>
              <a:rPr lang="en-US" dirty="0" smtClean="0"/>
            </a:br>
            <a:r>
              <a:rPr lang="en-US" dirty="0" smtClean="0"/>
              <a:t>temperature </a:t>
            </a:r>
            <a:br>
              <a:rPr lang="en-US" dirty="0" smtClean="0"/>
            </a:br>
            <a:r>
              <a:rPr lang="en-US" dirty="0" smtClean="0"/>
              <a:t>of air must </a:t>
            </a:r>
            <a:br>
              <a:rPr lang="en-US" dirty="0" smtClean="0"/>
            </a:br>
            <a:r>
              <a:rPr lang="en-US" dirty="0" smtClean="0"/>
              <a:t>be accurate </a:t>
            </a:r>
            <a:br>
              <a:rPr lang="en-US" dirty="0" smtClean="0"/>
            </a:br>
            <a:r>
              <a:rPr lang="en-US" dirty="0" smtClean="0"/>
              <a:t>to + or - 3°F</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685800" y="76200"/>
            <a:ext cx="7678168" cy="1676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685800" y="76200"/>
            <a:ext cx="7678168" cy="1676400"/>
          </a:xfrm>
          <a:prstGeom prst="rect">
            <a:avLst/>
          </a:prstGeom>
          <a:noFill/>
          <a:ln w="9525">
            <a:noFill/>
            <a:miter lim="800000"/>
            <a:headEnd/>
            <a:tailEnd/>
          </a:ln>
        </p:spPr>
      </p:pic>
      <p:pic>
        <p:nvPicPr>
          <p:cNvPr id="15362" name="Picture 2" descr="http://img0.etsystatic.com/002/0/7225120/il_570xN.368505682_5evs.jpg"/>
          <p:cNvPicPr>
            <a:picLocks noChangeAspect="1" noChangeArrowheads="1"/>
          </p:cNvPicPr>
          <p:nvPr/>
        </p:nvPicPr>
        <p:blipFill>
          <a:blip r:embed="rId3" cstate="print"/>
          <a:srcRect/>
          <a:stretch>
            <a:fillRect/>
          </a:stretch>
        </p:blipFill>
        <p:spPr bwMode="auto">
          <a:xfrm rot="19406280">
            <a:off x="5776773" y="1433373"/>
            <a:ext cx="4894261" cy="4894261"/>
          </a:xfrm>
          <a:prstGeom prst="rect">
            <a:avLst/>
          </a:prstGeom>
          <a:noFill/>
        </p:spPr>
      </p:pic>
      <p:sp>
        <p:nvSpPr>
          <p:cNvPr id="3" name="Content Placeholder 2"/>
          <p:cNvSpPr>
            <a:spLocks noGrp="1"/>
          </p:cNvSpPr>
          <p:nvPr>
            <p:ph idx="1"/>
          </p:nvPr>
        </p:nvSpPr>
        <p:spPr>
          <a:xfrm>
            <a:off x="457200" y="1752600"/>
            <a:ext cx="8229600" cy="4373563"/>
          </a:xfrm>
        </p:spPr>
        <p:txBody>
          <a:bodyPr/>
          <a:lstStyle/>
          <a:p>
            <a:r>
              <a:rPr lang="en-US" dirty="0" smtClean="0"/>
              <a:t>Glass thermometers</a:t>
            </a:r>
          </a:p>
          <a:p>
            <a:pPr lvl="1"/>
            <a:r>
              <a:rPr lang="en-US" dirty="0" smtClean="0"/>
              <a:t>Glass thermometers, such as candy thermometers, can be a physical </a:t>
            </a:r>
            <a:br>
              <a:rPr lang="en-US" dirty="0" smtClean="0"/>
            </a:br>
            <a:r>
              <a:rPr lang="en-US" dirty="0" smtClean="0"/>
              <a:t>contaminant if they break.  </a:t>
            </a:r>
          </a:p>
          <a:p>
            <a:pPr lvl="1"/>
            <a:r>
              <a:rPr lang="en-US" dirty="0" smtClean="0"/>
              <a:t>They can only be used when enclosed in a shatterproof casing.</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419600"/>
          </a:xfrm>
        </p:spPr>
        <p:txBody>
          <a:bodyPr>
            <a:normAutofit fontScale="92500"/>
          </a:bodyPr>
          <a:lstStyle/>
          <a:p>
            <a:r>
              <a:rPr lang="en-US" dirty="0" smtClean="0"/>
              <a:t>Checking temperatures</a:t>
            </a:r>
          </a:p>
          <a:p>
            <a:pPr lvl="1"/>
            <a:r>
              <a:rPr lang="en-US" dirty="0" smtClean="0"/>
              <a:t>Insert the probe into the thickest part of the food, which is usually center.</a:t>
            </a:r>
          </a:p>
          <a:p>
            <a:pPr lvl="1"/>
            <a:r>
              <a:rPr lang="en-US" dirty="0" smtClean="0"/>
              <a:t>Take a second reading in a different spot.  The temperature my vary in different areas.</a:t>
            </a:r>
          </a:p>
          <a:p>
            <a:pPr lvl="1"/>
            <a:r>
              <a:rPr lang="en-US" dirty="0" smtClean="0"/>
              <a:t>Before recording a temperature, wait for the thermometer reading to steady.  Digital thermometers will display the temperature instantly while bimetallic stemmed thermometers need at least 15 seconds to get to the temperature of the food</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685800" y="76200"/>
            <a:ext cx="7678168" cy="1676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http://images.agoramedia.com/everydayhealth/gcms/photogallery_ways_to_prevent_food_borne_illness_02_full.jpg"/>
          <p:cNvPicPr>
            <a:picLocks noChangeAspect="1" noChangeArrowheads="1"/>
          </p:cNvPicPr>
          <p:nvPr/>
        </p:nvPicPr>
        <p:blipFill>
          <a:blip r:embed="rId2" cstate="print"/>
          <a:srcRect/>
          <a:stretch>
            <a:fillRect/>
          </a:stretch>
        </p:blipFill>
        <p:spPr bwMode="auto">
          <a:xfrm>
            <a:off x="6334125" y="3114675"/>
            <a:ext cx="2809875" cy="3743325"/>
          </a:xfrm>
          <a:prstGeom prst="rect">
            <a:avLst/>
          </a:prstGeom>
          <a:noFill/>
        </p:spPr>
      </p:pic>
      <p:sp>
        <p:nvSpPr>
          <p:cNvPr id="3" name="Content Placeholder 2"/>
          <p:cNvSpPr>
            <a:spLocks noGrp="1"/>
          </p:cNvSpPr>
          <p:nvPr>
            <p:ph idx="1"/>
          </p:nvPr>
        </p:nvSpPr>
        <p:spPr>
          <a:xfrm>
            <a:off x="457200" y="1600200"/>
            <a:ext cx="8229600" cy="4800600"/>
          </a:xfrm>
        </p:spPr>
        <p:txBody>
          <a:bodyPr>
            <a:normAutofit/>
          </a:bodyPr>
          <a:lstStyle/>
          <a:p>
            <a:r>
              <a:rPr lang="en-US" dirty="0" smtClean="0"/>
              <a:t>Cross contamination can happen at almost any point in the flow of food.</a:t>
            </a:r>
          </a:p>
          <a:p>
            <a:r>
              <a:rPr lang="en-US" dirty="0" smtClean="0"/>
              <a:t>When you know how and where it can happen, it is fairly easy to prevent.</a:t>
            </a:r>
          </a:p>
          <a:p>
            <a:r>
              <a:rPr lang="en-US" dirty="0" smtClean="0"/>
              <a:t>The most basic way is to keep </a:t>
            </a:r>
            <a:br>
              <a:rPr lang="en-US" dirty="0" smtClean="0"/>
            </a:br>
            <a:r>
              <a:rPr lang="en-US" dirty="0" smtClean="0"/>
              <a:t>raw and ready-to-eat food away </a:t>
            </a:r>
            <a:br>
              <a:rPr lang="en-US" dirty="0" smtClean="0"/>
            </a:br>
            <a:r>
              <a:rPr lang="en-US" dirty="0" smtClean="0"/>
              <a:t>from each other.</a:t>
            </a:r>
          </a:p>
          <a:p>
            <a:r>
              <a:rPr lang="en-US" dirty="0" smtClean="0"/>
              <a:t>The following are guidelines to </a:t>
            </a:r>
            <a:br>
              <a:rPr lang="en-US" dirty="0" smtClean="0"/>
            </a:br>
            <a:r>
              <a:rPr lang="en-US" dirty="0" smtClean="0"/>
              <a:t>help prevent cross contamination.</a:t>
            </a:r>
            <a:endParaRPr lang="en-US" dirty="0"/>
          </a:p>
        </p:txBody>
      </p:sp>
      <p:pic>
        <p:nvPicPr>
          <p:cNvPr id="39937" name="Picture 1"/>
          <p:cNvPicPr>
            <a:picLocks noChangeAspect="1" noChangeArrowheads="1"/>
          </p:cNvPicPr>
          <p:nvPr/>
        </p:nvPicPr>
        <p:blipFill>
          <a:blip r:embed="rId3" cstate="print"/>
          <a:srcRect/>
          <a:stretch>
            <a:fillRect/>
          </a:stretch>
        </p:blipFill>
        <p:spPr bwMode="auto">
          <a:xfrm>
            <a:off x="320040" y="381000"/>
            <a:ext cx="8519160" cy="990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ecolab.com/solutions/food-safety-specialties/~/media/Ecolab/Ecolab%20Site/Page%20Content/Images/460%20X%20290%20Header%20Images/Foodservice/FScrosscontamination460x290.ashx"/>
          <p:cNvPicPr>
            <a:picLocks noChangeAspect="1" noChangeArrowheads="1"/>
          </p:cNvPicPr>
          <p:nvPr/>
        </p:nvPicPr>
        <p:blipFill>
          <a:blip r:embed="rId2" cstate="print"/>
          <a:srcRect/>
          <a:stretch>
            <a:fillRect/>
          </a:stretch>
        </p:blipFill>
        <p:spPr bwMode="auto">
          <a:xfrm>
            <a:off x="3342291" y="3200400"/>
            <a:ext cx="5801709" cy="3657601"/>
          </a:xfrm>
          <a:prstGeom prst="rect">
            <a:avLst/>
          </a:prstGeom>
          <a:noFill/>
        </p:spPr>
      </p:pic>
      <p:sp>
        <p:nvSpPr>
          <p:cNvPr id="3" name="Content Placeholder 2"/>
          <p:cNvSpPr>
            <a:spLocks noGrp="1"/>
          </p:cNvSpPr>
          <p:nvPr>
            <p:ph idx="1"/>
          </p:nvPr>
        </p:nvSpPr>
        <p:spPr/>
        <p:txBody>
          <a:bodyPr/>
          <a:lstStyle/>
          <a:p>
            <a:r>
              <a:rPr lang="en-US" dirty="0" smtClean="0"/>
              <a:t>Each type of food should have separate equipment.</a:t>
            </a:r>
          </a:p>
          <a:p>
            <a:r>
              <a:rPr lang="en-US" dirty="0" smtClean="0"/>
              <a:t>Colored cutting boards and utensil handles can help keep </a:t>
            </a:r>
            <a:br>
              <a:rPr lang="en-US" dirty="0" smtClean="0"/>
            </a:br>
            <a:r>
              <a:rPr lang="en-US" dirty="0" smtClean="0"/>
              <a:t>equipment </a:t>
            </a:r>
            <a:br>
              <a:rPr lang="en-US" dirty="0" smtClean="0"/>
            </a:br>
            <a:r>
              <a:rPr lang="en-US" dirty="0" smtClean="0"/>
              <a:t>separate.</a:t>
            </a:r>
            <a:endParaRPr lang="en-US" dirty="0"/>
          </a:p>
        </p:txBody>
      </p:sp>
      <p:pic>
        <p:nvPicPr>
          <p:cNvPr id="38915" name="Picture 3"/>
          <p:cNvPicPr>
            <a:picLocks noChangeAspect="1" noChangeArrowheads="1"/>
          </p:cNvPicPr>
          <p:nvPr/>
        </p:nvPicPr>
        <p:blipFill>
          <a:blip r:embed="rId3" cstate="print"/>
          <a:srcRect/>
          <a:stretch>
            <a:fillRect/>
          </a:stretch>
        </p:blipFill>
        <p:spPr bwMode="auto">
          <a:xfrm>
            <a:off x="381000" y="381000"/>
            <a:ext cx="8425426" cy="990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http://wp.hepb.org/wp-content/uploads/2011/08/cleaning-supplies1.jpg"/>
          <p:cNvPicPr>
            <a:picLocks noChangeAspect="1" noChangeArrowheads="1"/>
          </p:cNvPicPr>
          <p:nvPr/>
        </p:nvPicPr>
        <p:blipFill>
          <a:blip r:embed="rId2" cstate="print"/>
          <a:srcRect/>
          <a:stretch>
            <a:fillRect/>
          </a:stretch>
        </p:blipFill>
        <p:spPr bwMode="auto">
          <a:xfrm>
            <a:off x="4343400" y="1828800"/>
            <a:ext cx="4800600" cy="4114800"/>
          </a:xfrm>
          <a:prstGeom prst="rect">
            <a:avLst/>
          </a:prstGeom>
          <a:noFill/>
        </p:spPr>
      </p:pic>
      <p:sp>
        <p:nvSpPr>
          <p:cNvPr id="3" name="Content Placeholder 2"/>
          <p:cNvSpPr>
            <a:spLocks noGrp="1"/>
          </p:cNvSpPr>
          <p:nvPr>
            <p:ph idx="1"/>
          </p:nvPr>
        </p:nvSpPr>
        <p:spPr>
          <a:xfrm>
            <a:off x="457200" y="1905000"/>
            <a:ext cx="4267200" cy="4221163"/>
          </a:xfrm>
        </p:spPr>
        <p:txBody>
          <a:bodyPr>
            <a:normAutofit/>
          </a:bodyPr>
          <a:lstStyle/>
          <a:p>
            <a:r>
              <a:rPr lang="en-US" sz="4000" dirty="0" smtClean="0"/>
              <a:t>Clean and sanitize all work surfaces, equipment and utensils after each task.</a:t>
            </a:r>
          </a:p>
        </p:txBody>
      </p:sp>
      <p:pic>
        <p:nvPicPr>
          <p:cNvPr id="37889" name="Picture 1"/>
          <p:cNvPicPr>
            <a:picLocks noChangeAspect="1" noChangeArrowheads="1"/>
          </p:cNvPicPr>
          <p:nvPr/>
        </p:nvPicPr>
        <p:blipFill>
          <a:blip r:embed="rId3" cstate="print"/>
          <a:srcRect/>
          <a:stretch>
            <a:fillRect/>
          </a:stretch>
        </p:blipFill>
        <p:spPr bwMode="auto">
          <a:xfrm>
            <a:off x="397565" y="457200"/>
            <a:ext cx="8441635" cy="990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http://www.benekeith.com/images/uploads/GC-Food-Safety-Check-and-Separate.jpg"/>
          <p:cNvPicPr>
            <a:picLocks noChangeAspect="1" noChangeArrowheads="1"/>
          </p:cNvPicPr>
          <p:nvPr/>
        </p:nvPicPr>
        <p:blipFill>
          <a:blip r:embed="rId2" cstate="print"/>
          <a:srcRect/>
          <a:stretch>
            <a:fillRect/>
          </a:stretch>
        </p:blipFill>
        <p:spPr bwMode="auto">
          <a:xfrm>
            <a:off x="4775200" y="3581400"/>
            <a:ext cx="4368800" cy="3276600"/>
          </a:xfrm>
          <a:prstGeom prst="rect">
            <a:avLst/>
          </a:prstGeom>
          <a:noFill/>
        </p:spPr>
      </p:pic>
      <p:sp>
        <p:nvSpPr>
          <p:cNvPr id="3" name="Content Placeholder 2"/>
          <p:cNvSpPr>
            <a:spLocks noGrp="1"/>
          </p:cNvSpPr>
          <p:nvPr>
            <p:ph idx="1"/>
          </p:nvPr>
        </p:nvSpPr>
        <p:spPr>
          <a:xfrm>
            <a:off x="457200" y="1874837"/>
            <a:ext cx="8229600" cy="4373563"/>
          </a:xfrm>
        </p:spPr>
        <p:txBody>
          <a:bodyPr/>
          <a:lstStyle/>
          <a:p>
            <a:r>
              <a:rPr lang="en-US" dirty="0" smtClean="0"/>
              <a:t>If you need to use the same table to prep different types of food, prep raw meat, fish and poultry; and ready-to-eat food at different times.</a:t>
            </a:r>
          </a:p>
          <a:p>
            <a:r>
              <a:rPr lang="en-US" dirty="0" smtClean="0"/>
              <a:t>You must clean and </a:t>
            </a:r>
            <a:br>
              <a:rPr lang="en-US" dirty="0" smtClean="0"/>
            </a:br>
            <a:r>
              <a:rPr lang="en-US" dirty="0" smtClean="0"/>
              <a:t>sanitize work surfaces </a:t>
            </a:r>
            <a:br>
              <a:rPr lang="en-US" dirty="0" smtClean="0"/>
            </a:br>
            <a:r>
              <a:rPr lang="en-US" dirty="0" smtClean="0"/>
              <a:t>and utensils between </a:t>
            </a:r>
            <a:br>
              <a:rPr lang="en-US" dirty="0" smtClean="0"/>
            </a:br>
            <a:r>
              <a:rPr lang="en-US" dirty="0" smtClean="0"/>
              <a:t>each type of food.</a:t>
            </a:r>
            <a:endParaRPr lang="en-US" dirty="0"/>
          </a:p>
        </p:txBody>
      </p:sp>
      <p:pic>
        <p:nvPicPr>
          <p:cNvPr id="36865" name="Picture 1"/>
          <p:cNvPicPr>
            <a:picLocks noChangeAspect="1" noChangeArrowheads="1"/>
          </p:cNvPicPr>
          <p:nvPr/>
        </p:nvPicPr>
        <p:blipFill>
          <a:blip r:embed="rId3" cstate="print"/>
          <a:srcRect/>
          <a:stretch>
            <a:fillRect/>
          </a:stretch>
        </p:blipFill>
        <p:spPr bwMode="auto">
          <a:xfrm>
            <a:off x="722243" y="76200"/>
            <a:ext cx="7583557" cy="1600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Buy food that doesn’t require much prepping or handling.</a:t>
            </a:r>
          </a:p>
          <a:p>
            <a:pPr lvl="1"/>
            <a:r>
              <a:rPr lang="en-US" dirty="0" smtClean="0"/>
              <a:t>Ex.  Chopped lettuce</a:t>
            </a:r>
            <a:endParaRPr lang="en-US" dirty="0"/>
          </a:p>
        </p:txBody>
      </p:sp>
      <p:pic>
        <p:nvPicPr>
          <p:cNvPr id="35841" name="Picture 1"/>
          <p:cNvPicPr>
            <a:picLocks noChangeAspect="1" noChangeArrowheads="1"/>
          </p:cNvPicPr>
          <p:nvPr/>
        </p:nvPicPr>
        <p:blipFill>
          <a:blip r:embed="rId2" cstate="print"/>
          <a:srcRect/>
          <a:stretch>
            <a:fillRect/>
          </a:stretch>
        </p:blipFill>
        <p:spPr bwMode="auto">
          <a:xfrm>
            <a:off x="304800" y="381000"/>
            <a:ext cx="8489482" cy="1066800"/>
          </a:xfrm>
          <a:prstGeom prst="rect">
            <a:avLst/>
          </a:prstGeom>
          <a:noFill/>
          <a:ln w="9525">
            <a:noFill/>
            <a:miter lim="800000"/>
            <a:headEnd/>
            <a:tailEnd/>
          </a:ln>
        </p:spPr>
      </p:pic>
      <p:pic>
        <p:nvPicPr>
          <p:cNvPr id="35843" name="Picture 3" descr="http://cdn.sheknows.com/articles/2011/10/bagged-lettuce-recall.jpg"/>
          <p:cNvPicPr>
            <a:picLocks noChangeAspect="1" noChangeArrowheads="1"/>
          </p:cNvPicPr>
          <p:nvPr/>
        </p:nvPicPr>
        <p:blipFill>
          <a:blip r:embed="rId3" cstate="print"/>
          <a:srcRect/>
          <a:stretch>
            <a:fillRect/>
          </a:stretch>
        </p:blipFill>
        <p:spPr bwMode="auto">
          <a:xfrm>
            <a:off x="0" y="3114675"/>
            <a:ext cx="5629275" cy="3743325"/>
          </a:xfrm>
          <a:prstGeom prst="rect">
            <a:avLst/>
          </a:prstGeom>
          <a:noFill/>
        </p:spPr>
      </p:pic>
      <p:pic>
        <p:nvPicPr>
          <p:cNvPr id="35845" name="Picture 5" descr="http://www.readypac.com/wp-content/uploads/2012/02/5oz-NoTearsOnions-22391LG.png"/>
          <p:cNvPicPr>
            <a:picLocks noChangeAspect="1" noChangeArrowheads="1"/>
          </p:cNvPicPr>
          <p:nvPr/>
        </p:nvPicPr>
        <p:blipFill>
          <a:blip r:embed="rId4" cstate="print"/>
          <a:srcRect/>
          <a:stretch>
            <a:fillRect/>
          </a:stretch>
        </p:blipFill>
        <p:spPr bwMode="auto">
          <a:xfrm>
            <a:off x="4859273" y="2438400"/>
            <a:ext cx="4284727" cy="3352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6019800" y="4562475"/>
            <a:ext cx="3124200" cy="2295525"/>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Pathogens grow well in the temperature danger zone:  41-135°F</a:t>
            </a:r>
          </a:p>
          <a:p>
            <a:r>
              <a:rPr lang="en-US" dirty="0" smtClean="0"/>
              <a:t>Pathogens grow BEST in the range of 70-125°F</a:t>
            </a:r>
          </a:p>
          <a:p>
            <a:r>
              <a:rPr lang="en-US" dirty="0" smtClean="0"/>
              <a:t>The longer food stays in the temperature danger zone, the more time pathogens have to grow.</a:t>
            </a:r>
          </a:p>
          <a:p>
            <a:r>
              <a:rPr lang="en-US" dirty="0" smtClean="0"/>
              <a:t>If food is held in this range for more </a:t>
            </a:r>
            <a:br>
              <a:rPr lang="en-US" dirty="0" smtClean="0"/>
            </a:br>
            <a:r>
              <a:rPr lang="en-US" dirty="0" smtClean="0"/>
              <a:t>than 4 hours it must be thrown out.</a:t>
            </a:r>
          </a:p>
        </p:txBody>
      </p:sp>
      <p:pic>
        <p:nvPicPr>
          <p:cNvPr id="34817" name="Picture 1"/>
          <p:cNvPicPr>
            <a:picLocks noChangeAspect="1" noChangeArrowheads="1"/>
          </p:cNvPicPr>
          <p:nvPr/>
        </p:nvPicPr>
        <p:blipFill>
          <a:blip r:embed="rId3" cstate="print"/>
          <a:srcRect/>
          <a:stretch>
            <a:fillRect/>
          </a:stretch>
        </p:blipFill>
        <p:spPr bwMode="auto">
          <a:xfrm>
            <a:off x="19665" y="609600"/>
            <a:ext cx="9048135" cy="685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http://www1.extension.umn.edu/food/food-safety/preserving/meat-fish/got-a-grill-get-a-thermometer/img/hamburger-and-thermometer.png"/>
          <p:cNvPicPr>
            <a:picLocks noChangeAspect="1" noChangeArrowheads="1"/>
          </p:cNvPicPr>
          <p:nvPr/>
        </p:nvPicPr>
        <p:blipFill>
          <a:blip r:embed="rId2" cstate="print"/>
          <a:srcRect/>
          <a:stretch>
            <a:fillRect/>
          </a:stretch>
        </p:blipFill>
        <p:spPr bwMode="auto">
          <a:xfrm>
            <a:off x="5103780" y="2590799"/>
            <a:ext cx="4040220" cy="4267201"/>
          </a:xfrm>
          <a:prstGeom prst="rect">
            <a:avLst/>
          </a:prstGeom>
          <a:noFill/>
        </p:spPr>
      </p:pic>
      <p:sp>
        <p:nvSpPr>
          <p:cNvPr id="3" name="Content Placeholder 2"/>
          <p:cNvSpPr>
            <a:spLocks noGrp="1"/>
          </p:cNvSpPr>
          <p:nvPr>
            <p:ph idx="1"/>
          </p:nvPr>
        </p:nvSpPr>
        <p:spPr/>
        <p:txBody>
          <a:bodyPr/>
          <a:lstStyle/>
          <a:p>
            <a:r>
              <a:rPr lang="en-US" dirty="0" smtClean="0"/>
              <a:t>Food is being temperature abused whenever it is handled in the following ways</a:t>
            </a:r>
          </a:p>
          <a:p>
            <a:pPr lvl="1"/>
            <a:r>
              <a:rPr lang="en-US" dirty="0" smtClean="0"/>
              <a:t>Cooked to the wrong internal </a:t>
            </a:r>
            <a:br>
              <a:rPr lang="en-US" dirty="0" smtClean="0"/>
            </a:br>
            <a:r>
              <a:rPr lang="en-US" dirty="0" smtClean="0"/>
              <a:t>temperature</a:t>
            </a:r>
          </a:p>
          <a:p>
            <a:pPr lvl="1"/>
            <a:r>
              <a:rPr lang="en-US" dirty="0" smtClean="0"/>
              <a:t>Held at the wrong temperature</a:t>
            </a:r>
          </a:p>
          <a:p>
            <a:pPr lvl="1"/>
            <a:r>
              <a:rPr lang="en-US" dirty="0" smtClean="0"/>
              <a:t>Cooled or reheated </a:t>
            </a:r>
            <a:br>
              <a:rPr lang="en-US" dirty="0" smtClean="0"/>
            </a:br>
            <a:r>
              <a:rPr lang="en-US" dirty="0" smtClean="0"/>
              <a:t>incorrectly</a:t>
            </a:r>
            <a:endParaRPr lang="en-US" dirty="0"/>
          </a:p>
        </p:txBody>
      </p:sp>
      <p:pic>
        <p:nvPicPr>
          <p:cNvPr id="33793" name="Picture 1"/>
          <p:cNvPicPr>
            <a:picLocks noChangeAspect="1" noChangeArrowheads="1"/>
          </p:cNvPicPr>
          <p:nvPr/>
        </p:nvPicPr>
        <p:blipFill>
          <a:blip r:embed="rId3" cstate="print"/>
          <a:srcRect/>
          <a:stretch>
            <a:fillRect/>
          </a:stretch>
        </p:blipFill>
        <p:spPr bwMode="auto">
          <a:xfrm>
            <a:off x="469232" y="228600"/>
            <a:ext cx="8217568" cy="1143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2617</TotalTime>
  <Words>811</Words>
  <Application>Microsoft Office PowerPoint</Application>
  <PresentationFormat>On-screen Show (4:3)</PresentationFormat>
  <Paragraphs>100</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Rounded MT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Flow of Food: An Introduction</dc:title>
  <dc:creator>Jeanne</dc:creator>
  <cp:lastModifiedBy>Susan Stiker</cp:lastModifiedBy>
  <cp:revision>41</cp:revision>
  <dcterms:created xsi:type="dcterms:W3CDTF">2013-09-16T00:20:14Z</dcterms:created>
  <dcterms:modified xsi:type="dcterms:W3CDTF">2016-10-11T20:46:51Z</dcterms:modified>
</cp:coreProperties>
</file>