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9" r:id="rId3"/>
    <p:sldId id="288" r:id="rId4"/>
    <p:sldId id="257" r:id="rId5"/>
    <p:sldId id="289" r:id="rId6"/>
    <p:sldId id="260" r:id="rId7"/>
    <p:sldId id="261" r:id="rId8"/>
    <p:sldId id="290" r:id="rId9"/>
    <p:sldId id="291" r:id="rId10"/>
    <p:sldId id="292" r:id="rId11"/>
    <p:sldId id="262" r:id="rId12"/>
    <p:sldId id="263" r:id="rId13"/>
    <p:sldId id="264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66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274" r:id="rId46"/>
    <p:sldId id="275" r:id="rId47"/>
    <p:sldId id="317" r:id="rId48"/>
    <p:sldId id="276" r:id="rId49"/>
    <p:sldId id="316" r:id="rId50"/>
    <p:sldId id="277" r:id="rId51"/>
    <p:sldId id="278" r:id="rId52"/>
    <p:sldId id="279" r:id="rId53"/>
    <p:sldId id="280" r:id="rId54"/>
    <p:sldId id="281" r:id="rId55"/>
    <p:sldId id="282" r:id="rId56"/>
    <p:sldId id="318" r:id="rId57"/>
    <p:sldId id="319" r:id="rId58"/>
    <p:sldId id="320" r:id="rId59"/>
    <p:sldId id="321" r:id="rId60"/>
    <p:sldId id="283" r:id="rId61"/>
    <p:sldId id="322" r:id="rId62"/>
    <p:sldId id="323" r:id="rId63"/>
    <p:sldId id="284" r:id="rId64"/>
    <p:sldId id="287" r:id="rId65"/>
    <p:sldId id="324" r:id="rId66"/>
    <p:sldId id="325" r:id="rId67"/>
    <p:sldId id="326" r:id="rId68"/>
    <p:sldId id="327" r:id="rId69"/>
    <p:sldId id="328" r:id="rId70"/>
    <p:sldId id="329" r:id="rId71"/>
    <p:sldId id="33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46FD-0147-4BDD-AA27-C5034267A444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4814-56F7-4688-B123-C978316B7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0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97C0-E956-4C45-BDC4-D13689FFF8C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CC91-BE50-4ED2-A922-A8E79BAC1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docid=khb2eMdmFSW3LM&amp;tbnid=o5J65bphyGGqdM:&amp;ved=0CAUQjRw&amp;url=http://emergency-room-nurse.blogspot.com/2012/11/this-is-war-dammit.html&amp;ei=xPcrUpeIJYjR2AW6hIHIAQ&amp;bvm=bv.51773540,d.b2I&amp;psig=AFQjCNEsC7ZMEiTlCaiNFMvSJLZTjayBsA&amp;ust=13786995606769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D2tn-hur6w3YM&amp;tbnid=-GdzuR3_CAifKM:&amp;ved=0CAUQjRw&amp;url=http://openclipart.org/tags/bacteria&amp;ei=L_krUoTKD8fp2AXkwIHoBA&amp;bvm=bv.51773540,d.b2I&amp;psig=AFQjCNGA0kXQJ33aMYQZr1IZFo1AGgVVig&amp;ust=1378699940669532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&amp;esrc=s&amp;frm=1&amp;source=images&amp;cd=&amp;cad=rja&amp;docid=tNhSiz5TlXZMdM&amp;tbnid=pm0zFkqTA1XdvM:&amp;ved=0CAUQjRw&amp;url=http://generalidadesdebacterias-natalia.blogspot.com/&amp;ei=PIosUvaPObO42gXo8ID4CA&amp;bvm=bv.51773540,d.b2I&amp;psig=AFQjCNEJqbJBeBEboFn59jLAKof0wcIMAQ&amp;ust=137873705217747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&amp;esrc=s&amp;frm=1&amp;source=images&amp;cd=&amp;cad=rja&amp;docid=89NYHig_3mFckM&amp;tbnid=R93dhmRLx9E4wM:&amp;ved=0CAUQjRw&amp;url=http://shawn-adventuresinnicaragua.blogspot.com/2013/04/out-sick.html&amp;ei=240sUv6_HenE2wX2iYDYDA&amp;bvm=bv.51773540,d.b2I&amp;psig=AFQjCNHQXaX1qgYV0C9nEWrNjUQGrSuXLQ&amp;ust=1378738006707775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gif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gi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61635"/>
            <a:ext cx="6264628" cy="1827662"/>
          </a:xfrm>
          <a:prstGeom prst="rect">
            <a:avLst/>
          </a:prstGeom>
        </p:spPr>
      </p:pic>
      <p:pic>
        <p:nvPicPr>
          <p:cNvPr id="1047" name="Picture 23" descr="https://encrypted-tbn3.gstatic.com/images?q=tbn:ANd9GcR5XXyvOs_JqHDjJ7IzeVzoPQnz24zu284FRzU7MjYDkF--J8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886" y="4572000"/>
            <a:ext cx="2977114" cy="2286000"/>
          </a:xfrm>
          <a:prstGeom prst="rect">
            <a:avLst/>
          </a:prstGeom>
          <a:noFill/>
        </p:spPr>
      </p:pic>
      <p:pic>
        <p:nvPicPr>
          <p:cNvPr id="1045" name="Picture 21" descr="http://us.cdn3.123rf.com/168nwm/idesign2000/idesign20001205/idesign2000120500186/13496597-stop-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7710"/>
            <a:ext cx="2209800" cy="2320290"/>
          </a:xfrm>
          <a:prstGeom prst="rect">
            <a:avLst/>
          </a:prstGeom>
          <a:noFill/>
        </p:spPr>
      </p:pic>
      <p:pic>
        <p:nvPicPr>
          <p:cNvPr id="1029" name="Picture 5" descr="http://thumbs.dreamstime.com/x/food-contamination-18737990.jpg"/>
          <p:cNvPicPr>
            <a:picLocks noChangeAspect="1" noChangeArrowheads="1"/>
          </p:cNvPicPr>
          <p:nvPr/>
        </p:nvPicPr>
        <p:blipFill>
          <a:blip r:embed="rId5" cstate="print"/>
          <a:srcRect l="8000" t="6452" r="8000" b="9677"/>
          <a:stretch>
            <a:fillRect/>
          </a:stretch>
        </p:blipFill>
        <p:spPr bwMode="auto">
          <a:xfrm rot="19393104">
            <a:off x="113089" y="120934"/>
            <a:ext cx="2057128" cy="1910190"/>
          </a:xfrm>
          <a:prstGeom prst="rect">
            <a:avLst/>
          </a:prstGeom>
          <a:noFill/>
        </p:spPr>
      </p:pic>
      <p:pic>
        <p:nvPicPr>
          <p:cNvPr id="1031" name="Picture 7" descr="http://sr.photos3.fotosearch.com/bthumb/CSP/CSP554/k5542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15363">
            <a:off x="6976483" y="-206099"/>
            <a:ext cx="2352768" cy="2352770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SEBIUEhQVFRQVGBsaFxgYFxQYFBYXGhgXFBcbFxcXGyYeFxwjGhQYHzAhJCcpLCwsFx4xNjEqNSYrLCkBCQoKDgwOGg8PGikkHyIsLSwsLyosLCwsLCosLCwsLSwsLCwpKiwsLCwvKSktKSwqLCwsLC8tKSksLCksLCksLP/AABEIAREAuQMBIgACEQEDEQH/xAAcAAEAAgIDAQAAAAAAAAAAAAAABQYEBwECAwj/xABMEAACAQMCAwUEBgcECAMJAAABAgMABBESIQUxQQYTIlFhBzJxgRQjQlKRoTNicoKSscFDU6LCFRYkc4OTs/Cy4fElNFRjZLTD0dL/xAAbAQEAAgMBAQAAAAAAAAAAAAAAAwQCBQYBB//EADYRAAIBAgQDBQgBAgcAAAAAAAABAgMRBBIhMQVBURMiMmGhcYGRscHR4fDxQqIGFBYjNENy/9oADAMBAAIRAxEAPwDeNKUoBSlKAUpSgFKUoBXBNKoPtG7ZtF/stvII5Cuqeb/4eM7DT071+nkMnqKxlJRV2CZ7Re0O0s37t3aSfpDCpkl+arsv7xFQUvtPuDunDXC9DNcQQn5jDYrXvAuGysdMIaIMSSQQjvnm7zSqZXJ81j6+9Vr4Z2BUkNIInI5s8bTOf3p3YZ+CD4VqcTxOFHdper/BLGncn7H2h3D8+HOw/wDk3NvJ/wCLQPzqVj7ewj9PFc2/rLA+j/mRa0HxLV1teHxxDEaIu2PCqqf8IFZArSf6jqKXgTXqS9giU4fxeGddUEscq+cbq4+eknFZeaqF92fhmJZowsnSVBpmQ9GWRcNkc9zipnstxJp7WN5Md4C0cmOXeRO0TkDoCyEj0Nb/AIfxKGNTsmmiGcHEl6V5XNysaM7sFRAWZicBVAyST0AAzURf9oiLNJ4o2ZpWjWJGBUkyyLGpYc1GG1HO4A6HatoRk5SoTtFxpojBFCA09xJojB91VHilkb9VEBPqSo61mcQ43FCyI7Zkk2jjUFpXxz0oN8Dq3IdSKAz6Vwp+Vc0ApSlAKUpQClKUApSlAKUrgmgITth2kWxtXlxqkJCRJ/eStsi/DmSegVjWl2DsxLyP4mLTykiBZJSfF9c/i07BQsanYAZwMVPdvuL/AEjiUgL6YrJe7Q7b3EgDSMM5BKqVQDB3JqL4bYKHUyr4zuA/ePKc/cjXMzj/AJS+hFazF1tcvQkiix8Du7eGGR9SJDEMyOqFIxy6v9ZIxyADjfI6moe49rzyv3XDbNpSOTPq5efdpvj4sKiPaRxF5PoljHG0Yb6wghFL7mOMaEJ04Ic4PUise/4mLKPubZtCxnDMuzTSj3mZhuVByFXlgeZrWUMDSqLtayu3sr/YzlUa0R04j7RuLqfE0UWfsiJM/wCPJrxtfa7xFDhmgk9GiC/mhWqnfcTkmYtI7MTzLMST8Sa8Y05DzrY/5Ohazpx+CIs8uptmy9pltcFTeW0sJG3fRPIUX5xlXUfI1eezt59GaJUl7+0uXOhyQ8iSyapAdY/SxuQ258StzJBOnS/Zkhp44n3R2Cn4E4P5E1dvZNFInE7i0Zsw24klVfKXWLckeQKljjzOahoYXsqqdF2XNbpry6Myc7qzNw3dokqFJFDo3NWGQd87jryqkcc7azyzTRWLQxxwErLczBnXvBu0cMakaiv2mOw3+NSfbjt5DYxOgcNdlCYoVDM5Y5CsyqDhQdyT0U4rVpNs4gj73/YYlHeE6hJdXA8UitHjX7xzoxklh0rZ16jhG6IZOxL2ntMmimEk0tneRwnTI8SNHcRRSMqs6blHQMqasZ5DlzrbFjweGOSSZEHeS7vISWdh0XUxJCDoowB0FfOfGjLfTxWqRKsk8w7vDKJYoiuggxp+jj7sBiGx7vLHP6Ygj0qqjkAB+AxUlJtxvIRd1qd6UpUhkKUpQClKUApSlAKZpUb2k4wLS0nuCCwijZtI+0QNhnpk4GaA9OI8ct7fT388UOr3e8kRNXw1EZrIa6XRr1AoBq1A5GnGc5HMYrT/AGL7BpxYXV7xCSWSZpWjUo5RYwgUNoA6BiVAORheRJNYPajs3f8ABoJFtbkS2Vx9SUcAPE0uUBUAgA4J3TG/NeteXB4cMn1RGeTAMzPO5LBQO8YybsfdwpAz6V24JP8ASZtCsojY5dV7xVceb6frpcj7UzRqeit1xeL20ZVInC6ANlYvpOnAXEUf1kxHPSCB5mrB2NMJyI8lkHXSFUHnpjhBiiyemouftVzlaeWnOrrd+hPFXdit9rnEfGoSB4Y4IsADZQC5AAHIbCqbx26LMF32G+fM71b/AGv8OliuoblQRHJCqFsbB1LHDdBkEEeeD5VruS5ySzHc8/Wr2DtOjCS6Ec1aTOyc69UO4r24ZwW4uD9RBNL6ojFf4sYH41LydguIKMmzn+QQn8A2anlUhF2lJL2tGNmevZxgLy3J2AlQk+moZ/Krh2K7URQcWv7iUkB4yFVRqkd3n1KiKPebY+gwScDeqDE8tswM9vOhXlqjdd+mcip3s/2fljvbSedCpnSWSPJ30qoVQVx4W8Rf4OtZUmlNXe+3mCd4hxfurm6v7xdElwQsUSkPII41GFyNs7Asc4GOdRdtHLJBPcquia6ORpA7wQ6caEkPuAquXYDJAIFSnHeAXF3cPHbEaxaOQhA+sUzIsqqx9xtJXB68jzrw7VXl0LO4EVjcRBFxJJKuhYYgVGlCThyQE3UnkcdalrqcmopaX1I5X5Eb7P8AhrLeWk6k63u1ji05GYVDG5bGd1K5yTn1r6RFaN9jlwq3NiT4lltpokzzilSTvZfiHHXyUCt51YMxSlKAUpSgFKUoBSlcE0BzmqV7Vu0C29i0WjvGuw8KgsEVcoxLliD7uxxjc4qr9re3HEk4rJaWpUFsLGpjRkCMoIlLHcyatQ0nwAIcg86r3afgMEbf7dczXt1zK6/q48+bMDp/ZVR8q9ytnmaMXqZ3Yv2k/wCjbdLe4iRw3eOjwSamaR2ZwkkZHhJbbOdhjIqvcY49Pf31u1wzHEuRGufo8AVWk0DozkDJY77dBUFeWqb6IUJCs2NgFRRkktz8h5kkViW140TFXmeNYwzokYzpmkjjBHiyBkYBJP2DUNWLs431LUJQabjC19rvYtAhV7lwzITvlVR5257AxR5z/wAViB9wVsngv6MLpnABwO+CKx/ZRDhF9MLjyrV3C+KzR4aO6DnH1upA8etjlY4UQB5JD1OQPOrn2X7ZSPNHBdpEkjnCmNwfENwkiZPdsQCRuQcY51zvEaNSVO0dUvp5WJI05R1aNhyQhlKsAykYIIBUj1B2NRkPZKzRtS2lureYhjz/AOGpalchCrUj3Yyav5krSNZ9tPag0ErwWuhViyryFdZLj3lijyFwvIsds7D1g7X2icWx3oRJIhzWRI1Y9eUZDL/5ioRuElYLVmOlrm4kMznmuh2BG/3dLN8SK4u7qcoGhiuEX+zUDu4gp90vqBMzMNznHPrXdwwNCEFBQT6tkvZpLvdOX7yNtcB9oUd1Yy3Ko4aEfWw5yyt0wcbqfPHRsjaq/JFcXtsOK5LfRpnVbaMAqLcfVznPvPJ9rnyTGN9vT2QcKmCT3UqCMThFRRnL6C+ZCOmS2B8D88m87TfR4byG0lVVeeWSS6H6O3WQgskf95NnI8OQpI31bVW4dSo08ZUhBbbPe3VFGr4UYqdoFhaC/hIkiiJWXTvqgfCy49VKo+P1Kh/an7RjxLFnw8SSQlgCyo2biTIKooIzoB38ycdBk+vs77BDiEd47Ge3gA7m30OQc4bvGkA2kOSuocsll6bYfsrX6NexSTEM30mW0dm30kx4i0k+6daadsbSEHNdIVi6ey7sBPbtBJcoIlgjcRoWDSNLKQZHfTlUAUaQuSdyTjlW0q4WuaAUpSgFKUoBSlKAVhcZtHlt5o437t3jZVfGdDMpAbAI5E5rNrA47xQW1tPOdxFG7keelS2PnjFAfPnZq/8A9G3t6jopnj7xEK5MavsgZdW7DYg538XqawZZCxYkksckk7ksd8k+pryvgxnhLnMxiZ5/MSSv3ni8iSxOPSvNb+M/bX8cfzqWL0K8029DA4a7ySiNcu86BN/dD6vHkdFUZOPQVsXs3wO3Z1hSNXjVCTIwJeZs6dYOdk1ZAP2iDjZSTV+yHB1c3ExUyAeBFU47zlqBI+yxZAT5Bs7ZB2n2Vsgm5IZ3OWYcicbaR0RRhVHQDzJrmeK4lQjJJ6/X9/emxg81tNCm9tOwZtU+k2uA6ZIKgZGRhgQBhticNjORjrvXbWVngjaHPehleGJVAwY2D95JIw1NnfLZx48DNbm44MXFip3STvkYHkcxMyg/8s1rbtd2alspWkt9ehwB4feCA5buxy1AMdvmPIV8Fi5NRpVn3nqvPyZYpyUbp7M2pwniiXMEc0fuyKCPMHkVPqpBU+oNZdaa7KdsZLeOU2pjks4m/wDd5CVuE1EE924XcF2IAbOd+VT3Ffa6yOY0tGBzpMkrgwo2ATqMIbOM8gQfhWor8Hrqq1SV1y129p7qlsR/tS4Lo0xxsClzKZDFpYvE+3eyoUViI22yMbM2QDuBU4CHnjjTCKASzma4dYEUeKQrIB7ozgY3OABXvxXjvfSkpNPNdTYGVzFFgE4CggFY1yeR8ydzmpbg/Z0RPEjnOV7+ZmydeltEQOfsBw7AH+6B611WGjKFOFKbvL9193qY1Z9mrJ6/IluIcXzbord5BYoqxxQDP0m5AGlRJp8XiH9kuM/aONqi+ynApuNXBUkW9lbMAUQrqBHIKBtqx9vGlRyyayez3C5OJSySnPdgbnOltDDVHbxMf0ZkTS8knPDgVUOzvHXseIPNGrQrBIwMR94xGQl4XA3YhdRyc4KA7AVbodjTk6VPdb+/qUZXerPqDhvDY4IkihQJHGNKqOQA/n8eZzWhuO8KFne3sE+RBPKZCwyDH3j64J1PQBiY2P2WjXOx3+gYnBAI3B3HwO4qC7X9kY76HSxCypnupMBtJYYZWU7PGw2ZDsR5EAi2YkT2M7amQraXhC3QHgflHdKPtx9A+PeTmOYyOV1r5zuoGhWW1ugVSF1XIJMlnIf0Mkb83gY4Kv7yg6Tmt3dhOKPccNs5pTmR4lLn7zAaSfmRn50BPUpSgFKUoBSlKA4Nad9tva6GUR8PRzr75e/ABChQmsKX5E5ZDjpgZrcZrQPtZ4AvDrprhoo7i3u5C+iQtlJsZfkQdJ5ggjHLoKArCIFBIHqTzJPUknc/E1lCGaPhMchiRowrMG1oT4tK+JDg4zg7Z5mq3edo7VwNPD4oz5pLcf5nI/Koye/iIIWAL+/IcfLNY1FnsZ4erPDtuD3Nj9mGEdrFEASO7VpFHvSNKxMcQPQueZ6Ip862L2WlLKpJByT4hsjbfYH3ByB6gZ65OvLYZW3z7ncL7vvnUFQhcfacERL/AL2Q9K2H2auQyruuxxlcaeWPCB9nOQPMDPLFclxRf7bduZPT3JDtg2lLGT7tzGP4xJD/ADkFZt5bJKmlxkNv6g9CPIisftTCZLCZV99R3iD9eMiVMeupAPnXfht2JY1ZNwQCCOqsNSn8CK1OKeenTnF7emi/JJHdoovFvZc3emWAlGP2kwGP7aHwt8Rg1gHsZxBvD3xGevdsD+BfH51tQQk1xJEFBLMAACSTyAG5J+A3qxS4nXSStfpcyTcdItpFK7NezRYCZJm7xz72Tlm64JGwX9Vahe3EzGTiWjmVtrdPIa1x8v05qwJPcXTa/pJtYG9xVRO80dHkkdWIZuekYxkDPOsC/wCyHD8lnuLqV2IZn7yU5ZcaWPiAyMDG22BW6wUakazr15X0tZcvjb0KU60WrImvZ/aBIJ8e6biRV/ZjWOAf9M1r/wBs3CBBdR3QU6LhHjkALL9YFxq8JGSVKnB2Og5zVu7PcagsphatchoJFaSJ5dKMshkJlR3PPUXDAt6jJ2qT9onZo31iyLjXGe9QYyHZFbwc9gwbGfhWuVWWG4l2k/DN7+T+zJladPQuXZSfXYWjZzqgiOTzOY1NY3aDtjBaMsb65JnGViiUySlRzYqNlX1YgeVal7N+1FrG0VljeW2AwIWJDwPgsFimIPeRDqpGpARuRgVgyzyS3UbOw7yXTc3hVgCBzhg0n+zUacDPQk9K62dZRjdFRysiQ9ovaOG6mkeIOr/QJllSSNo3GHRoyQdm95sEE9a2j7N4SnCbAMMHuEPyYah+RFa87TcGS7sZiARLGheNhsce7Ih9GBxisG1t7TuYWjE3uLob6VchkBUEacSAL0GAMbVXhjYuClJfAwVVWuze1Ko3sv7QyTLc28sjTNbsmmRsFmikUsgcjGp1KsCeo0mrzV5O6uiVO4pSlegUpSgFa19sMoEnDtUP0ga5yYvD4lFu2fe22B1fLbfFbKrWHtwvpbVLG7jMZEMzgxvnxmSMoMY6BRJnce8Kxlezy7nqtfU05xHsiZzDJaQ6FmlMSq06OTIQZRjCgKoXbcnlUFddnpY01lcrgElcnTq1Y1YG26MPlVw7M3dzHFaTRoJY1mZxCowwYxtBqLsTt4QfKuZuMz20M1s8ClriDBbvQQMGXU2AvnLsP1etV3Kunsnt89fgiW1N8zvbXZa3sjqOlYyWC+/4fqcg/eOdCfrPq+zV84JcCAOrFVWJA0x+wJCFOkfqpGFAHkUFUns0FW1ww1GFhIg8y6iSPbr4nIHkRnpVhU6pxCfEkIWSU9Jbh/GoPoPfx6qOlanEwVS9N7a/vqY5sizFgSWa8IaV3ggONMaEpIy/fmdfEM8wi4x1r3g7PtAB/o+7LFeUMh1xY8greID9ls10eUtz5VzFDn0FVoVIxWSMVYp9tJu50btzcRnRPYzFxt9Q8bxk+usqyfvCofjyXd2n1rNGrsgECOdEcRcF2kbbvn0g7e6M7A86tbcXIAB0sRyJUM4/eNYv0sHnn51jGFGlLPTir+/7mUq8pK1zEuMsjKGAyNiQDp8tuoqM/wBX5c4N7a58hG7H/CSPzqS4vZySIFt1XWx5ltKgeuASc+g6Heq7L2W4kpOfoyY5ZkkJPr0xVzDKSi3oRRuYEvC8Xs5mdZUht21FVCoQ6liuMnJwCc/Ctq9loytnaK/vCGIHPMHu1G/w/pWpuyjveMYiMh5i11IM6Ehj0jBcjB1aMD0z61YOxftS+lcTnt2wIZGP0Y4wRoHunz1qpb0O3Wq3FKM60bR1yav2ft2X6Hd356GBxTswjTX1mQAVdZYTkjEMziRlGOgdXGPML5VFdsIlgW8cEarllUY6DSqY/JjV/wC39r3d3ZXPJZNVvIfSQa4sn0kVv4qqsfZeB3KO7uCCqhjnCkYIQn3fwztzqxSrWSlJ6W/fkmVavdmT1hOFt5M8u7cf4cj+VVHs7wm2NtAzNcd40a+JZ8KpI2wmCuB5Gs+1t7p47iGBoXA1RLK7FS5C4YBMaQwJK6i2nIO1RsdjAY0jjheCdJYoXjDujSFnSMpKmcMWUkh00nmamoweqvu+X1I4o217JraMcMidF8UhdpH3JldXaMuSehCDA5AYAq5V42dqsSLHGoREAVVAwqqNgAPLFe1blFoUpSvQKUpQCtQe3+JpvoMA2Vu+kJ6ZQRqNupw7beorbxrRXtW7UifiCQoY41s+9RpJZAAzyLCTpRfEcYx6nPLFAVu34mbfhUDpjWQFXIyMs7ZOPQAmoOS8kmuR3rq5ETe7pwM9PD1zVt4PbwPBHb5WcRgc420kgk5GRj7XnUHxiKNL7TGqLpg8QUKBktnfHXTivTwmeBLpW1b7M1uqH/eRjWn4qZP4ak+AzrplYnd5pST6Bu7Xf0CCsfs0iyWMAYZAGPgUcgEeRGkb1HcCkPcQEnCkyF/MgCWTb5jnWhy9o5rmnb5iv4UXe1JO/wBn+des/EDyGMDnUYb3u1GnkeQ/r6UtrkMdwcDnVeVO2iKdjN75jyG3/fWvBL3B3yPjyPzqP4t2mSPK+QyQOQGrTknyB5/CsCWYyDUr6SNzndSOuodV9RyqSGGvue5SfvTIRmIhhj3CdO/nqORUbxPh9yIXkZoECKW2aRm2GRggAZPKobhRv5zm3jVk6DURqGcZDNso8s86uXZzsncu6tf6VjRgVhVtepgcqZGAxpBwdI5kb7V5KrDDK05R05c/gTwozfIr3CeznEbS0awwpF6JCriTa3+rBOQRnL+6cct8ZNRfBfY9f29zBMHg+rkR9pGz4WBOMp5Cuna7tfJLxLv0yvcOBEDkEBG3yOhY5JHrjpW6+GcRS5t45k92RQw9D1HxBBHyqLGV8RhqamlHv76c/wCC5FRbt0Mftjwc3XDZo098DVH5h0Ikj/xKB861nwfgl5ftFJaoV8IZpZdSQYI1aAQMu2r7o8O+T0O4rJs5H3h+Y5VDez6Xupb+zPKCbvIh5Q3GZVA9A/eCs+ETjWilLp8tH6WMK1NXua/4X2T4paZH0QvGWICxywuwyc+IFhlSScNsccwKvPYzsfKLh72+jiE7KiRRjDmFU1eJpORkOrBK7YHPyvdK38aMIyzpakKik7nArmlKlMhSlKAUpSgIXtf2jFjaSXBTXpKKF1Bcl3WMeIg4HiyfQGvmjtaGm4hdTqQrSSk4jdpFwVU+GSMYbn6V9OdpOzsV7bmCcMUJVvCxVgVOpSCPUV8vxeGMBe907nw6RzYnxO2N/hWSVzGTsYcllOVx3kmSyqAzPglmCj7R86lbDsoYnkLysSAykxxjutuY7y5aMHcfZDV0tLldUOM7TRHcs/8AaL15H4A1Zb+3WWaZo1ZlZmOtRLpOTzzBEqqM/elb1ryWgi21qevZiRY7ZgzYWKWQE/qhtWdv2q8raPDGNlKYYyIrYyYn1ZHxAc7dK54bACt0NJfROHVQRliEidQSxwd/PyrI4twuSdAzHEw3yhO3kqE+Xr7xznmMaVzjTqyvzZLKOaJDNfTR6MDUokIwT4ipBH4+HI/aA6VIzcQIjbZirBlOkHIycq466l3UjmMA4rAt0nLaXVJAPPMbE8xkYIzt+Ve3E7ifwgQgnn+kUf0qbuvXQq5JdDwsLJyxMhXILEEEjZjlsjlgtuB0zXFpHJcTqqKTGCMAf2x//j+ZrM4L2ennciXABx9WmSW/aPM/yraPAuzK24VyB3nL9kHp8f8A0FUcZjYUINp3lyJ6VFt3ZI8F4UsMKoMZO7EdWx/IchWV6H/1rtEcbfhXdlzzrkJvtu89zYLTQq/HPZ9aXUneOjBz7xRtOr9rYgn1xn1qZ4Xw1LeFYYUCIvIZJ57kknck+dZndHofxrjDeVezr4iUFCUm0goxvc9LfZl+IqCb6nj0DdLm3liPq0TLOnz0s/4VOW+7L8agO0744lwphzF0y/JoJUP8q3HBZuMo+crf2/wRVUX2lcCua7cqClKUApSlAKUpQFH9rhnFipt1kcCZe+WPvMtDpkyD3ZD6dWjOD+Wa0LZxt3EQX7oJOoD16qfPpX1bdRlkcA4JUgHyJBA/nXy3pNuFiuAYpYxpZXBU5XbYkYI2yCNiKziR1L2MZmLd2ilXczRgL3pyx1DYvsV36jGOdS0MrRuQe5DPsyrHNI+nIPimndWPyyKgnj0TW8ypCFhZCxUkl8SBtTgnnggHG21XDiHDmS6OcrGMlcOp1ZJ30oxUZIz7oPnvWEmZQ2FnfiJ7kAF3eVQiDGWPcxnn0AG5boPlUvbBgQJH1SOcBVGFB54ReZx1Yn1OKheH3QWW4CqHmeULGNs47mHUWbmqDYk/AbnFWa1hWDDE65XIGeTOeelR9hRzxyHMkmtHi4pzlp+fwWIlg4NwNSQJADjJI2I8t/xqVHAbcknuY/wpwrOls41HAOOX/e9Z2M7CuSxdebnlTLMYqxxZWqIDoVVB+6AP5V6zcq7gYrxd8/AfnUE3aOp6gy/jXYSnqK4WPO5/Cue4HrUUYyS0PdB349ad+PWnc+prhkIGc1m3M80O0Emk5xVbvD3vFeHIN9Dyyt8EhZAf45V/Gpi6u8DGfifLzqM9m8f0mWa+O6EdzCehUNrlYehfSn/BPnW74HSnUrKT2jd+9kVZpIv1KUrtyoKUpQClKUApSlAKrnbns2b22EaiNmSWOQLISI3CMCyFgrFdS5GQD0qx0oD58h9mN5A2iTh0c6SAxko9ucZQqriVlDxEYU504JLHnioCz4xeLdy2zo04gaUMVGuRUiYhyGAXWq6fujnsByr6Z4heLDFJK5wsas7H9VQWP5CtA9i+PfQ736ZNE8vexyahHjvEeWRZi2liNXLSd81jKSW5Yo4edVScFex5cGvowLmZfGXmATTjU57uPSqn8TvywSeRqbtrvD5bxzsMtj3IUPJQfIkfFiMnAG0TJxG3e8u5LSMoZGUxo6lBGXjBmcpyUakJJB32A51n8EQMBpJ0tkhj78x+1IfQ42A6AdMAaXFaSkzxJrRmxeC5KN5ltz8hUsq4FR3CGCoR6/0FZUrbZP4Vxta0JvqWVqdnfPwrmNM/DpSNM79Ogrs0mNhuaiS/qke+w7FsV5mU9B+NdeZ8z+QruIvM0zSlsDrrPmKx7qbG2cn+Ve08iqOQzUBxTiiwo8jHAGTvv88dd+Q6napIUZyaR5che3HHjDAUjGqWTwIo5lmwg+QLjPxA61szs/wdLW1gt0GFiQKPUgbn5nJ+dad7JK95xdYpY9LW8pmlyc6UiRDBGegbvpSzc91H3RW8q73h2FWHpW5vcp1JZmc0pStkRilKUApSlAKUpQClKUBH8c4Ml3bywSlgkq6W0nS2Mg7H5VUV9jdpkZmuyPLvVAPplYwfzq/UrxpPckhVnT8Da9hpPtZ2GjtLqKNHmMNxE2rW4YkxSK2gtgHSVk+OAd+dR9vKS7k+Er7xyMRIN1QY21EYdj0BUfdxsT2q2/1NrIPeS4VQeYAlSSHcdRqZNvStYwvpVVU6guW1NykfOZJnI+wrcvvNjHIGtVjId73GSk5as2X2clJD+EjOCM88YO7DofT+uwnEj6mqvwbUGiwzZOMk7E53OQNh8OlWUgnma4nEZY1Gy0tiPi4luyj7JIPmPhWTHcg8sgdTVb4m5S4fTtv+IIBxXld9rhEFBTLN7qLlnf8AZQbn1PIdSKsLCuq01zMc1i3/AElRyBrGn4h0H5f/ALqj2vbF5CWfQqZ0gLlxq+73gOJH/UjDAdSa9jxzXqGo4XZiBhQeq5GxYdQM46+VTvBTg7WPM6Ju84iFzkgny+yPiaqHZ7jQv+Ig+9b251avsO65JY/qqPd9d/LETPeycRkMMB02wOJJP7w89EfQ+ZP/AGZ/tMq8O4S6QriWde6jA6K2A7fgcZ83XqauwoRo2p/1z0XkupG3fXkT/sWsS8d5fv713cOU/wB2rHl8WJH7grZVRXZfgwtLK3tx/ZRqp9WA8R+bEn51K118UoqyKwpSlegUpSgFKUoBSlKAUpSgFKUoCne1c44Y7fdlt2/C4iH9a1dbaSx0ZcFiU1HPeFSQXJ6RJ7qgdeWTitm+2R8cGuj5GH/rxVrmMAs+WBww71hsCc+CJfJRkZHr5sa1uO0SJIF14W3ii67rv51ZqrHDt2i+K/0qz1wWL8RdiUjtbepFK5kkEQc6VZsY1aAdtQwSOe+1QKWtsw/TK4Pv/XITL5d6wOWA+5kL+rWxeF23ecVZjyt7YAD9e4dtR+Oi2UfP1qfuuzttKcyW8DnzaKNj+a112AwTlh4SUmm0VZztJo0hxjjNpFnMoLYxhGBIQc0XR+jU9QuCepqAm4hLessMaGOEj3RhWZRjYn3YU8z0HQ5AOyvbB2at4rO3NvBbxP8ASkGQkaDDRyg6iANhs2+3h5HlVLsiqjSg1Z07spIcnOlpFHiZTvohG77ltsk3XRjQS5vzML3LH2YsY42RRg7DxYwoTP8AZqf0cWc+Jt3IJ3AzWdxaEXNxZs263F3EkK//AE0Ba4kf/iPGp/ZEdYvCoCZBGR3khIZkZgRqO4e7kXIJ22jXIwAFBA1DKa1P+sHDFZi5jjlYnGBlklUBEGyKBGAAPPck71q6CUsam3r9F+bEsvCbXFc1wK5rqCsKUpQClKUApSlAKUpQClKUApSlAUb21j/2Hd/8L/rxVr9GX6l+alcqF06DIwzkafeY5bfkAGOetbQ9p3CnueE3cUSl5GVdKgZLFZEfAH7tak7K2DpCvfH6yPVEF2xGEdkYbbFiybt1wK13EFaCl+6mcNy/8LGHiz6fyqyiqhZ3wOCNiuDvVshmDKGHI/8AeK4LGRakmy7FnXsuM3V+eoeFfkIEf+chqy1V+yrf7XxEfrwt+Nui/wCSrRX0LAf8an/5XyKM/EzW/tyf/ZLRQMlryPA0684jmI8HJt8bHbz2ql8AtieR8RJBlyGIJ99YMjDuceOcjG2AMAKLV7bZl18OjYMwaSVtCkhnKxhVXI5Al8E+WaieCRsAQoUynZmA+qhUYxGg2zjnpGM7FsbCq3EamWOhnTRZ+G20UNu4jwHCscb6s9WJO7EnGWO561jwxau0sP6lm7/i7R/5zWXaCJHW2Dq0zAPNllMmkEEagOWTgBQMY1HFd+CQ6uPXD/3djEh+Mk0j/wAkFaHhSbxmZ31TevuJqj7pe6UpXZlQUpSgFKUoBSlKAUpSgFKUoBSlKA4NfPzyyi/4jbxYAS5kYu24QOzNhU+0Tz32G+c8q+gTXzxxaBpeL3/dnu8yyZkywZgHVBoVWGsgo48WwzyNVsUk6buZR3JvhnCYlfW/jYfalOts+mfCn7oFX3hBTT4WyTuQf6D+tanjngWfuJZptQxqeWfu1GQSCAZE1g45qDzq69kY4u8HcTmUAHUBN3qj5EsVPwIrkuIUG4ZpSe19tCzTkWjs3txG/HnFat/9wn+QVa6qHCJccWlX79nGf4J5V/8AyVbjXTcNlmwlN+RXqeJmpvajIX4lCobQsNsWdgMuBLJjCEbqxEGMjcAnG5FZHZ1AGjjwEwAVi21qo8WpxzBJyceu+Tmq92ovHl4peMhYKJFiOnw7Qoob69vDCuuR8ndtthVn7H2YQgrowwLfVjwb9dTZaQnPvsd/IVqeMS0k2yWkiB7f8OtXkL3c8jYbwIkdupB3wgfu2kl67GobsWLm3uGeyivYoX06wyW0jzBScD63T3K4ZtxnnyrcWgeQrmtRQ41OhBRUb2VtdvgkiV0kzDPa265jh0pHkLi21/wlsfnWdZ9r4mXMyy2pBwVuE0fg4zGw9Q34V1rusxG2dvLpVyj/AIin/wBkV7v5MHQ6EzDOrKGUhlIyCCCCPMEbEV6VTpYfossM0A0pLMkc8Q2jbvWEQkCjZXV2U6hjUuoHOxFwFdRhsRHEQzxK8lZ2OaUpVkxFKUoBSlKAUpSgFKVg8Z4xFawvNO4SNASSSBnAyAuebHGAOZNAYXaTtRFZquoF5ZCRFEmO8kI54zsqjO7HYflWmBwXiEk0rKYIEMkjLqXvHy7tI2CV1FdTEBjpyADirFwrvLiZ7mfeaXG3MRrzjiXyCA7+bEmrbBwUY8ZJPkNhXM8Q4sqcskUmvMsU6V9TWP0PiFu3eOlvOo95owVlAHXAXJHoATVp4FbQSTxXIh7uXbxY0sQy9Su0ikN1z8iCBajweP1HzrtFwtFOdyfU1pavElVha1n5aaewlVOxjWj441CPv2co/hniP+aroa1Nxbjnd9ouFL0KyxMPPvCVX/Eqn5Vtmut4SmsHTT6fUrVPEz5SfjkzXtxhI3VZ5W+sUvo1ysxbQGGs564JFbK4Hxi9GWJsDnbdpVIGdjsWzkAHGds1si+7D2MzFpbO3dicljEmok8yTjJrCX2X8MDh/oUGR005Xy3QnSfmKlxODjXVnb4X+ohPLuUa/wC0F8ZBHHOjyY1NHaWwmMcY5u7Su23kAMt0FZnBu1tyVBKxXidJIW7uT95DmMn4MvwFbI4ZwK3tgwt4YoQxywjREDHoTpAzUfxDsLZTOXe3QSE5Lx6opCfMvEVZvmTVOfCKUqeSyv7PtZ+pIq2uxXV7axcmhu0b7ptpW/BowyH+KuY+0NxKxEFlIRj3ppYYQPUrl2x8s+lSjezuL7NzeqPIXDN/1AxrqvsztT+me6nHlLczFf4UKiqcOAwUrtK3tf4+bM3WjbS5UuO9oZFxHPc2aMWUiG2Sa5uQysHUr4lwQygg6OdbA7IX081nC91G0c2MOGAVjgkBioPg1DDaehOKy+F8Ct7ZdNvDHEP1EVc/EgZPzrOxW8w2Gjh01DYrylmOaUpVowFKUoBSlKAUpSgFa49t9r3lrZpkDN2uCRkZEM7DI6jI5VsesHjXBYrqFop11I2/UMrDdWVhurA7gjcV5JXWh6jVnZztEsTKLxe45nvNzbsTsPrP7PnyfHxNbAtZFkAZXBU8mXDKfmu1V3/VK5tW8AF1FggEFEnx5OrYjflzDLn7vngzcGg3I4XfRy/et8REn1aKZVrkq3CpVKrbi16p/VfEuZ4qPdZeFgXq4+QqC7X9pFt4+6gwbmUERKTuD/eP92NPeJPPAAzmqo3Zm/l2jtrpFPW64lKq/NIZGY/jWfwj2QSjUZrpIg/vraxAM3PnPPqduflVrD8LtrlS92/qyOU11uV/sJ2Jkurywusym3tVyJZEWMTFcmPuU3crqYsXfn6cq3lWNw7h6QQxRRjCRoqKOZ0qAoyeuwrJrooRyqyK7d2KUpWR4KUpQClKUApSlAKUpQClKUApSlAKUpQClKUB1rp1pSiHU7rQ0pTmORzXNKUApSlAKUpQClKUApSlAKUpQClKUB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25336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http://ec.l.thumbs.canstockphoto.com/canstock14865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495800"/>
            <a:ext cx="2362200" cy="2378054"/>
          </a:xfrm>
          <a:prstGeom prst="rect">
            <a:avLst/>
          </a:prstGeom>
          <a:noFill/>
        </p:spPr>
      </p:pic>
      <p:pic>
        <p:nvPicPr>
          <p:cNvPr id="1041" name="Picture 17" descr="http://ec.l.thumbs.canstockphoto.com/canstock99046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0"/>
            <a:ext cx="1428750" cy="141922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3018" y="3585660"/>
            <a:ext cx="3176963" cy="9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1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yourlawyer.com/i/Food_Pois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87193"/>
            <a:ext cx="4606210" cy="30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pathogens are often found in very high numbers in an infected person’s feces and can be transferred to food easily.</a:t>
            </a:r>
          </a:p>
          <a:p>
            <a:r>
              <a:rPr lang="en-US" dirty="0" smtClean="0"/>
              <a:t>Food handlers diagnosed with illnesses from these big five pathogens </a:t>
            </a:r>
            <a:br>
              <a:rPr lang="en-US" dirty="0" smtClean="0"/>
            </a:br>
            <a:r>
              <a:rPr lang="en-US" dirty="0" smtClean="0"/>
              <a:t>cannot work in a </a:t>
            </a:r>
            <a:br>
              <a:rPr lang="en-US" dirty="0" smtClean="0"/>
            </a:br>
            <a:r>
              <a:rPr lang="en-US" dirty="0" smtClean="0"/>
              <a:t>foodservice operation </a:t>
            </a:r>
            <a:br>
              <a:rPr lang="en-US" dirty="0" smtClean="0"/>
            </a:br>
            <a:r>
              <a:rPr lang="en-US" dirty="0" smtClean="0"/>
              <a:t>while they are sick.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ittlePiggysCAKE" panose="02000603000000000000" pitchFamily="2" charset="0"/>
                <a:ea typeface="LittlePiggysCAKE" panose="02000603000000000000" pitchFamily="2" charset="0"/>
              </a:rPr>
              <a:t>The Big Six</a:t>
            </a:r>
            <a:endParaRPr lang="en-US" sz="2000" dirty="0">
              <a:latin typeface="LittlePiggysCAKE" panose="02000603000000000000" pitchFamily="2" charset="0"/>
              <a:ea typeface="LittlePiggysCAK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3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Can be found almost anywhere</a:t>
            </a:r>
          </a:p>
          <a:p>
            <a:pPr lvl="1"/>
            <a:r>
              <a:rPr lang="en-US" dirty="0" smtClean="0"/>
              <a:t>Live in our bodies</a:t>
            </a:r>
          </a:p>
          <a:p>
            <a:pPr lvl="1"/>
            <a:r>
              <a:rPr lang="en-US" dirty="0" smtClean="0"/>
              <a:t>Some keep us </a:t>
            </a:r>
            <a:br>
              <a:rPr lang="en-US" dirty="0" smtClean="0"/>
            </a:br>
            <a:r>
              <a:rPr lang="en-US" dirty="0" smtClean="0"/>
              <a:t>healthy, while </a:t>
            </a:r>
            <a:br>
              <a:rPr lang="en-US" dirty="0" smtClean="0"/>
            </a:br>
            <a:r>
              <a:rPr lang="en-US" dirty="0" smtClean="0"/>
              <a:t>others cause </a:t>
            </a:r>
            <a:br>
              <a:rPr lang="en-US" dirty="0" smtClean="0"/>
            </a:br>
            <a:r>
              <a:rPr lang="en-US" dirty="0" smtClean="0"/>
              <a:t>illness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21" y="533400"/>
            <a:ext cx="8577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us.cdn1.123rf.com/168nwm/akarakingdoms/akarakingdoms1310/akarakingdoms131000015/23052687-bacteria-and-virus-cartoon-eps10-file-simple-gradients-all-in-separate-group-for-easy-ed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73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encrypted-tbn0.gstatic.com/images?q=tbn:ANd9GcQTkKJ0peOwj6Ja-g0aV4P_c8xTRcaVW4HB12MDWWWoDu0Ii4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672" y="2590801"/>
            <a:ext cx="5863328" cy="4267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Can’t be seen</a:t>
            </a:r>
          </a:p>
          <a:p>
            <a:pPr lvl="1"/>
            <a:r>
              <a:rPr lang="en-US" dirty="0" smtClean="0"/>
              <a:t>Can’t be smelled</a:t>
            </a:r>
          </a:p>
          <a:p>
            <a:pPr lvl="1"/>
            <a:r>
              <a:rPr lang="en-US" dirty="0" smtClean="0"/>
              <a:t>Can’t be tasted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221" y="533400"/>
            <a:ext cx="8577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6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doodleslide.com/wp-content/uploads/2012/09/bacte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2922295"/>
            <a:ext cx="3886200" cy="39357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Grows rapidly if FAT TOM conditions are right (as described on the next few slides)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221" y="533400"/>
            <a:ext cx="8577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78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udenthome.nku.edu/~webquest/pike/mil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76700"/>
            <a:ext cx="2775857" cy="25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bacteria need nutrients such as carbohydrates or proteins to survive.</a:t>
            </a:r>
          </a:p>
          <a:p>
            <a:r>
              <a:rPr lang="en-US" dirty="0" smtClean="0"/>
              <a:t>TCS food supports the growth of bacteria better than other types of food.  This includes meat, poultry, dairy products and eggs.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02" y="76200"/>
            <a:ext cx="3419395" cy="1524000"/>
          </a:xfrm>
          <a:prstGeom prst="rect">
            <a:avLst/>
          </a:prstGeom>
        </p:spPr>
      </p:pic>
      <p:pic>
        <p:nvPicPr>
          <p:cNvPr id="30724" name="Picture 4" descr="http://images.clipartpanda.com/egg-clip-art-aiqeRBry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38891"/>
            <a:ext cx="201806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photos.gograph.com/thumbs/CSP/CSP990/k115150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4241122"/>
            <a:ext cx="2352676" cy="23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5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Bacteria grow best in food that contains little or no acid.  </a:t>
            </a:r>
            <a:endParaRPr lang="en-US" dirty="0"/>
          </a:p>
          <a:p>
            <a:r>
              <a:rPr lang="en-US" dirty="0" smtClean="0"/>
              <a:t>They grow best in pH range neutral to slightly acidic, scale of 7.5-4.6</a:t>
            </a:r>
          </a:p>
          <a:p>
            <a:r>
              <a:rPr lang="en-US" dirty="0" smtClean="0"/>
              <a:t>Examples of foods with an ideal pH reading for bacteria growth:</a:t>
            </a:r>
          </a:p>
          <a:p>
            <a:pPr lvl="1"/>
            <a:r>
              <a:rPr lang="en-US" sz="2200" dirty="0" smtClean="0"/>
              <a:t>Bread:  5.0-6.0</a:t>
            </a:r>
          </a:p>
          <a:p>
            <a:pPr lvl="1"/>
            <a:r>
              <a:rPr lang="en-US" sz="2200" dirty="0" smtClean="0"/>
              <a:t>Raw chicken:  5.5-6.0</a:t>
            </a:r>
          </a:p>
          <a:p>
            <a:pPr lvl="1"/>
            <a:r>
              <a:rPr lang="en-US" sz="2200" dirty="0" smtClean="0"/>
              <a:t>Cantaloupe:  6.1-6.5</a:t>
            </a:r>
          </a:p>
          <a:p>
            <a:pPr lvl="1"/>
            <a:r>
              <a:rPr lang="en-US" sz="2200" dirty="0" smtClean="0"/>
              <a:t>Milk:  6.4-6.8</a:t>
            </a:r>
          </a:p>
          <a:p>
            <a:pPr lvl="1"/>
            <a:r>
              <a:rPr lang="en-US" sz="2200" dirty="0" smtClean="0"/>
              <a:t>Cooked corn:  7.3-7.6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61" y="131536"/>
            <a:ext cx="5177477" cy="1504950"/>
          </a:xfrm>
          <a:prstGeom prst="rect">
            <a:avLst/>
          </a:prstGeom>
        </p:spPr>
      </p:pic>
      <p:pic>
        <p:nvPicPr>
          <p:cNvPr id="29698" name="Picture 2" descr="http://www.garden.com/ContentFiles/6754/9985/the_ph_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7" y="4572000"/>
            <a:ext cx="54123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9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lipartbest.com/cliparts/pT5/yqK/pT5yqKbT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06361"/>
            <a:ext cx="2628900" cy="45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grow rapidly between 41°F-135°F, which is also known as the </a:t>
            </a:r>
            <a:br>
              <a:rPr lang="en-US" dirty="0" smtClean="0"/>
            </a:br>
            <a:r>
              <a:rPr lang="en-US" dirty="0" smtClean="0"/>
              <a:t>temperature danger zone</a:t>
            </a:r>
          </a:p>
          <a:p>
            <a:r>
              <a:rPr lang="en-US" dirty="0" smtClean="0"/>
              <a:t>Bacteria grow even more rapidly </a:t>
            </a:r>
            <a:br>
              <a:rPr lang="en-US" dirty="0" smtClean="0"/>
            </a:br>
            <a:r>
              <a:rPr lang="en-US" dirty="0" smtClean="0"/>
              <a:t>from 70°F-125°F.</a:t>
            </a:r>
          </a:p>
          <a:p>
            <a:r>
              <a:rPr lang="en-US" dirty="0" smtClean="0"/>
              <a:t>Bacteria growth is limited when </a:t>
            </a:r>
            <a:br>
              <a:rPr lang="en-US" dirty="0" smtClean="0"/>
            </a:br>
            <a:r>
              <a:rPr lang="en-US" dirty="0" smtClean="0"/>
              <a:t>food is held above or below the </a:t>
            </a:r>
            <a:br>
              <a:rPr lang="en-US" dirty="0" smtClean="0"/>
            </a:br>
            <a:r>
              <a:rPr lang="en-US" dirty="0" smtClean="0"/>
              <a:t>temperature danger zone.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0" y="228600"/>
            <a:ext cx="826476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clipartpanda.com/time-clipart-b65a847458bdb08e5317b1a07b981f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56" y="2133600"/>
            <a:ext cx="394813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need time to grow.</a:t>
            </a:r>
          </a:p>
          <a:p>
            <a:r>
              <a:rPr lang="en-US" dirty="0" smtClean="0"/>
              <a:t>The more time bacteria </a:t>
            </a:r>
            <a:br>
              <a:rPr lang="en-US" dirty="0" smtClean="0"/>
            </a:br>
            <a:r>
              <a:rPr lang="en-US" dirty="0" smtClean="0"/>
              <a:t>spend in the </a:t>
            </a:r>
            <a:br>
              <a:rPr lang="en-US" dirty="0" smtClean="0"/>
            </a:br>
            <a:r>
              <a:rPr lang="en-US" dirty="0" smtClean="0"/>
              <a:t>temperature danger </a:t>
            </a:r>
            <a:br>
              <a:rPr lang="en-US" dirty="0" smtClean="0"/>
            </a:br>
            <a:r>
              <a:rPr lang="en-US" dirty="0" smtClean="0"/>
              <a:t>zone, the more </a:t>
            </a:r>
            <a:br>
              <a:rPr lang="en-US" dirty="0" smtClean="0"/>
            </a:br>
            <a:r>
              <a:rPr lang="en-US" dirty="0" smtClean="0"/>
              <a:t>opportunity they have </a:t>
            </a:r>
            <a:br>
              <a:rPr lang="en-US" dirty="0" smtClean="0"/>
            </a:br>
            <a:r>
              <a:rPr lang="en-US" dirty="0" smtClean="0"/>
              <a:t>to grow to unsafe levels.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99719"/>
            <a:ext cx="4191000" cy="15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3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bacteria need oxygen to grow.</a:t>
            </a:r>
          </a:p>
          <a:p>
            <a:r>
              <a:rPr lang="en-US" dirty="0" smtClean="0"/>
              <a:t>Others grown when oxygen is not there.</a:t>
            </a:r>
          </a:p>
          <a:p>
            <a:r>
              <a:rPr lang="en-US" dirty="0" smtClean="0"/>
              <a:t>Bacteria that grow without oxygen can occur in cooked rice, untreated garlic-and-oil mixtures, and temperature-abused baked potatoes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34" y="76200"/>
            <a:ext cx="5850731" cy="1600200"/>
          </a:xfrm>
          <a:prstGeom prst="rect">
            <a:avLst/>
          </a:prstGeom>
        </p:spPr>
      </p:pic>
      <p:pic>
        <p:nvPicPr>
          <p:cNvPr id="26626" name="Picture 2" descr="http://www.clipartbest.com/cliparts/9TR/gBp/9TRgBpoe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38624"/>
            <a:ext cx="5437883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1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grid.fotosearch.com/CSP/CSP663/k6635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047094"/>
            <a:ext cx="3486150" cy="28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grow well in food with high levels of moisture.</a:t>
            </a:r>
          </a:p>
          <a:p>
            <a:r>
              <a:rPr lang="en-US" dirty="0" smtClean="0"/>
              <a:t>The amount of moisture available in food for this grown is called water activity.  The scale ranges from 0.0 to 1.0 (water itself being 1.0).</a:t>
            </a:r>
          </a:p>
          <a:p>
            <a:r>
              <a:rPr lang="en-US" dirty="0" smtClean="0"/>
              <a:t>Food with a water activity of </a:t>
            </a:r>
            <a:br>
              <a:rPr lang="en-US" dirty="0" smtClean="0"/>
            </a:br>
            <a:r>
              <a:rPr lang="en-US" dirty="0" smtClean="0"/>
              <a:t>.85 or higher is ideal for the </a:t>
            </a:r>
            <a:br>
              <a:rPr lang="en-US" dirty="0" smtClean="0"/>
            </a:br>
            <a:r>
              <a:rPr lang="en-US" dirty="0" smtClean="0"/>
              <a:t>growth of bacteria.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95" y="228600"/>
            <a:ext cx="6023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encrypted-tbn0.gstatic.com/images?q=tbn:ANd9GcS1w85rEMjMExhXlcVyIi33SxS2XqChaGph1Fa3XiHqsEKK8H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0492"/>
            <a:ext cx="1676400" cy="155750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Microorganisms- small, living organisms that can be seen only through a microscope.  Many are harmless, but some can cause illness.</a:t>
            </a:r>
          </a:p>
          <a:p>
            <a:r>
              <a:rPr lang="en-US" dirty="0" smtClean="0"/>
              <a:t>Pathogens= Harmful microorganisms</a:t>
            </a:r>
          </a:p>
          <a:p>
            <a:r>
              <a:rPr lang="en-US" dirty="0" smtClean="0"/>
              <a:t>Some pathogens make you sick when you eat them, while others produce poisons—or toxins—that make you sick</a:t>
            </a:r>
            <a:endParaRPr lang="en-US" dirty="0"/>
          </a:p>
        </p:txBody>
      </p:sp>
      <p:sp>
        <p:nvSpPr>
          <p:cNvPr id="5126" name="AutoShape 6" descr="http://openclipart.org/people/gmad/green_bacteria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90688"/>
            <a:ext cx="5572125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openclipart.org/people/gmad/green_bacteria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90688"/>
            <a:ext cx="5572125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s://encrypted-tbn0.gstatic.com/images?q=tbn:ANd9GcRiH4_4Q3iTIBz3g7FvAo6nbo_1A8a8N3P9hR9CRCYgNpLxrb9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3795">
            <a:off x="2497893" y="5334374"/>
            <a:ext cx="1676400" cy="1523625"/>
          </a:xfrm>
          <a:prstGeom prst="rect">
            <a:avLst/>
          </a:prstGeom>
          <a:noFill/>
        </p:spPr>
      </p:pic>
      <p:pic>
        <p:nvPicPr>
          <p:cNvPr id="5136" name="Picture 16" descr="https://encrypted-tbn0.gstatic.com/images?q=tbn:ANd9GcSgDXrvA1Rj3Iz8tSiQWIxvn01-D5I5l1qz745v2KPxhAPM9k4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5015">
            <a:off x="4932211" y="5097868"/>
            <a:ext cx="1828800" cy="1687132"/>
          </a:xfrm>
          <a:prstGeom prst="rect">
            <a:avLst/>
          </a:prstGeom>
          <a:noFill/>
        </p:spPr>
      </p:pic>
      <p:pic>
        <p:nvPicPr>
          <p:cNvPr id="5138" name="Picture 18" descr="https://encrypted-tbn3.gstatic.com/images?q=tbn:ANd9GcSDSJGMtt_962Lg0hXViwHAwftQuhP0UCHgMoa6szPwu3yrmbn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231">
            <a:off x="7156896" y="4882704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729" y="323058"/>
            <a:ext cx="5864541" cy="12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7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Toxin Production:</a:t>
            </a:r>
          </a:p>
          <a:p>
            <a:pPr lvl="1"/>
            <a:r>
              <a:rPr lang="en-US" dirty="0" smtClean="0"/>
              <a:t>Some bacteria produce toxins in food as they grow and die.</a:t>
            </a:r>
          </a:p>
          <a:p>
            <a:pPr lvl="1"/>
            <a:r>
              <a:rPr lang="en-US" dirty="0" smtClean="0"/>
              <a:t>People who eat the toxins can get sick.</a:t>
            </a:r>
          </a:p>
          <a:p>
            <a:pPr lvl="1"/>
            <a:r>
              <a:rPr lang="en-US" dirty="0" smtClean="0"/>
              <a:t>Cooking may not destroy these toxins.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21" y="533400"/>
            <a:ext cx="8577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images.clipartpanda.com/frying-clipart-cookware02_a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26" y="3352800"/>
            <a:ext cx="39809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2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CONTROL TIME AND TEMPERATURE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21" y="533400"/>
            <a:ext cx="8577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virus g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876800" cy="441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15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growth can be broken into four progressive stages or phases:</a:t>
            </a:r>
          </a:p>
          <a:p>
            <a:pPr lvl="1"/>
            <a:r>
              <a:rPr lang="en-US" dirty="0" smtClean="0"/>
              <a:t>Lag</a:t>
            </a:r>
          </a:p>
          <a:p>
            <a:pPr lvl="1"/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Stationary</a:t>
            </a:r>
          </a:p>
          <a:p>
            <a:pPr lvl="1"/>
            <a:r>
              <a:rPr lang="en-US" dirty="0" smtClean="0"/>
              <a:t>Death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457200"/>
            <a:ext cx="8839201" cy="727934"/>
          </a:xfrm>
          <a:prstGeom prst="rect">
            <a:avLst/>
          </a:prstGeom>
        </p:spPr>
      </p:pic>
      <p:pic>
        <p:nvPicPr>
          <p:cNvPr id="23554" name="Picture 2" descr="http://worldartsme.com/images/kill-germs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57530"/>
            <a:ext cx="4038600" cy="3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ipartbest.com/cliparts/pT5/o9R/pT5o9RqE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097361"/>
            <a:ext cx="2895600" cy="2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Bacteria that are introduced to food go through an adjustment period called the lag phase.</a:t>
            </a:r>
          </a:p>
          <a:p>
            <a:r>
              <a:rPr lang="en-US" dirty="0" smtClean="0"/>
              <a:t>Their number is stable as they get ready to grow.</a:t>
            </a:r>
          </a:p>
          <a:p>
            <a:r>
              <a:rPr lang="en-US" dirty="0" smtClean="0"/>
              <a:t>To prevent food from becoming unsafe, prolong the lag phase by controlling the conditions for growth:  temperature, time, oxygen, </a:t>
            </a:r>
            <a:br>
              <a:rPr lang="en-US" dirty="0" smtClean="0"/>
            </a:br>
            <a:r>
              <a:rPr lang="en-US" dirty="0" smtClean="0"/>
              <a:t>moisture and </a:t>
            </a:r>
            <a:r>
              <a:rPr lang="en-US" dirty="0" err="1" smtClean="0"/>
              <a:t>pH.</a:t>
            </a:r>
            <a:r>
              <a:rPr lang="en-US" dirty="0" smtClean="0"/>
              <a:t>  You have the </a:t>
            </a:r>
            <a:br>
              <a:rPr lang="en-US" dirty="0" smtClean="0"/>
            </a:br>
            <a:r>
              <a:rPr lang="en-US" dirty="0" smtClean="0"/>
              <a:t>most control over time and </a:t>
            </a:r>
            <a:br>
              <a:rPr lang="en-US" dirty="0" smtClean="0"/>
            </a:br>
            <a:r>
              <a:rPr lang="en-US" dirty="0" smtClean="0"/>
              <a:t>temperature.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22" y="228600"/>
            <a:ext cx="49103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reproduce by splitting in two.</a:t>
            </a:r>
          </a:p>
          <a:p>
            <a:r>
              <a:rPr lang="en-US" dirty="0" smtClean="0"/>
              <a:t>Under the correct conditions, they can double as often as every 20 minutes.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53" y="283029"/>
            <a:ext cx="5373094" cy="1295400"/>
          </a:xfrm>
          <a:prstGeom prst="rect">
            <a:avLst/>
          </a:prstGeom>
        </p:spPr>
      </p:pic>
      <p:pic>
        <p:nvPicPr>
          <p:cNvPr id="21508" name="Picture 4" descr="http://i.istockimg.com/file_thumbview_approve/60833940/5/stock-illustration-60833940-cartoon-bacteria-collection-set-for-you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3352800"/>
            <a:ext cx="6810375" cy="33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8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minstitute.net/ext/resources/Generic-Images/Cartoon-Ge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0" y="1832429"/>
            <a:ext cx="4146308" cy="42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Bacteria can continue </a:t>
            </a:r>
            <a:br>
              <a:rPr lang="en-US" dirty="0" smtClean="0"/>
            </a:br>
            <a:r>
              <a:rPr lang="en-US" dirty="0" smtClean="0"/>
              <a:t>to grow until conditions</a:t>
            </a:r>
            <a:br>
              <a:rPr lang="en-US" dirty="0" smtClean="0"/>
            </a:br>
            <a:r>
              <a:rPr lang="en-US" dirty="0" smtClean="0"/>
              <a:t> become unfavorable.</a:t>
            </a:r>
          </a:p>
          <a:p>
            <a:r>
              <a:rPr lang="en-US" dirty="0" smtClean="0"/>
              <a:t>Eventually the grow </a:t>
            </a:r>
            <a:br>
              <a:rPr lang="en-US" dirty="0" smtClean="0"/>
            </a:br>
            <a:r>
              <a:rPr lang="en-US" dirty="0" smtClean="0"/>
              <a:t>and die at the same </a:t>
            </a:r>
            <a:br>
              <a:rPr lang="en-US" dirty="0" smtClean="0"/>
            </a:br>
            <a:r>
              <a:rPr lang="en-US" dirty="0" smtClean="0"/>
              <a:t>rate.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" y="228600"/>
            <a:ext cx="888103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freepik.com/free-icon/human-skull-with-crossed-bones-silhouette_318-466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93913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When dying bacteria </a:t>
            </a:r>
            <a:br>
              <a:rPr lang="en-US" dirty="0" smtClean="0"/>
            </a:br>
            <a:r>
              <a:rPr lang="en-US" dirty="0" smtClean="0"/>
              <a:t>outnumber growing </a:t>
            </a:r>
            <a:br>
              <a:rPr lang="en-US" dirty="0" smtClean="0"/>
            </a:br>
            <a:r>
              <a:rPr lang="en-US" dirty="0" smtClean="0"/>
              <a:t>bacteria, the population </a:t>
            </a:r>
            <a:br>
              <a:rPr lang="en-US" dirty="0" smtClean="0"/>
            </a:br>
            <a:r>
              <a:rPr lang="en-US" dirty="0" smtClean="0"/>
              <a:t>declines.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16" y="203200"/>
            <a:ext cx="68313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clipartpanda.com/dirt-clipart-misc-proto-dirt-pile-5947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05956"/>
            <a:ext cx="5251762" cy="19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keep from dying when they lack nutrients, certain bacteria can change into a form called a spore.</a:t>
            </a:r>
          </a:p>
          <a:p>
            <a:r>
              <a:rPr lang="en-US" dirty="0" smtClean="0"/>
              <a:t>Spores are often found in dirt and can contaminate food grown there, such as potatoes, other vegetables and rice.</a:t>
            </a:r>
          </a:p>
          <a:p>
            <a:r>
              <a:rPr lang="en-US" dirty="0" smtClean="0"/>
              <a:t>They can also contaminate meat, </a:t>
            </a:r>
            <a:br>
              <a:rPr lang="en-US" dirty="0" smtClean="0"/>
            </a:br>
            <a:r>
              <a:rPr lang="en-US" dirty="0" smtClean="0"/>
              <a:t>poultry, fish, and other food </a:t>
            </a:r>
            <a:br>
              <a:rPr lang="en-US" dirty="0" smtClean="0"/>
            </a:br>
            <a:r>
              <a:rPr lang="en-US" dirty="0" smtClean="0"/>
              <a:t>exposed to dirt or dust.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80" y="297543"/>
            <a:ext cx="400904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clipartpanda.com/fire-clip-art-fire_icon_clip_art_9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16" y="1905000"/>
            <a:ext cx="251119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Spores can resist heat and survive </a:t>
            </a:r>
            <a:br>
              <a:rPr lang="en-US" dirty="0" smtClean="0"/>
            </a:br>
            <a:r>
              <a:rPr lang="en-US" dirty="0" smtClean="0"/>
              <a:t>cooking temperatures.</a:t>
            </a:r>
          </a:p>
          <a:p>
            <a:r>
              <a:rPr lang="en-US" dirty="0" smtClean="0"/>
              <a:t>They can also change back into a </a:t>
            </a:r>
            <a:br>
              <a:rPr lang="en-US" dirty="0" smtClean="0"/>
            </a:br>
            <a:r>
              <a:rPr lang="en-US" dirty="0" smtClean="0"/>
              <a:t>form that grows.</a:t>
            </a:r>
          </a:p>
          <a:p>
            <a:r>
              <a:rPr lang="en-US" dirty="0" smtClean="0"/>
              <a:t>You can prevent this by storing </a:t>
            </a:r>
            <a:br>
              <a:rPr lang="en-US" dirty="0" smtClean="0"/>
            </a:br>
            <a:r>
              <a:rPr lang="en-US" dirty="0" smtClean="0"/>
              <a:t>food at the correct temperature.  </a:t>
            </a:r>
            <a:br>
              <a:rPr lang="en-US" dirty="0" smtClean="0"/>
            </a:br>
            <a:r>
              <a:rPr lang="en-US" dirty="0" smtClean="0"/>
              <a:t>You also need to hold and cool </a:t>
            </a:r>
            <a:br>
              <a:rPr lang="en-US" dirty="0" smtClean="0"/>
            </a:br>
            <a:r>
              <a:rPr lang="en-US" dirty="0" smtClean="0"/>
              <a:t>food correctly.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80" y="297543"/>
            <a:ext cx="400904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ree Cartoon Ge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6248400" cy="470468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The FDA has identified 3 types of bacteria that are highly contagious and can cause severe illness.</a:t>
            </a:r>
          </a:p>
          <a:p>
            <a:r>
              <a:rPr lang="en-US" dirty="0" smtClean="0"/>
              <a:t>Food handlers diagnosed with illnesses from these bacteria can NEVER work in a food service operation while sick.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0"/>
            <a:ext cx="8039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24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types of pathogens that can contaminate food are:</a:t>
            </a:r>
          </a:p>
          <a:p>
            <a:pPr lvl="1"/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Parasites</a:t>
            </a:r>
          </a:p>
          <a:p>
            <a:pPr lvl="1"/>
            <a:r>
              <a:rPr lang="en-US" dirty="0" smtClean="0"/>
              <a:t>Fungi</a:t>
            </a:r>
          </a:p>
        </p:txBody>
      </p:sp>
      <p:sp>
        <p:nvSpPr>
          <p:cNvPr id="2" name="AutoShape 2" descr="data:image/jpeg;base64,/9j/4AAQSkZJRgABAQAAAQABAAD/2wCEAAkGBxMTEhUTExMWFhUXGR0aGBgYGBsbGhsdHhgdGh0bHSAYHSggHSAlGxoYIjEhJSorLi4uGB8zODMtNygtLisBCgoKDg0OGxAQGy0mICYuLTItLS0tLS8vLy0tLS0tLS0tLS0tLS0tLS0tLS0tLS0tLS0tLS0tLS0tLS0tLS0tLf/AABEIAFoB5AMBEQACEQEDEQH/xAAcAAADAQEBAQEBAAAAAAAAAAAEBQYDAgcBAAj/xABCEAACAQIEBAQDBQUGBQUBAAABAhEAAwQSITEFQVFhBhMicTKBkRRCobHRByNywfAVM1Jz4fE1YoKywiRDZZKiNP/EABsBAAIDAQEBAAAAAAAAAAAAAAMEAgUGAQAH/8QAOBEAAgECBAMFBwMDBAMAAAAAAQIAAxEEEiExBUFREyJhcfAygZGhscHhFDPRBiNCUmJy8RU0gv/aAAwDAQACEQMRAD8Aib16wVaFaSPT6QIPcg1WAMDNq7UmXQawG1ZaMxU5esGPrtRCYug6zK0eddMiu95R8D4Ib1y0oac5GY9NdRQWqqhu+3PyjFUGnQNRdwD8Y1xPCVs3GUnQHny7e9SrdnnPZm68jDYB3qYdKlQWYjUeMBxXEAuigf1zoYF4y9QLFlziTTE1LLFmrmev8cu5eH5iSvoXUTp8PTWsphRmxgHi0pqBBr69Z5JiMQrAAawTLbT8uX471qgCJeM6naL76QZU0QRZ1sbieq/sovlsK6lSMtwx0OZRt8way3G0ArqRzFpWYo3e8mf2k+GGsXPtKEtbusS2nwsdY9jy+dWnC8YKqdmdx8xJ4etfu8xIZW+lW8YB1jnhGBuFrbWVYs2kGIbXWPaOfTtSleqgBDnT6SrxNamXalWtl8NweV/tKvhfhqxY1vOc3mBwigSI2BbWQekCq9sZUquAg8Lyir8TNQgAa2IPQ352jXxViwMVflFdjcZFk6sQElB0gNP460bF0z2762G/l4y5okZBJzi3DBByHIhIJAOYyRsNeukVPDVTfvamEy8hJri3CfMUMqnQ6nLBPbTaO9ajAMb2MSxlPTMJ9wnh0kbVcg2lZLvA8Ma3atqggsAWPP2qFwTrPEQfEYJwSwJ03nY1MEbSNpK+JuHi3LRBcSB0mmKesgYu8K8PDuSRtoNJEnryiKS4i/ZpLHA0hUa8urQtYdYgFoBM9CRsT0kfrWLxDtWa8uL5BaZcTKugZSFHMTP0oNIlWsZ3VhIzHWdSFH86vaR0uYiya2WLrPCGeSTlXr+nWnVNxBNS6zR/DxiUYP22P0NeN5HIg3EU3cORpFDzTjKIK6xXYEi09R8T2CbPDj/8fh/yarLh37Xv+wlPj3AqgeH3MmtV/wBafi2jRnwnizWzvpznb2NTBuLHaLVqHMbz9xvhgS5bxmHP7oQty2P/AG1OjGea6/Kk6tJqVQVBt9oejXFWk1Fx3twep5e+GPw3LefELBzgEgRoVBJ/+zAGaIaOR2ccxpExig9Nabcvvp8hMuEcHuJh4u5cxZj6d9fUfcjei4Kn2dPJUtflO4nErVrZqd7WG8/YDhDNdCx6Tsf1ppky6mdavddN4T4pxz+vB4Royg+a67yAJtg/gxHPSqusXxA7vs/WNUKdPD2erubW8JCeY3rueTKhVALbCNf6FLlyLvl003ljlXRM+tzt4yp8N4AjB3Cx1Yi5l6AjT8/xFWGAUqve/wAtZWY2sr1wANtL9bTjB6NTkFV1WZcU4OzXWNm4q5iMylQNZkkH+KqyphXLZkNgd9PG8Jh8Wq0wKqk22N/dt5R9h+Di3b3Bufeunn2HT+cVYpTVQC2p6xOpiDUaw25CAPxEIXFy2yIg9N34ix6gAaDtqdRS4rFWcutgPnCJhw4XIwJPLpNcFYDhGW6Llt+ccuYM/PQ0ZClWnmXUGcqXRirLYiWNvGH7FhT5y2kS5dQAifSMuVVHICAO1ZTjlNRVyroLfabLgSGphmBBJP8AJn3jdosgeNSBVVwuoFfK3KVmIphXseUnoPXetHmS1wL2t6tFrg6jlb1+Z9tnlptt3qFVNS2u+/hIOveJ8Z8YzJBqdNcllYX8uUIqZbAiaW7cnTnQXqGmLHl69cpAkjuyo+xB7IRtF5/pWTxFS9YkS0wtbsO+N+U+v5KqEiVXQDpyrq0qr85w8QqFr3meIwVu4mVDEar1B3kHcGuFqtPfaM4fibq1zJm9wpwHt3HEIZluZfTVp9t6apPnE0+HxaVQGUehP2Mx5yZLrlApgtbYNIIOgUDKBoZJ2opPWGVBe6i/nOOE48K7Hy8gbTUZVTqpnmQRrpvQnTNBYnD513/MqBxRC+RSCMpMgzBHLSlWo6yjfBNuRBb3E7ZCAXcjEjuoJE6kwBtU6dGMUcEwJuNIp4O5uXfSdXkXFn0uB8MdyZ9qbQW0EtmQU08toqHHry+k27fp9IDLJAHL5V7MYx2KHUGJeH2lC+Y4kA+lT949+wrjtbaEoUcwudpScE4heukkvltjQz8P8MbH2oVzG2RMtssn/EGGRLxFsQu8e+tGU3ERq08pAEsf2Y3fLe48SAsfU0li0zi0BjkzUlHjNPFuDlvNQwrE6cwf0rtA2UL0jOCrF1yHcSQv2OQP1FMgxhli69aHKZ71MGKug5SgxfjO8+H+z3lJEAHQDb4ddxy+lJpw+klUVF3/AJi606SnNbXziDAXFmHnbQ9+/anGB5Q9FhfvTu/GuXUTXhJtblPavDVxLOCTUHyrWZx8i5rN8R4filr9pUQhWIAMzf6mlXqsqMCQdfpEPjnxHZv4JRacHzCAQdxrt7ir7hWAbC4epUqBbnRetuflB01Z8etLvDLcnp4a85C3sFbVBFqTEzMc4EzudCa6amtiZqK7YfDKC/PbxlF4Wttbw12+3pZmyoAdFAAkgbSZqrxrh6qoNucxPG8WlWoBTt5j6SexvEXa6oJ+8vz13p3D0lFpWU0AlT4hIHEcU/mxb87y4FtZW61sS4mZlYUtr3FdxoJci2u+/Lp8dbfOaGiDYT4LAW3qQwA9USBmJ1NAogtU9bRoHrDsBwY3FAGo7SP9PetTgxl1MUxlQFcsp8PwexaUZ2APyp1qzHYSsFoVYvYUaZ5juKGTUM7cT7jbFh1gMB78/mKnTdwdZE2kF4s4A7MbjD07AjUR7irLD1VtYRdgZF4ZhZcrtPPX+VdxtA1aekc4fXVHIPOVRv27oViQGEESSOxiOxNYSvhalNiLaS/0bWY3nBTy1Oczqw1P0/lSwQhszaeEMq2EEfhDjU9Zj3Go/GmRiFAsIItafMXgBoDpAH9DrNNUsWToIvU11iu7bCk5QQRTqVL63iTMYn48vrnqAaIfagb6RIMEzn0ia81VU3k0ovU2nqnFbfp4cruVBwGHGUiVkBtZ3B/SrbhgJpZgee3wmd4wpWra2oG/Pc/KI+J8PKlhl2350+w0uJXUavImJ00NQVrx46xnwvijWyY5mevy9qOG0tFatG9iI1xth7gF/C5SYAeyRH/Xbjl1T6Uu4qUzdNVPykafZMCtXQjmOfn/ADMcRg7wt63mzHUXNypBmABsNI9iankOTKDrveCStT7QNlFukB434mxFuLSMA8epwgzHoJH3uZ94pfEVGHdBMewlBHBdhp618uk/cLtu6K+U220D9WG2aNxJP4UxTzFAbW6+P8RbEMqOVvmHLw8Jvj0a3bLeTnU6sg1aCY0EHUEzr2HKuVe4t8tx0kKGV3tmsevL1yhWFtjzPiAHlMuXSYhIMA6art3oqD+6pHTaRDd0gjnv8f5izDp+9ga0ybXhXP8AauYzuqLisWHl3AxGkwwn0sD3WJ70vTqEghxqIEkKRl1Fh+R8Zxh3vLcYv/cKgAn7zzoy9oO/auU85qk37tp0ikaYt7V/l4we7w8XrotuSURDcK/4ySAM3aDPeo1qQrVACe6OXX8CEp1jTpl13OgPS29vGFi2VsMtvIoza7LAjX+VTpZadwNIFWLPdrmUvCRbPD8MykHJdvBSXAE+kGJ+L27VmOLMGrXE3f8AT4cUSG5/SfeCYoC2LVwrOsmdRrEERoe1ZyqhRg6xniuBzk1EEw4lw0qZUaHp0q5wWNWoLMfHXr4+uUy/ZlTaLCvKCKtMwALaH7/CcJtrvPqpJ0HOhtUyKQx5dekgTYWjjhPCzOZhFVOP4iCMiGHRcx02hnGsVlEDYUrw6gHNzuZ1mG0nbt5p6d5rQUkpFCd9tCPpAh1IJ+UIwOMIaKBisMpQEyV7WMfYz95azzBAO3MwY5dazljRqlZccNrFKgWRuPtObNtVGW0qSyGOTZcwP3pJPSNKcO02CEByTvCsRgEa1cFy8Wy5WFxs0CdNV5tA+KToala43kA5DDKPd+ekJwdvD2SiDNlIMvO4IjYR6eYr3dEi3aPczDjFmyqtbCjNmBVpDCB1mom20nTLEhuU34BZDWwfKkhvSZKtoN5iImK6okazWNrwXEcKvOzM7KWJ1JZR+deykya1UUWESYrAkrZVdiqx8/8AU0FjrLOiB2YjDiI8uLY9Nu2PUep5/M1zc2kswVcxiLE3M7FuoBoo0iTHMbxpw7iz4a0biAE7EHY6ioMgc2M5XRTS1ny94jvYrX0IEGiAEn1aE9TtXhSCQOEFr5fnMWwF1h6gF9MqTpm7LI1Om1eDLyMPnzsVG43tyivD4jI4OUMdRB6nSi2uIHPlab+I2YuC4g5esn2kbx170LD7HW+sq8NUdzUztezEeUBwiGQOZIFGaWFIG8Zwmdhly6CJJOU7n3odza8byrmIji/4jVsO6QVuFSpj4SDpO+mnKrx+KLUw3ZONflMbT/pxqPEBiKbdy5JHO/8AET/2N6QQW8wgMPT6Y3MtVJn1tNf+n7oYGLr+Je4sMxIG39c6mAAdIu7Mw15Sz8GFfKuYYvmJcMI21ER7kCaqMdfOKlpjuMBqmWqVty13PunVnhps4gMbYcTAzDTU9Osc+teWrnAANtpVLUuLSn8TJbOLvEOCSSjoV00O8js0d9KNiEc12053B9wmtoqSgMDwqSQqmF20MyQdDr2qwweH1uwnagsI74hxZMInlj4o9X9DlWgo0bi8pqz3NolwwbEk3WYiyvxAbk8lBPvRW00EJh6Gc6zVWwrPkjym5MJMEciGMHbtvXMr2vHXwakaRF4gx9yxePmEFT6gUAAYdumvKj0VuNJX1qBU2MGwPjRy0AEodCp1Ec5pvsFt4yva4MK414aW8nnWT6SJK816x1FTpV8pyPIW5iSf2W4rZQduZ5CpVcLSqC5EcpY+qmkqeCIQMx1YaiNttfoNaw/FaSo1l2mhp1WdLmBviG8wjYj1KQwPMhpGUSFInlqe1Vthlv8Ab4fGcJN7Q65aL5TB6ctT7rIn2rlJjmyyVhbWLOKcOuA+oFR30q8oghReV9TLm0iC/gjduqsEDaewo+e+sGBrLXh2BSzZBVAfxPvWYxtZnqlb2l5SASnN/HNoucOY0GEskdQSXkflW54FcYRR5fQTCcacLjPXUxFxDDsUtYm2YcDy7mkggarI7CRVnUQh8y8xKtHUqaTjS9xFy2VvgugI6iIE/wDLO4ryAPqPXlJF2oHK3rzi2/YKmKmekbRw4vCuH49rfw7/ANGpKxAgqtEPvKV3N9PNsaXfvpMZu69+3OvZcuvL6RTIl8lTfrFOEYMzDywjQZMQdD/vU0pLe4kqqlVHeuITwqReAYSJgg6yDpHeistwQZFitgRNeKWWt3FtkqB5rTMQbeWQdf8AppQk3TL7/KdVUysedhbzgnDFlr2IIABlLekejMD9NB9TUsMMzdo0LW7qCmp6X85xw+4iMzE+ogxHIxpR2YHSQqZ2AAGgjHF5WCZWB9IESJEAaVwm4Ai9yCSfpF/HeIGwlotDGPQp9zLH22pV8R2S2G94xhKHbkqNBzP2mHAMU7Lfv3JOYhF9jDH5QFiuYXM2Zj6vDYumiBaaevzBOO4qWRAudUlnHQkR9Y1oVZ7VNRcDf3yeDp2ViTYnb3SrwGLS1wrCsieZN3EAToBOWZ7zG3Ss/wATKCp3NptuAo7KwbQ6T6mNV3VnzMzKAV0kHLOcFNN9IOuutVpsd5elCAQNvWmseYTiBW2oaGIIVuUE8iDrIPSlnw/NTYyoxXDEqsSuk1xDWAAzDQ6ggjXfrrXg+IQWEqDwqrewE+2b1iTkEkddjET9J1FeLYipoZ1eE1NM0xwfG7d27k1UQCpiA0GDl7d6E9EKpPOP1uHdhQuN+cy4+hkmrXhjKRa0zLgXiRQJ/oRVy5dV+Q1vf/uDbMBrp08fKd2l9UdOlRc3S5G/XYfaSUXG38CU6MUsEwTz0MbazWVxDZq+kscAuaqJN2sL5rXCyu3mD90WMMmsmV5STM84ph6gQazX1q4oqNdt4/8A7Kt5QHOumbXeB02jSlDVqVPZEz1biz3OWbDCWiCuh5DNrHt0rx7ZdxAJxKoDeBYjgy5lER6up1HY8oo1GsGNjLrDcR7QWMFxLhSIDlbpk5zpGbZRy1J33mmmligv7uk+Y3gaXHLLAHTIRH1obuoO8F+tWn3W+sh+H+IXtBVZA4X4ZJBHsRyqZpgxtMSyC0dcNRse5D+lZHpTUyZ35x3p3A4SnULPUYBV1NzbSVfGeLVMLSVUQlm0XS4B8f4hvinwo2Fy3AJtsIaNch5fI8jVSeIYavXdKFwBtfn4iM8Kr1XpKuIIz21tzk5i7RNhgOq/jRlNjLPEC1EwDH8Ee0uYsraw2UzlPQ/SvU8Qrm0z+FxtOuxVN464TjVuJbsFSWOggayNj3MfpS1ankJqA+cNXUYVhiqX/wBj/UPxKh/Clm46nENk0LZUjXsTAiNDEHeq79e6g9mL+co//MmnUcglgTcX5eE14l4Y4feAAe4jAQCCD9Qw/Sh0sbiaepAMXpcYamzG17m5kziPCpsXgM63EENK7mDoCPuzViuOFRNrGXKcXpVKdk0Y/Lx/gczH2A8MW8QfPdiibQpBLMNzJER31rqVWRbGOYWrUo0gjA319re3In+J1xPwpbS2zWHYx6mRwCSANYKxy5VNa1zrHaGLINnG8M8O8KtfYDeuH/E7DLIEbKAR2/8A1XaXGzhq/YGkGUkb7/HpKfieHqYmuMlRlI00236Tzp7qpfJ0IOug0BPQU0bsLy+UojjpNMdjS8EDLl6Hc8jQ6dO182sEaC5ixNz1PTp5CP8AC+KL4FsEAhioGcSYkCZ/rek1wVMvvt0meThNCpWe5uFGttNTc29wnfizi4t47GhSTcW8fTBMqQm0c/irRrhO0cEjSep4oJStfUQnhnEGF4EIfLaNwRDDnr8qtaOFATU6j6RPE4wMxC7H6wLxdevG67AzJke3KnkRQloklS7d6ZjjjCyqqIVbZJGsZjvz3nSgdmLmXCVFVBlkzhuIPnHvp21761MTiV2zSn4tig2HtZspfO2XNrppyHevItm0ncawNpLW7nr0J3AywQSTvHSKbG0p3AldwbjHkOA1xRO6iSB9edRalnG0XII1EI8SYVAc6OMlwSCNgeY+v51KgxIykaiRPWAcMxmQgkiR+PaZ27VT8UwBqAgbS9wNdSLHeNbvELTnUNrI5bEbDmBAPzisoeH1FMtsoguK4sqgawo2n+t6aocNa5BF9fR8oJqqqL35ehBV40LujnONYnkau0wdltKuo+txE444VadIG47UQYc7GRJEa4bxJ5YgeoH+f5VT4vgxqNmEsKWNQrZpS+KMZae3hbj5VL4SywY7icxjqZ10rQcKpChhQjHVTb4ATG8Zz1MX3NiPuYge9bay1nMGJYEgFlIA1JkbGDtVi+R7LKtM6HP9gYJgkt21mStm1qWJk77TzJJgCujLRp+AhGD1qn+4zOxireJUvl8tixCiRlbpHeKhTqioBfQ/WSq03w75Qbj6RbisEyn8akVIjFOsrCa8MxvlkGYIYz7RREOk5WpFvhKHHYt7qfabWUMk+apUHMo++NJmNxzAmhOXp6qe79IGmisezYa8p8wWLW7bF22I5Ecwf0pqjVFRbwFam1Nspg3iuyxXD3+reVcPQbo08vvUlXJp1e7sY1hGDIynfcQnF4aLXpEKPSo9v9fzqxAGXKIpmzPcyW8wydNqWIlllFppiL0RttXHNpFEvPpxrgbkiOZn86gfGc7FT4Qq1xZhIXLrv6RXQRfSDbDgi5vA71i0xJZTLatlYqSfxB+YoL0EbXaGp1KiCwOg20vPRPDNpU4XZVZNvzL85hLalTHpHvrFZ3iSZKlhNdwR2dCW3029/WZXzbRg2RfJtIx9J2JgAGNxB+pqt0l+MxFr6mDYPEeejFALdskxI1Yk+oZuRnao7wjKEIvqZ3j7CIcy2SMupzQRAOWTrM5uVeI8J5GJ0JmnEMFbZV9GfMJQKCAWPMAGFMEakV0gSCOwJ1t6+cV3MS6XbaeXmyS5RGEARoF5iNZXrUHF9JJqYqUzc79ZWsBdXaG077gHf50mjmg1jtMbjMIUbwii9wgg86uafElPT/qV5Te0K4fwmDJ/Gl8VxHNovyhFUnQTPi3E7cmydVkCBObeCQADJHSkaCXJZppeG4JkHaGH4WyLNsepmgQC29DYGrVyyt4liC7kRLi8aS0D/Wr+jhlCXOlvhKgtcXtMLWNYGjvhEZNPGRvoPfKPB3fMWDy1GnOs3iaRptmEZw1Qqbxa3DmzZZDhjOYkypLToJ7a0Vqtqd5qjjAlHNsYzxPEArRoe5oaYV6gzGZZ6zs1xPFWGs0/NuRrePPDPE7mHvK6bzBHIjp86WxNJatMo2xhuzV1ytPZ8bh/tWHyN5loOusr6hzgyOtZKjmw1W4Aa21jKtH7OpcWMlbngE5WVLysGEaiNRttNWq8YUe2hEsRxFSpV1k/xrCPYHk30DkgMWUAaxvMaxHanKBSrapSNh4xGnwxFIr4Zsu9wRofDeFeDsNbtB8QqsZBVWaPTHxbbkyNfegY53cimflKbjeLrC1BwBz05xdx7ixYjfQyNaJh6AAlHTpzDh+Ku3MxA9KCWP8Ah7mp1ERbA7mdZAJTcIxQuBrbgesZGPUe9JVUKEMvLWRpVDRqLUXkbxjwkAWfJmGtMVIMCZMgjrNNtUBs3WbitXp3FS4s1rQ5b1uwM95wqjrz7Ac/auNmscouZ4gvosX3f2gWFPpQm2DB2DERoQOk0gvCKhQknvetzuYYYE5CSdZJeNePYfElTZSCN5WDpP8AM/hWlwarQwC0Tq9ySfzFMNhK6Ytqrnu5QAL8+ZtJXkBzNclvytDMGpzIsn4l/MVwWvee7JVDWG41j/x7xk2uIYlLcL+8JZgNSYHP6Vp8OBkF5hWW5Jn3w9fxF4TqV712pjaFM2JnVwrvrHv9k+acryrLsTsRvHuKPTxCut1gKmHamdYn4jgkRfLCkqTJ9+1FCk6w9Grl8onGFtlsgBzDcmAInSSKkFIjjYlANtYzxXAg1hLtu5mugxk2VY2A5yd561wOQ2UjSK1KpfUyesYC5bdbjBhmDlCeoOU68yDNMZgdBFjMkBDDbSZn8+9FWRYykxqH7AGIMBoU9Z3/ABFcT960DykM7kGQTTVQAixjFNiuoneHx7KwkyJ161WVaNMm9oyMRUta8ZNhHeIBYNqPahEoovOBnc25wnDYBlUsRBEgDvUc63sJxg1rxScA4PrgHvv7V3ecMU37jZidQaE4M6J6nxSycvDnzARw/DjUbGG1PX2969gVcgkdTKfi7gMFtygdrh5fMUuKHJ11An27U8KTSrDg6EacoVhMbtbu21cA6hgDPcd/ai9iGFm3kDcaqY5v4S1cteZZTRR67Y09OxZf4dyCNN6HqpyNsdj4+P2nkp5iWB16dfL+JFcWxxtXfKdQ6aMG+8VI0I5A9RsY5TQmrMrZWF7R2lhg6dpTNifXvg1/C5gGSMp1BHP36HtRxqLidSqVNm3lN4UXyUuO3w5SD0JKkQPrXaqZkydYBqt3DDlFXCitu3cNpSCi5ipYkOBvM7GNiKiydiuZPh1k3DVWAc77Hp+IHx3jPm2PLQEKzAmSJJH8p59qDiagqKCIbCYc0qhJ6RvwQslk2b4JA9StqwGu38oouHLU9D6H4iddkd86c/dPtzh9tgz2mDa6gGQD36TrvTasjEgTpdhYHSJ8Rws8pHvUXo3EOmJtvFb4V9e3KlsjCNiqk59QqJBBku6Z98w8xXb9ZzKOU9J4BaZuGYdk+7evTvBEroY5VluNVAlcTScHrrSXK3OZ4i+WXK4fI2hAgCf+XTSOfaq4NcTTBRe62gOIwuIQXEsIotA5YU5s2ubNM6nbXTpXiDsJJWQkFjrNMDhLqrmzReMekgMirM+rSQTsO9RJCC5kK1dF32+cf4fBny4uMBmk6aRm3H1pU4h20QShxHFAG7k5PDrH3WKtMlhuTrrO/M/Wuf3xraKDi1W8KhkUa5gNJ7dT3oRqk+1JDFLVMEbHOqt6hkQa3DOvYDmaklJXjVPCU6pFxqYLhePI4ibjmM0ZcuxEweo5xTVOgiywThq0zfSZ3GH2g6AXNRn+E6kAZQdjE/jRudo3b+1pt0jh5NrSTBIk86Qo2FWzTG49bVJL3xDHv15VqkGdR4dBv/Mr2Gtr7dOfhM7amRHPei1GXKc4tbbkfd1nja1iJS8FQgEnlzrN8RZdhD011FptgnkXG0gH0sNzSRF8qy0x7Faar4SaxV0lz+tayjTTIP4vKg5T4yC00B2NUs+h6bGXn7MjYV5cA3Bpmb7uuhX9d6JieHjF4F+yJ7Qa2HMdJQ8SxlfD4hVe3ZHS/wDu8ZU+K/Fi2fRYuK14HUaMoHMN39jWRwPDe11qrZeXWWWFwxqG7bQDh/jpnHrtKWHJSQT7AzTT8IC/tuR8423DRa6n4wvi3BReuG4bvlMwHpIzAED33pqkoSmEbW0Tco9MU2XMAb72gZwTphmtvqysZI2IMEH5ilatlr6bTL8aoqlcMnskf9yD4tZObvvVlSbSJodIPw/F3LWYISM4hu4qdRFe1+Ukyg7yl8O4MuRmkgn660jiXy7ReoekG4vxB/PuC3oity7dO/ej0cOppgtvNlheBYdsOpe+Yga35mLsfiHuNLEse5JjtrTiKALCaBKQpIFHKF3PCuI8s3PTIE5J9Ub/AF7VY/8Aj6wp9oRpM+f6jwLYn9OrXN7X5X85PBOu9JS7CzdcIwMspHSRFcvJqnMwvA2Wa4gUElnUADf4hXhvJPYKSehjnxrwxW4niHzDW6ZBPYVdPVIpgCYZB3tZW8Mtr5IFshSN+9ZOrUqLV70tRa2kG45jFGWX23IrU8FztryiGNtkmKYm1cAF0TI0ZdyO461oCpHsynnNzgtprc2bgJJj1QD7a1EOwbvCSN9xBMLwu5bJAB+exqTFTB9oZxxbhJMMJ1Ex35ntsK7TOs4z6QdeG5gpKa7HaaOGtzgmqmDeIjFpLCtJLaqdcsnRdNecx3otEd4uRPK19DJq/hFtGLglt/UCAB3B1n3rtR8w0jaibYXg63IcqB1WSBHJh+lVWIr20BlhQwpbUx3YwjvkVVllA8sgfEhaCO5G1V+bfx+sdWmARfl9OcLfhVyGIkaoSCPvch2kUWjfQxpsKHHnb5GLMfgRda6zDUHIkdtSdN9Z17UwNNotVwwYs3uHrzkZxjDMlwz9R/W9FOolWyFTaencXjyMAJ1+wYf8mo3Dh/bYf7j9pQ8Wv2ynw+5iK02Vx30p1RlaIsMywrGMdCNY+RP+vepsINLE2MpPCki5bImGBmRtIymfr85oOKsaJE4vdcEdZC8b4fcR7rki4pZlzjUDWBP+HQQKQKsBductldGORdLcpzgMKUAYuUnWAdT8jpRqdIjXaArVQ5sBf7RnZvlg2jQF3PUkCmlW2sUdbW157TvBYjybN26dY9IHXMY+m9RrMAljCBDUqACB8G4WHtjzLcDdSNGI3nXYUGjQzLdvzCYisVqdw+fSOMZYtsmoY5iqxmMRO4/mOdEqUre8iKISNV0tePcNhECDKAEVRIGknvUla2g5xanVLE5ooxnEVkgICJ1/0ptVtuYzpygRNh219B5zt8j+tcaw1Mn3xMcRwcEaa8+22kRUSiNtJJWIgNzhug0IiuNRBFoQYg7y/wDD7eVgMOv3TdvT/wDmshx7Dq1QjmALS3oVr0VY76wXxEQpUn4M2Y66fIVnqFQkZTymw4VX7RLc7TCxZW5ZL2symW9KrBEsIJG5XLGn403YWvH2Yq1m9fmO8PZW0jNzaCdIEgRty9qQa9WplEzHEcWzNliTHcRZm3q+w2DRUvb+PQlKWzDSB+c07mmwi5RYC/P8SIOnr4iH4DiJVoJpHE4NKlPMBCB7C50nXiXCE2vMtz1KgE+9UdO6OVM0fCMUC+V5MpiHyecG+B8qooJGupJHSQN96e1teaawvlPxjLGX0Cszo7NEqACjiGly3IHXTTaK6bQSgk2B/iUPB+IKy5DOaBmBEENEnf8ALfnzpWvTN8y7yi4lgS3fWa4nhYbUaiiUseyCx3mbekynbWZWeDRvpRqvFM1+c4qEnafeKcUXDpoCRIGnMnl70gqtUbM0uOH8Pao2s44NiPNVzlKyPhMTpoZjnNSq3WorCG4vRKWsYkxiw5mtThrvTBW8zRRibiee5pqmn0S94bhb7LqrEHaQY+VeV2Q3U2hGppUADgHzmtpNZmhkxlVsbx1wfFZWXN91gwjfQz8xQmEYAzKVMvjft3BnW4pXffUc9t5pJgV3lDVDUQc42gvEeISYWSABoCBmjaSw032/KguhqgWEq8Zh6mNogU1vbXTfXr08Bud4FxXgxuqr5QdNDzA/w6dKClQ0jlbSZyrRrYZstRSPOLsJ4dYn4aK+KEGat44tKMNbYCGuDQHMu5k66/EOntS+tRgTsY7hsHU7RHqLoToDpm12ER4cFUm2ELZtc4Hw6TGbTrPtT1U5m1Jtbl1l/wAXr13ZGoE5bctweh8o54LwmzdlkQXDm1gmBoDpEVf8NTDLhzWxTAW6m3oyt4txTitLsqFEalbnS5J2N77eMuMPwlBDMssdwT+lVPGP6orpU7PCkZeu9/xK/A8Eo27SsO906Tybxdwj7Liyqr6D60PYzt7GfpUMJiO3pZ+c+hYGr2lMHmN4Jw3hl7EXMlsZi2wA0UdWPIUV6i0xmYxzEV0prdjLy1wUYBVKw1xoDXOmvwr09+dXP9O1cLjAxB7y8vDr5T5v/UuPxlR1UaUjbbmb855v+0bHheJYtAdfOk9vSKIygpaNg2Mw4b4iKqUDQSND36VHD4BXa7CTasVGk/YC7dxF5cxOQfF+f41eBqWFSwixR6xvHl/Gt93QKYgaQKB+vXNaGGA0vClxBawwHxAk++lEpY5CwJ5yNTANraA4bxBdQwzlQN9atOzRxcayrdXQ2aOV8XZmAX1zAggEz20of6UW10kC04xvGiG9YYLBnJAP1HfepJRFtPnIHfWTPELgvXRkhJ/wzlHcSSRt1psdxNdZxdTeZ3Vt3GCsWJ2Lcz3NJVmKqTLCghZwJRcNwa5gA+bkQg3/APrI0qlqm+4mkpKoAsQfXhpGz3ciLaQuQVdhcAGXMvqVZOgM7EwNxUFUbmGyBTcz5hsY5gsGDu5ItsocooSczZTsRrrG9NU2G0MjqdJzxCwM2YKAB1mZInWNt+tF8IKotxaT/HeGrdTRtQIy6QO8gb9q6ptKmuutodx5ItYCY/8A4MOPwamuHiyP/wAj9pl+K3FYDw+5idcOQs8p7EU7a0rS1zHeHw4u27aMpXSAR7zr2ivHQXgi2sIfiS4UFVILMYUbhROp9ydKCwFQgHaSVCQWER4/EJZxDhLgQGCVbVWVgG+e+1QFRNUflGAtR1DWv0IgmNxWYtcs4d2SYVspy7dAJihmvlGgk6eHucpcX5gbzDhd+47XfMJEJ8MRGo2HLb8a9QcuxJPKdxdJaSqFHONUsq+HIJhc6lhzIEmB7mKO6Z7DlF1qGm5I3tpNsC5uvGnt0EGflFHJAEEVyxRjuJNmlEbyUbeDDfd32HOKSqVmJvyjlKgtiCe8flHfDLzKoYOPLK5SSdGUfCw/5l2IogBLBl1irILkEWP36eXSBY5YOaZB1BG1OEjcTydIJYty4mR8pP0G9Ccmxh9xYQ+xhPLjzTeKxAJtZY6a76DkaWpgr/kDOVBn9lbe/wC0Ia+hAVLw0mcyk0xnYDSBCW9qUGIb/wBHhiCv97e+Gcp+DrtVBxAlnYONwB485b4fTDqOpM+cdQXMOoaQNyQuYjqY9qx6rkrFTNHwRmWppEHDr7O6L5gRUEZzoXAPpHcgcuWtMuxyzS4kBaZNvxKfjTxbAnkNflvXuFrmqzC1iS5k1Og51pCt2OYZfzt4e6KEaknTznwn8qkqjmOfr0JMKJ9t7zJ02rlW6DLYa7+ci7FdLCVnDZa0Rt0NZTFrlr6R3BkioJPfZvK9YLZILlAwhjPQGYnX5Uws3F8wtzgODxSXr91rshIhJOsyBpoRrzHSa6CCdZNkKIAu/OOOIKtnJddgFCz+6hZJMTDaHTTTWukW3gUu91HzibDeImttBDBY2G87ic1ANJDvOVeH06mvONLnEMUyF5CldPSCVadCVbYmvCgo1gEwOHVrWvFONW6hUKGVmWCPizTzA5SIogGXQR9FS3hGHhVLtlBmUlC2b06sRl6bxNDq0iyRLiNJK62G8fX8Alw5gy6jqK7Q4g9FchmPek6Na0grfAxaTMyZ7kagzlXtA3PvXWqG+k+kYfCKRdvhBQ9yYNpI/wAsR+FQzeMZ/Tr/AKYbjOHAWs4BWN1OsdxzipK14KrTCbbRbaulT/MVIiCViDGK35AYaN1Gx/Q1AjrD6MIXZxpaJMH8D7/rUFphdoPDYelRBFMWubnzjTC4u4sjVZIGh0Os6fIGhV1VrK0Q4slGqqUnt3mHwG82OJdAEzlQPuzG/wAjQRRRkzAaxOhw+j+jWpSQFhYjbkesWYlyCwhjOxJGvfSmgA1jL3s0qBWZRcfIwYJcKxoo7ka13It80EMFSFY1rd4ym/Zvj8l57OkOJEbZl/0mq7i1MvQuOUT4rRugqDl9DPStx7VnF7yWPL6TP7GT/ibgK4xUE5SjfF/yn4h+VO8NxnY5r7R7C4k4cknW/LxhfD+H2sMnl2VifiY/Ex7/AKUtjMY9drHaDeo9Zs9SF/ZVI/eCQeR51PA1qmDqrVViG5W+/hFqwWqppkXE/nD9qP8AxbG/5v8A4rX02ntK4xdwjgty7DSFWdzue4G5pzP2aFpFBncLL7hmEAhdCSIJEkgfnE1QY3GONz6+nw3lzRpKo0Hr6/HaMbmGtrIj1EBgSCQR8MHlvOu+1U/6io2t4UkTvykKsIO2g7ACT2E8+cUWniXQjWSVryN8Q4OBK7g6iDmPb/StpwjHM/db8St4jQW2YRHbxLoQdQa0QYGUhpgyl4ZxzPau27lyAdUJ3noPehtTGYMokGQgGYW8YtsIEEwJdiBoeYEbg6b1JgTe84oE5Kqxt+oEaxAIb5dflSVfYxvDAdoAfXwlRwa95bgFSBEy0g+2utUzXY6zVUVAWw+f5hGP4WHW4ty3mBWGZSFdnDZlQSQsbAadudGNMEQlUBhpAOG4BIN50ueZe0ZVusFlIXKJOZojVWnUVKnSG8AtMJ8o4xZK2gFeSTpmievQHTamCesmbnXnFPE8Qq2mdmEgEQG0k6RFRG8QrEHQ/WHcVYZMACAQcDY5Sdm2p3h/sv8A8j9pjeMfv38PuZlhuHkyCQyGDEQSeQHQzTrMJUFrCFXuPWrAOHtsly8oOdolbYJ+AkaFu3vVd2grVdCbQ3YMqB2G+3WT3FLIN1SDIaDIk8u+uhnemU0Np6m9lIML8Q37aZYRGfIoJKgkR7845UNgtySOc9RWobAMbTPCcfIAi5lJA20+elSzIRYyJoOpJAlBhMd5wyXQjzpmKiYjXKw9QrhoIO+uh8PVp7tny5TqPGKeO8K+zKYMo5lT03kHQaj9KlQqZgQdxOkZmBgPCLspdA+MW2KnbkanWP8AbMLk/uCZ8DuRZUsYIRiOYyg6hp3mg0z/AG+9tI4gE1SF8PjOcRiUvKq2yFIHwAZe8gc6mlVAthPEPTOZ9fGa8N4JdvEorZQPicmFT+L+Q3Nceso03PSSVlJvbTxjm5jLWDXy8Pq337pHrcxyn4V6AfOvJRLd6rvyHIfmEetfupoImt+Irv3r7L23mpWS+ogjSblr4zS/xHD3R+8Qz/iXf6/rXtOU8BUWUOHw4+wYVUbMPNvEHnHp3jnVHjnC1WY9Jb0CWoqSOuk28Q228oIqlm0A1jUkDbn7VkKV3qFpouCU7NmO0TY0LbW2A4zW7o2IJOhzSATEHT5d6bcd200Ni4a43Epsbaz2wTv+FK4WoaVQiYfF0yrkCSrWSpPatZ+oDgDr8/8ArrFGa9gefr5T4x179a8ouuu2ug+sjYsLnbpNcPZzMI050KrVKIc+vK/rxnbkrY69ZS3QEsEEwSDEDtpWWc9rW0lrw2iWqi0R2sb5tgJ5YDjICpGriCZ9PqA5zTw2tNdkyve+mvunHFMMVXPkEtCsgJIiYUowg6xHPevEc52m19L+vGc28OzEWmtqqH0uNyDvk9REHLG2+817wnSwAzA6+tYM3D0HlBLo9bAuLg9asB13C8o9q5aSDnW426bSj+wlVYqShE6TIy9IP1+ddtAZwSL6/wAzjFWlyqgYyIKu6yFEb6bdK74TwJvcj3CI8dZNq3cObJeNwZihgMupELyAJmonQQyHMw6WnzHYgypF+yhKiQrjKTtI00mNqG9JGNzA/pka5Kk+6fk435JLFBes3Nf9uhqA0MunQVVBU2I5idjxJghqMPdY8lJWPw1r3d6QeXEHTOPOxvAeL8RdrbO6hPMGVEAjSdT7Ac+9eU3N51yqJlU3iTBWi0gAmB8PM+1TY2kKKF9IYbTWwGK5W5r2Mx+R0qIN4ZkyaifQ4cyMoIGx0muzwIJjC1j2nly0iBpzEbVAqDvPPTRxZhfzh/B+IKMRaLCPUF29MHTblvS2Ipf2GVNNDFnw6UsMadIWEd+PUKvbcEjMI0jca9Oh/CkeDVc1NlPI/WA4W91KyOZgTqZ7f7CriWk1wGIe3cS5bViVYEQOhqLoHUqecFWQOhU7GescF4r51tn8prZH+Ig7+1ZbGYMYRN9TMxiMM1JgpN4dbaEJ5mkActInrAkXcCD28XbRwjEeYwLKDzAME1OmhWmagF5NqbsLjYbzjHY5LY8y6wVZ06k9AOZqeGoVcRVFusklMnuoLz+fv2jWs/GsUp2a+AfotfU6IvpKRtBNMC4848go9I9vwomMcinYQ2DAzXMteCQZJBkD0z16g/rWQxl7+vnLm2kA4nYfP6F9Vtg1svcgG4xACMqmGBBnSD1gV6kwtrz3sOXUReopO0O4DbyLAyhQsDLmLDTWc2/qnUDbbrQsQ2ZvGERbCKuL3sqtErAM6c60fCrhxsffrBYrWmRr8JNXMQLqMr6mCVbmIrZjwmftaKADrGoHOprUtvO2heHt3HR2WfQPVtt8z+VE7VTIZLGZIDbKuSwXcEbjuJ70tVsbiEUkG4lRwvipuqFGa6+7FyFCiZ5Dn0qtanlMuMPiSR1PO/KU+H4uBlzDORBLroBOwHU1K0cSsSNDNW4haRCJk/e0nUmZBPMHn2Nd8IVzf3QO5iWdpIzEwPoOY69+1DJtJWyiTfiziJI8n0mD6oGx/MH61OkvOV9U3Ms8Vh89nAARP2LDx1HpbXvTuANqbn/cftMVxj/2B5D6mZ43jeGwK5WuLcvCJRCCyk7LE/F1J2odXEq4Jvp06/iJDB1mIAG+5Ow98nkLXXLuqo1w5mAiEUagE84Gs9TUqKlVu09UIvZDcDQeJ6wu3iLZYs8iRKKd9FgKBvsuY+5qasoF76k+vlBMjHQbDe31+Jk1xG6TJMya45ljQUA2E5sEkA5ROkSJH0FDnXsCRfSUfD8VcygZdAdx6SP1pqmW5yvcLyMrMJxBMTYbC4oTyS4NSh5fSl6uHZX7Wl7xyMNRxAUZXHv5iR+Dw1zCYs2b6wdQeYYHZh1BG1Moy1qdxzhsSmUXmV/DC3NpGkLbeCdNyYB+RihZCtPLAipnftLcx8o8s+HBew6C8vlKoH7zQEEbhZ3kbzpr1qFUKQFX2vD7yFF6lNy/+JJ35zjHY1LNoWrKhUDelROZ25s5+8e5pilQWlrzMm1R6pu0keJ4xizSdvzr1R9YzRp3F4tF470DNeNZBtOrF4kwD3rikkyLoANZ6t4XgcMsu2y3Lx/Fay3HnPaWXnLDC0TVVVXxi2+Gu4nJcZoADqUYAJPMzvPp2qso0sgtNjhqQoURlHneB8G4FfN1ncMsOTmMSdTrFDq1cnnPY3iFOimUb2lHe4ilpco9RAii4fh9WsQz6TIYjENVOYxPexiudV76VbrhnpqbN4G9+cSJ0Nh4GY2VtneRTDtXRtBt8J0WDWlFw/C21XMNY1rOY3E1HezaRilTFR4LxXFB1IkkFTmKOFAAIEnMORP4V2jSCCazBYUURfn5SeMC1+5Lwkw8HWW/u2gbn/FIFG5aSy/y73Pl945wJ8y2vrR/TkGnqkiSvq5jQfKpCCfutsRzimcq3FZ7ibFFbUlgAGKkiSc0CJ9IqPKF3IIAMci2zLlutmbKMsKM0tEjXTQbGu+cDoDdZiL958/pABJVVec+m8a8tyTpXtTJWRba/CatfdCmQO2hUtqyyBIIWQdwR00qW0hYNe8VNxPPFp/WojM6gqXEbQdteem1QzcocUrd4f8AU7wF90UwiNmYtLKCeQ5e1cDETzorHeSNu9esAAgqragOvpPeD/Kogo+xnaWJFyEbacnjLg6JbB7L+pIrvZiGbFPtKC5xQu66sS/qBP8A7e2i/Wq0ULKfD5zFChUCVSXOjAeesRNjTnZ0AhjMdOf9RVgqWUKZs6GakgW97DefTj8/xfz3+ep+ddy2hhVzbzVH9iO9chAYxwuFuXP7u2zewJqJInWqovtG0Z8D4NdfEpbdXtjckjUAa6SKXxNU06TMouekBiMUiUiwIM9KxtqxcJs3crNlmDuBr6h025VmsGlfOGpczb335+EoBVeivbDQCeV424tq66ooIBgGBNbGtS7Jyl72miweJNegtUra4vaD3OMOdAD/AF7VC0YzdBPT/CdtlwdrMIZ5Y+06fh+dZPjFbPWyjlM7jHz12PTSPcRoFWq+rpZeg+sSTUkzzjx1fIxSurEMgVUg6zM/ma02AoAYcBhvNRwukn6U5hve8muL8au3cQPMcsQ6jX+IVZ0aCUxZRaDypSQhBbeTX7UGji+MI3F3/wAVq+pmwmGMFwnE0aDcBDDmBIPyojuGFjJICu0tOG8RACMms6mYkjloNATr8qocVRBuJapVzLGVnHWjoytIEiORImNfkfnVcaLrsYZTedYjiIgIumYE5QYlgTI2MaRUkoa5jPM2vjJbiuNtvpnKkjUNO/StNw9cpuwF+o5xDEPpYX8pOYi+qgqrZidJGwFaRKmkqSJReEeH22R77fcHwdapeKYqorBFlng6S5cx3jnjFjDnCg2wULEDQ6xz/o0Lh2LqdrYm8niaQZDJjxVwd8OU9WZIEazB3jatGrhxeU4inD3SbhyvlkctJ021NBYWhFYjaPP7Y8zyydEWAVXqNPpzry0wRpvGlxWoB0A6Rzw/EW7wulmVLa7FpBY71FqZW0fXFq1+kS8S42wICjKVOjA8o/EVE0wJ16+YARNdxBYkkyTua7oIPNeXvijit9bWAsYcZGbAYcveP3FIYQvQmN9+nUJJUqMGop/qJJmdxiUlrdvU100HU3P8yW4RwNbbq5JuvOnJZ6ydSaaoYTKbmI4rHNVUoO6PnCL3HVN1LVqSMx81o25CD0B1J7CvNiQaihducGmBK0mepof8R66iGthwzWrzT5qI6bbiDDE9gW+opl6N6gq9BAdsVRqQ2JB/H0gOLtx+VeaFpNeA+Z6iJidz0oV4zl0vGnDXd1ARsxG5/GjIWI0MTrIqt3haUHB+N37BEgQdyIkd6my59HEX7o9gytxGMsY1FS8CLg/u74iUnaY0IncflSxw1SjdqR93WHXFBlyVhcdekRNgLeDhsQfNvlQBAHlmPva/ETGx2PtRaQesgvtz6zj5FNkHO49eEXcS8S3bjes/wj8BTVNEpaKIMhnNybyb4ljTn32/M71ypU1jNClddecTXTJkyZ6Uo3jH1FtBOVblBrl50jnN8PaOwGldANoOow3M9Dt4trXC8LtBu3gQRIOi6EfWs5xf90TT/wBO01dGJ9azjg7JfuG44kooEQxBJOh6aCRGnKqosACxl9iWNGnpKDieK8q2FkT/ALmKHgcO2IqXmIxdZqjmTJaTJOtag3RSEBI9a2+sVLMBoN58/oRXjdtL687i5t/PS05cn736T6UqC1drHfw9e+RVx/jz5RpwPGlWynaq7iWFVkDrvCI1jpPniZGQfu5BdidF0227g6aHpVTh3JW02nC63ap3uQgbCEIVJW4F8yFyqG0AAB2IMjTrTB20lgN9TttA7dkoBGZFDsrlSJIMaCZgiOVcEmTc+6FWvODXSzOqr6VFz4o6CRvB16103kLIQPtGf2xVC6PbZl+MFdANiJ0/Cu3Ag8hPiIrtcQsM58x2d4YSFYLlKwAcuszv3Jr1xCGm4GgsJwyLbZUu3CUAAVp0WQIPsOlR52MlcsCyjWE3Ia36nClWKqyrMrl3gCWEjea7y1kBcNoJx/aWIGlu1mt/cOXdRoDy3g8q9c8p3s0/yOvOTV1mxdpmE51YsUmRJHKddQDHsR0pNQMO4B2POZ6ii8PxGU+y+xPUcj8YNwzw7icQJtWHYdYgfUwKLVxdGl7TS7evSQd9hKzg/hi7cdreiPaUfFsTAkAjQwVH1qsrY1FGYagmZNsQHquqnQsD8JNcQ8K43Diblhgo+8sMPqpNWFLG0KvstNXTxdJz3WnHCsILilnzASFBCyJIJknoP51KtWKEBYHGcT/TOi5b3hvhvhfnXJ8tnUEekGA2uuvIAbmoYisUFl3k+I41qCgUtWPLw6z2e1jktKEtIEUaALpS5qkxHsWfvOdZp9tR9GIb3/kaJRxNSk2ZTrB1cKrrlYaTzLxxauW8VnNwwwGQ6zA0jT+tabWsC+emoXy01lzw6hTOF7Fu8NjfW/nJprg1JMnua8SWNzLRQqiw2E0wma5cS2u7MFHzMVByFUkzj1cqk9J7lZsAFLY2UAfQRWHZu2rE9TMuWNix5z9irgDFjoFBJPYCTUQO0rWHMzyDu26zxfiHEE817uc3LjEkaHKsnTfeK3FKnlUCapXyUwg5CJrBBuKTqS6/9wo43i72ynyMB/an/wAWxn+b/wCIq2WYaTthq6ZMRphcc6TlaJ/2/KglA28mHK7RmPEDQBHUk89T+mlC/SreGGJactxZiN+ZM8/apCgonDWZonxl+TT9IWgXaYJbYgkKSBuQNKeV4qRH3hTiDIzKBMrtpqOe9L4nDCuPGM0MR2eh2jDEcT8x8jQqTr/RNLYTBmi1zC4jEh1ssDZkCXFds65gUBJ1Pv7VfpUvK0jWT93U6CBMdQPnUahyyQn52NtiA30oHaEaidtNbXEnGh9Q6Hb30oorhp0XG0yu4osSTUWcQq1DznHm0ItCCpPU+OZfK4fmMD7Bh9QJOzfKu4LvBrdTM9xO/ai3T7znhNmx5iM5d1IgADLvuTH8op8I7KQDKd3O1rdYnbg2Gw9+49u4wtkkLbjN6Nsskyfc0tSweTUnflHqmLqV0CFdRz8esOtYzdUQnNoXfQx26U4zC1omyADU+4RXjJkz8/lQTGaW0V4hSYoRjiEAzXC3GTRdufevKSu0jUVX9qOUu6DXTmetNA7SvK6mMcBi8hnN8uVF0O8CQRKIFMbZNm+YZD+7uBZa3/EB8SHn03pSrTNJs9P3jkfzGaGIUDJV268x/InnPF8Ndw91rVyQyn3BHJlPNSNQa6tXMLiWHZL65xfcfWSa8T1k1XSwnQHP8K5eRvNLVma9Is9oZbTvAG55D60N6gAi7GW/C/3vDLD2jKrcxAJhdRCzAf23rOcQcO91my4App0ytQa6fXwmHhNbk5SsW8wOsBiSJHeIg1S4gkJLXizAU9DrCeOsWuR0q44Zlp0b9fAn6TEO2X3+ZiwHn8jNWRU3C72sRby9dZx1sba6aidEaihhgEJN/Pn68pAHQ39evCcQJGv9fzo13KnTp7/4/idJaxm2GPqWB8+dBqAlXzn3ctvW0mvtd78Sh41b/dhpIhZEEDUGedZeh7TTS8FblJ/DYt8xtsUdZDZhGb1aEKGEMQdzypsGaBkG409evOFMcyN5z6qczBcuYQYGw3kkx2rvnI7HuiZYTEm0zPeZyrJm1EzJIXP/AISRtXgbameZQ4AUevCdtxCycltlIUZYmQQGmfUTsJHY1642nsj6sILZZMKhuWYvZj5dyAY2zGGHIbV72RcSRvUbK2nMTPAW0vI7CChhntqPUrCfSI9Sryzd64ADOsWQgc+vrnGFviLKoygZToAqQFWNACd51n2rxaQ7ME6/WGYfh1l1DF8vbNEfI14AW3kWqMDa0j/2eqDiYOo00/6hSHE/2ZU8aANJf+QnttxQBA0HQaVlL3Oso6xMAc1OVzGxm+GYkCTUTGaLHrPOf2kIEIVAFWRoug1zToKvuFnNcmXvCO/inLanKN5TeD7YFi5AA9QGgjTINPxP1qam9yZ7CEtUqE73m146D2qUtBB7J1qU6Yl/al/c4c85bX5CmMPDYL2mnnqmmpYiUXgYf+uw/wDH/I0pjf2H8oDGfsN5T2nDfGfasVR9o+R+koX9mKfER/8AS4n/ACm/KmOHf+wvnGKP7ieYnhF861uBLxp+wn94n8S/9wro3g29k+RmP7U/+LYz/N/8RVqsxUmrO9dO0ksJXaozs6WpTwminavT0Gu70dZFozwrkLaAJAO4nT4jRhBTjDsQ1ggwczbaffoy7zhjPiqjzdulSbeeG0/cTtLnQQIykxGlSvpIjeC8XtgKoAABiYEcqmT3Z2IzS52kpzQ+c7PxNTnp8rs9PTeMMfMwCzp/ZeGMcvv1Dh5PbESt4qB2anneEWdB/wBP8quv8DM2d/fAz8M84OvzoLMckN/laIuJ3m8pjmMyNZPWkcQx7O95ZYdF7QC3WMcX8R+dOxWl7IgP3K5yjH+cW2mOca0Ae1G2AyR/Y+EU4u0q39ozQ8vapiclN4KuH7Rh9TqYOu46VGvrQa/SDTSsPOEftktKFsEKAc1wSANhlMe0k6VX4Qkk+QlwoASw6meWvutMneSHOMcOKkIq8JtjSuHaBY6xL4ucgIoJAMyJ03qpxpNwJYcMUEsTvL/hFwrwrh+UkS96YMTovSq7HaZPIfSargguKl+v3m/hsziddfSoqlxXsx3i37EJ498Z+f51e8JHcHmPpMS24i1viqxQ2o3HhJp+2J8t7/11qdX2R5/aD2Qzpv1oFMmx/wDmBBNvhNsJ8a0OtrRqE+H0hl1LX6yg4iPUn8Lf9tZrC+0ffNPwj9s+6BFALFyABA0gbSEJinDtLkElxBgg+zzAnONeep1rg2hCf7kSeMrhFxFBIXyxoDpy5VF4bDAZSfGPMD6sFcLeohNCdSPSNpqY9mLtpWAHWK8BphLxGhmJGhjLt7VEeyYZ9aqwfwWf3r/wmuJvJYn2ZR4hABigAAAUIHKYOvvUzziynVDMbh9Nv+Afma5JDc+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http://simmaronresearch.com/wp-content/uploads/2015/09/Bacteria-hor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6" y="2819400"/>
            <a:ext cx="5761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29" y="323058"/>
            <a:ext cx="5864541" cy="12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rishhealth.com/content/image/13580/Eatingahambu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14" y="1447800"/>
            <a:ext cx="377647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Only lives in humans</a:t>
            </a:r>
          </a:p>
          <a:p>
            <a:r>
              <a:rPr lang="en-US" dirty="0" smtClean="0"/>
              <a:t>Eating only a small amount can </a:t>
            </a:r>
            <a:br>
              <a:rPr lang="en-US" dirty="0" smtClean="0"/>
            </a:br>
            <a:r>
              <a:rPr lang="en-US" dirty="0" smtClean="0"/>
              <a:t>make a person sick.</a:t>
            </a:r>
          </a:p>
          <a:p>
            <a:r>
              <a:rPr lang="en-US" dirty="0" smtClean="0"/>
              <a:t>Severity of symptoms </a:t>
            </a:r>
            <a:br>
              <a:rPr lang="en-US" dirty="0" smtClean="0"/>
            </a:br>
            <a:r>
              <a:rPr lang="en-US" dirty="0" smtClean="0"/>
              <a:t>depends on the health </a:t>
            </a:r>
            <a:br>
              <a:rPr lang="en-US" dirty="0" smtClean="0"/>
            </a:br>
            <a:r>
              <a:rPr lang="en-US" dirty="0" smtClean="0"/>
              <a:t>of a person</a:t>
            </a:r>
          </a:p>
          <a:p>
            <a:r>
              <a:rPr lang="en-US" dirty="0" smtClean="0"/>
              <a:t>Can live in a person’s feces </a:t>
            </a:r>
            <a:br>
              <a:rPr lang="en-US" dirty="0" smtClean="0"/>
            </a:br>
            <a:r>
              <a:rPr lang="en-US" dirty="0" smtClean="0"/>
              <a:t>for weeks after symptoms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have ended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324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57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tbev.org/wp-content/uploads/2014/02/Bot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4132"/>
            <a:ext cx="4187371" cy="20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Food linked with bacteria</a:t>
            </a:r>
          </a:p>
          <a:p>
            <a:pPr lvl="1"/>
            <a:r>
              <a:rPr lang="en-US" dirty="0" smtClean="0"/>
              <a:t>Ready-to-eat food</a:t>
            </a:r>
          </a:p>
          <a:p>
            <a:pPr lvl="1"/>
            <a:r>
              <a:rPr lang="en-US" dirty="0" smtClean="0"/>
              <a:t>beverages</a:t>
            </a:r>
          </a:p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Exclude food handlers who have been diagnosed</a:t>
            </a:r>
          </a:p>
          <a:p>
            <a:pPr lvl="1"/>
            <a:r>
              <a:rPr lang="en-US" dirty="0" smtClean="0"/>
              <a:t>Wash hands</a:t>
            </a:r>
          </a:p>
          <a:p>
            <a:pPr lvl="1"/>
            <a:r>
              <a:rPr lang="en-US" dirty="0" smtClean="0"/>
              <a:t>Cook food to minimum internal temperatures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324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29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foodpoisoning.pritzkerlaw.com/uploads/image/Lombard-Subway-Shigella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421" y="2209800"/>
            <a:ext cx="3326579" cy="2209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the feces of humans with the illness</a:t>
            </a:r>
          </a:p>
          <a:p>
            <a:r>
              <a:rPr lang="en-US" dirty="0" smtClean="0"/>
              <a:t>Flies can transfer the bacteria </a:t>
            </a:r>
            <a:br>
              <a:rPr lang="en-US" dirty="0" smtClean="0"/>
            </a:br>
            <a:r>
              <a:rPr lang="en-US" dirty="0" smtClean="0"/>
              <a:t>from feces to food</a:t>
            </a:r>
          </a:p>
          <a:p>
            <a:r>
              <a:rPr lang="en-US" dirty="0" smtClean="0"/>
              <a:t>Eating only a small amount can </a:t>
            </a:r>
            <a:br>
              <a:rPr lang="en-US" dirty="0" smtClean="0"/>
            </a:br>
            <a:r>
              <a:rPr lang="en-US" dirty="0" smtClean="0"/>
              <a:t>make a person sick</a:t>
            </a:r>
          </a:p>
          <a:p>
            <a:r>
              <a:rPr lang="en-US" dirty="0" smtClean="0"/>
              <a:t>High levels of the bacteria are often in a person’s feces for weeks after symptoms have ended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304800"/>
            <a:ext cx="4219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830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foodliabilitylaw.com/uploads/image/iStock_000006170909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25876"/>
            <a:ext cx="3514725" cy="23321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 linked with bacteria</a:t>
            </a:r>
          </a:p>
          <a:p>
            <a:pPr lvl="1"/>
            <a:r>
              <a:rPr lang="en-US" dirty="0" smtClean="0"/>
              <a:t>Foods that is easily contaminated by hands</a:t>
            </a:r>
          </a:p>
          <a:p>
            <a:pPr lvl="1"/>
            <a:r>
              <a:rPr lang="en-US" dirty="0" smtClean="0"/>
              <a:t>Food that has made contact with contaminated water, such as produce</a:t>
            </a:r>
          </a:p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Exclude food handlers who have been diagnosed</a:t>
            </a:r>
          </a:p>
          <a:p>
            <a:pPr lvl="1"/>
            <a:r>
              <a:rPr lang="en-US" dirty="0" smtClean="0"/>
              <a:t>Exclude food handlers who have diarrhea</a:t>
            </a:r>
          </a:p>
          <a:p>
            <a:pPr lvl="1"/>
            <a:r>
              <a:rPr lang="en-US" dirty="0" smtClean="0"/>
              <a:t>Wash hands</a:t>
            </a:r>
          </a:p>
          <a:p>
            <a:pPr lvl="1"/>
            <a:r>
              <a:rPr lang="en-US" dirty="0" smtClean="0"/>
              <a:t>Control flies inside and outside </a:t>
            </a:r>
            <a:br>
              <a:rPr lang="en-US" dirty="0" smtClean="0"/>
            </a:br>
            <a:r>
              <a:rPr lang="en-US" dirty="0" smtClean="0"/>
              <a:t>of the operation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304800"/>
            <a:ext cx="4219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42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oodsafetycounsel.com/uploads/image/HAMBU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673" y="1676400"/>
            <a:ext cx="2832327" cy="229316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be found in the intestines of cattle </a:t>
            </a:r>
          </a:p>
          <a:p>
            <a:r>
              <a:rPr lang="en-US" dirty="0" smtClean="0"/>
              <a:t>Also found in infected people</a:t>
            </a:r>
          </a:p>
          <a:p>
            <a:r>
              <a:rPr lang="en-US" dirty="0" smtClean="0"/>
              <a:t>Can contaminate meat during </a:t>
            </a:r>
            <a:br>
              <a:rPr lang="en-US" dirty="0" smtClean="0"/>
            </a:br>
            <a:r>
              <a:rPr lang="en-US" dirty="0" smtClean="0"/>
              <a:t>slaughtering</a:t>
            </a:r>
          </a:p>
          <a:p>
            <a:r>
              <a:rPr lang="en-US" dirty="0" smtClean="0"/>
              <a:t>Eating only a small amount can get you sick</a:t>
            </a:r>
          </a:p>
          <a:p>
            <a:r>
              <a:rPr lang="en-US" dirty="0" smtClean="0"/>
              <a:t>Once eaten, produces toxins in the intestines, which causes the illness.</a:t>
            </a:r>
          </a:p>
          <a:p>
            <a:r>
              <a:rPr lang="en-US" dirty="0" smtClean="0"/>
              <a:t>Bacteria often found in a person’s feces for weeks after symptoms have ended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1347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22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foodpoisoning.pritzkerlaw.com/uploads/image/hamburger-ecoli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642" y="914400"/>
            <a:ext cx="3199558" cy="2895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Food linked with bacteria</a:t>
            </a:r>
          </a:p>
          <a:p>
            <a:pPr lvl="1"/>
            <a:r>
              <a:rPr lang="en-US" dirty="0" smtClean="0"/>
              <a:t>Ground beef (raw and undercooked)</a:t>
            </a:r>
          </a:p>
          <a:p>
            <a:pPr lvl="1"/>
            <a:r>
              <a:rPr lang="en-US" dirty="0" smtClean="0"/>
              <a:t>Contaminated produce</a:t>
            </a:r>
          </a:p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Exclude food handlers who have been diagnosed</a:t>
            </a:r>
          </a:p>
          <a:p>
            <a:pPr lvl="1"/>
            <a:r>
              <a:rPr lang="en-US" dirty="0" smtClean="0"/>
              <a:t>Cook food to minimum internal temperatures</a:t>
            </a:r>
          </a:p>
          <a:p>
            <a:pPr lvl="1"/>
            <a:r>
              <a:rPr lang="en-US" dirty="0" smtClean="0"/>
              <a:t>Purchase produce from approved, reputable suppliers</a:t>
            </a:r>
          </a:p>
          <a:p>
            <a:pPr lvl="1"/>
            <a:r>
              <a:rPr lang="en-US" dirty="0" smtClean="0"/>
              <a:t>Prevent cross-contamination between raw meat and ready-to-eat food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338" y="22430"/>
            <a:ext cx="3303662" cy="14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706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The following slides are other bacteria that can cause foodborne illnesses.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81000"/>
            <a:ext cx="7858125" cy="1047750"/>
          </a:xfrm>
          <a:prstGeom prst="rect">
            <a:avLst/>
          </a:prstGeom>
        </p:spPr>
      </p:pic>
      <p:pic>
        <p:nvPicPr>
          <p:cNvPr id="14338" name="Picture 2" descr="http://cdn.xl.thumbs.canstockphoto.com/canstock11098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 bwMode="auto">
          <a:xfrm>
            <a:off x="3009900" y="3880757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humb10.shutterstock.com/photos/thumb_large/498883/1055825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6"/>
          <a:stretch/>
        </p:blipFill>
        <p:spPr bwMode="auto">
          <a:xfrm>
            <a:off x="5702298" y="3511657"/>
            <a:ext cx="3365502" cy="34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r.photos2.fotosearch.com/bthumb/CSP/CSP990/k110992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000" r="9666" b="8000"/>
          <a:stretch/>
        </p:blipFill>
        <p:spPr bwMode="auto">
          <a:xfrm>
            <a:off x="0" y="3521529"/>
            <a:ext cx="3124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4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ylifenutrition.com/wp-content/uploads/2012/10/plain_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80" y="2781300"/>
            <a:ext cx="420497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spore-forming bacteria found in dirt. </a:t>
            </a:r>
            <a:endParaRPr lang="en-US" dirty="0"/>
          </a:p>
          <a:p>
            <a:r>
              <a:rPr lang="en-US" dirty="0" smtClean="0"/>
              <a:t>Can produce two different toxins when allowed to grow to high levels.</a:t>
            </a:r>
          </a:p>
          <a:p>
            <a:r>
              <a:rPr lang="en-US" dirty="0" smtClean="0"/>
              <a:t>Prevention Measures:  Cook </a:t>
            </a:r>
            <a:br>
              <a:rPr lang="en-US" dirty="0" smtClean="0"/>
            </a:br>
            <a:r>
              <a:rPr lang="en-US" dirty="0" smtClean="0"/>
              <a:t>food to minimum internal </a:t>
            </a:r>
            <a:br>
              <a:rPr lang="en-US" dirty="0" smtClean="0"/>
            </a:br>
            <a:r>
              <a:rPr lang="en-US" dirty="0" smtClean="0"/>
              <a:t>temperatures, hold and cool </a:t>
            </a:r>
            <a:br>
              <a:rPr lang="en-US" dirty="0" smtClean="0"/>
            </a:br>
            <a:r>
              <a:rPr lang="en-US" dirty="0" smtClean="0"/>
              <a:t>food correctly</a:t>
            </a:r>
          </a:p>
          <a:p>
            <a:r>
              <a:rPr lang="en-US" dirty="0" smtClean="0"/>
              <a:t>Food commonly linked to:  cooked vegetables, meat products, milk and cooked rice dishes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304800"/>
            <a:ext cx="64293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3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paleoista.com/wp-content/uploads/theme/d64e790fec86cfb25120f2bcb8310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0" y="4495800"/>
            <a:ext cx="30799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15" y="359229"/>
            <a:ext cx="8159685" cy="1219200"/>
          </a:xfrm>
          <a:prstGeom prst="rect">
            <a:avLst/>
          </a:prstGeom>
        </p:spPr>
      </p:pic>
      <p:pic>
        <p:nvPicPr>
          <p:cNvPr id="12292" name="Picture 4" descr="http://i685.photobucket.com/albums/vv215/bnlcrumpacker/Baby%20Onsies%20Favor%20Boxes/pregnant_w_ponytail_lk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599"/>
            <a:ext cx="733425" cy="25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 in dirt, water, and plants.</a:t>
            </a:r>
          </a:p>
          <a:p>
            <a:r>
              <a:rPr lang="en-US" dirty="0" smtClean="0"/>
              <a:t>Grows in cool, moist environments.</a:t>
            </a:r>
          </a:p>
          <a:p>
            <a:r>
              <a:rPr lang="en-US" dirty="0" smtClean="0"/>
              <a:t>Illness is uncommon in healthy people, but high-risk populations are especially vulnerable- particularly pregnant women (causes miscarriage).</a:t>
            </a:r>
          </a:p>
          <a:p>
            <a:r>
              <a:rPr lang="en-US" dirty="0" smtClean="0"/>
              <a:t>Prevention measures:  Throw out any product passed its used-by date or expiration date, cook raw meat to minimum internal temperatures, prevent cross contamination, avoid using unpasteurized </a:t>
            </a:r>
            <a:br>
              <a:rPr lang="en-US" dirty="0" smtClean="0"/>
            </a:br>
            <a:r>
              <a:rPr lang="en-US" dirty="0" smtClean="0"/>
              <a:t>dairy products.</a:t>
            </a:r>
          </a:p>
          <a:p>
            <a:r>
              <a:rPr lang="en-US" dirty="0" smtClean="0"/>
              <a:t>Food linked to</a:t>
            </a:r>
            <a:r>
              <a:rPr lang="en-US" smtClean="0"/>
              <a:t>:  raw </a:t>
            </a:r>
            <a:r>
              <a:rPr lang="en-US" dirty="0" smtClean="0"/>
              <a:t>meat, unpasteurized </a:t>
            </a:r>
            <a:br>
              <a:rPr lang="en-US" dirty="0" smtClean="0"/>
            </a:br>
            <a:r>
              <a:rPr lang="en-US" dirty="0" smtClean="0"/>
              <a:t>dairy products, ready to eat food such as </a:t>
            </a:r>
            <a:br>
              <a:rPr lang="en-US" dirty="0" smtClean="0"/>
            </a:br>
            <a:r>
              <a:rPr lang="en-US" dirty="0" smtClean="0"/>
              <a:t>deli meat, hot dogs and soft cheeses.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2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idrap.umn.edu/sites/default/files/public/styles/ss_media_popup/public/media/article/raw_chicken_package.jpg?itok=CNuq_-5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68" y="3398157"/>
            <a:ext cx="44862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Measures:  cook food, particularly poultry, to required minimum internal temperatures;  prevent cross-contamination between raw poultry and ready-to-eat food</a:t>
            </a:r>
          </a:p>
          <a:p>
            <a:r>
              <a:rPr lang="en-US" dirty="0" smtClean="0"/>
              <a:t>Food commonly linked </a:t>
            </a:r>
            <a:br>
              <a:rPr lang="en-US" dirty="0" smtClean="0"/>
            </a:br>
            <a:r>
              <a:rPr lang="en-US" dirty="0" smtClean="0"/>
              <a:t>to:  poultry, </a:t>
            </a:r>
            <a:br>
              <a:rPr lang="en-US" dirty="0" smtClean="0"/>
            </a:br>
            <a:r>
              <a:rPr lang="en-US" dirty="0" smtClean="0"/>
              <a:t>contaminated water, </a:t>
            </a:r>
            <a:br>
              <a:rPr lang="en-US" dirty="0" smtClean="0"/>
            </a:br>
            <a:r>
              <a:rPr lang="en-US" dirty="0" smtClean="0"/>
              <a:t>meats, stews/gravies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" y="381000"/>
            <a:ext cx="9069464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Contamination- the presence of harmful substances (biological, chemical or physical) in food </a:t>
            </a:r>
          </a:p>
          <a:p>
            <a:r>
              <a:rPr lang="en-US" dirty="0" smtClean="0"/>
              <a:t>Can be contaminated on purpose, but most cases are accidents.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99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mobile-cuisine.com/wp-content/uploads/2013/07/food-safety-w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1475"/>
            <a:ext cx="9144000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32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unfestmarket.com/wp-content/uploads/2014/04/M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08" y="1828800"/>
            <a:ext cx="3464392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 in dirt, where it forms spores that allow it to survive.</a:t>
            </a:r>
          </a:p>
          <a:p>
            <a:r>
              <a:rPr lang="en-US" dirty="0" smtClean="0"/>
              <a:t>Carried in the intestines of </a:t>
            </a:r>
            <a:br>
              <a:rPr lang="en-US" dirty="0" smtClean="0"/>
            </a:br>
            <a:r>
              <a:rPr lang="en-US" dirty="0" smtClean="0"/>
              <a:t>both animals and humans.</a:t>
            </a:r>
          </a:p>
          <a:p>
            <a:r>
              <a:rPr lang="en-US" dirty="0" smtClean="0"/>
              <a:t>Prevention Measures:  Cool and reheat food correctly, hold food at correct temperatures</a:t>
            </a:r>
          </a:p>
          <a:p>
            <a:r>
              <a:rPr lang="en-US" dirty="0" smtClean="0"/>
              <a:t>Food commonly linked to:  meat, poultry, dishes made with meat and poultry such as stews and gravies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" y="304800"/>
            <a:ext cx="80227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9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sualsonline.cancer.gov/retrieve.cfm?imageid=2653&amp;dpi=300&amp;fileformat=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Illness:  Botulism</a:t>
            </a:r>
          </a:p>
          <a:p>
            <a:r>
              <a:rPr lang="en-US" dirty="0" smtClean="0"/>
              <a:t>Grows without oxygen and can produce a lethal toxin when food is time-temperature abused.  Without medical treatment, death is likely</a:t>
            </a:r>
          </a:p>
          <a:p>
            <a:r>
              <a:rPr lang="en-US" dirty="0" smtClean="0"/>
              <a:t>Prevention measures:  hold, cool and reheat food correctly;  inspect canned food for damage</a:t>
            </a:r>
          </a:p>
          <a:p>
            <a:r>
              <a:rPr lang="en-US" dirty="0" smtClean="0"/>
              <a:t>Food commonly linked to:  incorrectly canned food, reduced-oxygen packed food, temperature abused vegetables (like baked potatoes), untreated garlic-and-oil mixtures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" y="228600"/>
            <a:ext cx="83792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2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gp.com.ph/blog/wp-content/uploads/2015/08/raw-chicken-m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4731235"/>
            <a:ext cx="2939143" cy="20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uthoritynutrition.com/wp-content/uploads/2013/01/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828800"/>
            <a:ext cx="21431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farm animals carry Salmonella spp. naturally.</a:t>
            </a:r>
          </a:p>
          <a:p>
            <a:r>
              <a:rPr lang="en-US" dirty="0" smtClean="0"/>
              <a:t>The bacteria is often in a person’s feces </a:t>
            </a:r>
            <a:br>
              <a:rPr lang="en-US" dirty="0" smtClean="0"/>
            </a:br>
            <a:r>
              <a:rPr lang="en-US" dirty="0" smtClean="0"/>
              <a:t>for weeks after symptoms have ended.</a:t>
            </a:r>
          </a:p>
          <a:p>
            <a:r>
              <a:rPr lang="en-US" dirty="0" smtClean="0"/>
              <a:t>Prevention Measures:  cook poultry and eggs to a minimum internal temperatures; prevent cross contamination; keep food handlers who have been diagnosed out of the operation</a:t>
            </a:r>
          </a:p>
          <a:p>
            <a:r>
              <a:rPr lang="en-US" dirty="0" smtClean="0"/>
              <a:t>Food commonly linked to:  poultry, </a:t>
            </a:r>
            <a:br>
              <a:rPr lang="en-US" dirty="0" smtClean="0"/>
            </a:br>
            <a:r>
              <a:rPr lang="en-US" dirty="0" smtClean="0"/>
              <a:t>eggs, dairy products and produce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5" y="381000"/>
            <a:ext cx="8354645" cy="10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eniorhealth365.com/wp-content/uploads/2012/01/446626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1733"/>
            <a:ext cx="3200400" cy="21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be found in humans—particularly in the hair, nose, and throat; and in infected cuts</a:t>
            </a:r>
            <a:endParaRPr lang="en-US" dirty="0"/>
          </a:p>
          <a:p>
            <a:r>
              <a:rPr lang="en-US" dirty="0" smtClean="0"/>
              <a:t>Often transferred to food when people carrying it touch these areas on their bodies and then handle food without washing their hands</a:t>
            </a:r>
          </a:p>
          <a:p>
            <a:r>
              <a:rPr lang="en-US" dirty="0" smtClean="0"/>
              <a:t>Cooking cannot destroy these toxins, so preventing bacterial growth is critical</a:t>
            </a:r>
          </a:p>
          <a:p>
            <a:r>
              <a:rPr lang="en-US" dirty="0" smtClean="0"/>
              <a:t>Prevention measures:  wash hands, particularly after touching the hair, face or body; cover wounds on hands and arms; hold, cool and reheat food correctly</a:t>
            </a:r>
          </a:p>
          <a:p>
            <a:r>
              <a:rPr lang="en-US" dirty="0" smtClean="0"/>
              <a:t>Food Commonly linked to:  salads contained </a:t>
            </a:r>
            <a:br>
              <a:rPr lang="en-US" dirty="0" smtClean="0"/>
            </a:br>
            <a:r>
              <a:rPr lang="en-US" dirty="0" smtClean="0"/>
              <a:t>TCS food, deli meat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04800"/>
            <a:ext cx="825703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0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rinitypr.wpengine.com/wp-content/uploads/2015/07/oyster-trio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9127" y="4198937"/>
            <a:ext cx="6044473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waters where shellfish are harvested</a:t>
            </a:r>
          </a:p>
          <a:p>
            <a:r>
              <a:rPr lang="en-US" dirty="0" smtClean="0"/>
              <a:t>Can grow rapidly at temperatures in the middle of the temperature danger zone</a:t>
            </a:r>
          </a:p>
          <a:p>
            <a:r>
              <a:rPr lang="en-US" dirty="0" smtClean="0"/>
              <a:t>Prevention measures:  cook oysters to minimum internal temperatures</a:t>
            </a:r>
          </a:p>
          <a:p>
            <a:r>
              <a:rPr lang="en-US" dirty="0" smtClean="0"/>
              <a:t>Food Commonly linked to:  oysters from contaminated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70" y="87086"/>
            <a:ext cx="85178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7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encrypted-tbn3.gstatic.com/images?q=tbn:ANd9GcTCFh-rubfvxYpj7VUAKlCA_8OX7tq5z0gMH0E7iMBlFm1wbyX_"/>
          <p:cNvPicPr>
            <a:picLocks noChangeAspect="1" noChangeArrowheads="1"/>
          </p:cNvPicPr>
          <p:nvPr/>
        </p:nvPicPr>
        <p:blipFill>
          <a:blip r:embed="rId2" cstate="print"/>
          <a:srcRect r="16155" b="5970"/>
          <a:stretch>
            <a:fillRect/>
          </a:stretch>
        </p:blipFill>
        <p:spPr bwMode="auto">
          <a:xfrm>
            <a:off x="4002924" y="1981201"/>
            <a:ext cx="5141076" cy="4800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Carried by humans and animals</a:t>
            </a:r>
          </a:p>
          <a:p>
            <a:pPr lvl="1"/>
            <a:r>
              <a:rPr lang="en-US" dirty="0" smtClean="0"/>
              <a:t>Require a living host to grow</a:t>
            </a:r>
          </a:p>
          <a:p>
            <a:pPr lvl="1"/>
            <a:r>
              <a:rPr lang="en-US" dirty="0" smtClean="0"/>
              <a:t>While they do not grow in </a:t>
            </a:r>
            <a:br>
              <a:rPr lang="en-US" dirty="0" smtClean="0"/>
            </a:br>
            <a:r>
              <a:rPr lang="en-US" dirty="0" smtClean="0"/>
              <a:t>food, viruses can be </a:t>
            </a:r>
            <a:br>
              <a:rPr lang="en-US" dirty="0" smtClean="0"/>
            </a:br>
            <a:r>
              <a:rPr lang="en-US" dirty="0" smtClean="0"/>
              <a:t>transferred through food </a:t>
            </a:r>
            <a:br>
              <a:rPr lang="en-US" dirty="0" smtClean="0"/>
            </a:br>
            <a:r>
              <a:rPr lang="en-US" dirty="0" smtClean="0"/>
              <a:t>and remain infectious in food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1372"/>
            <a:ext cx="8915400" cy="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 descr="data:image/jpeg;base64,/9j/4AAQSkZJRgABAQAAAQABAAD/2wCEAAkGBhISERUUEhQVFRQWFRUZGRgTGBgcFhcYGBYXGBgYGhgXGyYeGRslGRgXIC8gIycpLCwsGR4xNTAqNSYrLCkBCQoKDgwOGg8PGi8lHyUsKSwtKio0KiwsLCwsLCwqLCwsLCwsLCw0LCwsLCw0LSwvLCwsLCwsLCwsLCwqLCwsLP/AABEIAM0A9gMBIgACEQEDEQH/xAAcAAABBAMBAAAAAAAAAAAAAAAABAUGBwECAwj/xABCEAACAQIEAwYDBQUHAwUBAAABAhEAAwQSITEFQVEGEyJhcYEHMpFCUqGx0RQjYnLBFUOCksLh8CQzohajsrPTg//EABsBAAEFAQEAAAAAAAAAAAAAAAABAgMEBQYH/8QAMxEAAQQBAwICCQQBBQAAAAAAAQACAxEEEiExBUETURQiMmFxgZGh8AaxwdEVIzNC4fH/2gAMAwEAAhEDEQA/ALxooooQiiisGhCzRXNbwJIBEjcdK6UgIPCFisFxQ7QCelMOMxaqM9xgomPEeZ2A6+gqll5YxwNrJSE9gn8Vmm/hfEFuKIYMDswMg9RPUUvmrEMrZWhzUqwWpsxOOJPh0HXma74699ke/wClMJ4me+7uFjOE38clc2aNsv8ATXyrH6lmEf6bDXmf4SaXPsN7J4weNbMFYyDz5zTmKZIiD0IP0p5Vqn6XM97C15uv2TWG+VvRXHEYkIJPsOZpqucYuToFjof1mp8rqMGLtId/clLgOU90UnweK7xQ23UdCKUVdjkbI0ObwU5FFFFPQiiiihCKKKKEIooooQiiiihCKKKKEIooooQiiiihCKw1ZrniGhSfI/lTXGmkoTNh70XM3UmfQ/8AB9Ke81Q/ieOa1lAKqMpMuJDER4BqPXrrptT5hMYwUSNwDB3WRMT5VzXTM0R6mP7m/qkDS1oceCluOfw+ulR3ieEa4Ua2UZrRaULAfOBz5MI57gmne65bf6Ulw3DgjswJluRiBJLGIEnxHnT8wjIfx6vCWOTS7WORwuHBcC1tWzwGdy8KZC+FVAnmYWSepp3/AGlojT1ptxnGbFowzjN91fE30G3vTRie2B/u7fvcP+lf1qNs7MYaQ6kx7y5xce6kcVya0JmBMRMCY6TvHlUK4h2rvojXLl1bVtBmYqogD/EGJMwANySKrPiXxnxRc9zmyTvdd8x84tsqr6a+tLA05VmMX700e5XDf4fdN4kKxbvAVuyMq28w8O8iFkZY185mpGmKZRA9pqpOynb/ABeIsm4Cy5WykPDoxgE5SwzcxInSRqZ0mHD+2Vu4MmIHdEgjMD+7M6bnVN+cjzqAB2PI5rSQ5TSSl5AO1J8THrdBZG7yJ+X6gD15cjXDDXi6klcuvnroDzAOhMe1Z4bgXQksyMCqquSYKiYYzzM7CR5maXW7OZgOp19OdZ0kL5nAHkpkgYCWt396cOFWotjzJP1/2pbWoEVnNXcQRCGNsY7Ck4bbLNFANFToRRRRQhFFFFCEUUUUIRRRRQhFFFFCEUUUUIWpNIf7btTGb3gx9aW3FkEdRFQzEW3tBhEsvlvqNY3Phk+0VidVzpsQNMbQb80huwAplZvKwlSCPKuePb923pH1qLcNusc2sgEZWjKTpqNN4Ma+ccqcgxO5J9Sapt614kZa5u9fJJIdBLTyuK3X73Ll8ETmg9J3230jfnS1Vpv4nxi1hkz3WidFUasx6KOfrsOcVCeJ9pb2J8P/AG7f3FO/87fa9NB5HeqLKY23JhN1tSl/EO1dm2SqfvXH3D4R6vt7CT6Uw4rjV+9ozZV+7blR7nc+5jyqEce7YWcHCZe9uwDkBhUB1BdoMSNlAmOmk8eD9tOIXAH/ALNe5aOzWFvAx1DNnVtPKpnwZUrNTdh7zVpKPZTPD2TpoflBIy5Yf7i/eHn+uhaBy2n7wMbjAFABpMzEa6efIGtOEdpMPdIVs9i6f7rFKbbn+Ut4X9jPkKkFvh6Bi2VQx3IUBj11iaxJnOhdUjaP5+WFEbCgfaXhT47ErgwStiyFu4ll3LOD3VofxZJPlmJ+yAXy1we1btd0lpFtRGTKCpEfakeM+bSae+F8KW1aa5edLWe41y67sADcf7IJOuVQqDySlN3AWnTPZuC4vJlZWUxyldJrV8DKmjAgHqNG29We5+vCk0vIsDZRjCcLzMbVrJbVFBgKAPESYCrAA5mkK4RnOVQM0sNwB4ZnU+lPOKwYJkzI0kEgx00OoqMdr+Mpg7GbKrMxy20PykjUk88qgiepI6k1Vg1zSBg5P4bTQbS/hXaC9hT4Dmt87bHw/wCE/YPpp1Bqf8H43bxCd5abUGGU/Mh6MPrrseVVZwrEHE2bNyApugaTChsxQ6nYSJ9DXXD465g8RnQgshKsAfC6g6rPToeRg+t2jqLHbEfwnq1DxhmTNLAaaQAdYjY8wRzpO+uo56g6z+tbYN7Vy0r2wO7uDONBBza6jryPp5UuwnDc+p0X8/8Aas6WHJypQwEk/sldTj6qX8GvM1oFtTJEnmAdDS6tbaACBtW1d7AwxxtY42QBv5qVFFFFTIRRRRQhFFFFCEUUUUIRRRRQhFFFFCFiKQ8T4f3gkfMNvPyNL6wahngZPGY3jYo5UVe9lIkHUx6H+p8vI1tj8etiy91/lRSxA3MbAeZMD3py4pZAYEfamfaod8Rb5XBZfv3ba+wl/wDQK4luJ4GQYT2/ZQkDYKGftV3FX811hncgfwoOSqOSj8dzrJp0xPDjZuZCwbQGR59aZuH4RmV2A0QAtqAQCYEddelOuAw7PmyxKqWOZokDzM61JNZN3skKQYvsRh7+JTEPmkFS6aFLmUALM6rsJAkEDlM1OeH4J7p0E7anQDoP9hTRg0JEgGPJYA0/hECpN2fvCI859jH6UkAObM2GZx0jhIPWNFNJ4jcfMtqx31kEqSzQrxvlQowI6Zt94in3h2GF2yLlnbUZCArKV0KQCQCCI002qsO33w7xd82VtJcY2lNtCoLWnTMWVpWe7uawwaAYGsDWx+xGEfA4G3ZxFzvsRqzkHNBOyljvlUAT5Vf/AMbjMYXTkAeW+333+i0MqOFrQGivI3yop8R8Di2f/pWXvbSWjbVghzW2U94bfeArnNzfmQoE6AHv2CuXiEF9Ql9rLNfVQANHAtM6rorkaR/N0IEm4nYXEAC8qvBJBMhlncB1IYD3150i/wCnwdomBbtyJiSzsdFXm91zsF1J5VWHVYtYbEC6jsAKPlV3x8kvprPC0i7qq7fH4/JJ+JMEBJk+IABdWZmMKigkSzHQCR5kAEipfizwLGJdS/eKtaYBFFqSlk6k2yT8xOpz6B4JAEQLgwpt2WTEcQu2sNccMMPZvXEU21IhmMmGvMCAxGiA5QdWJU9ouC28TZe1cANu4sEjkDBV1PUGGB8hW9gYXgkzSe27f4e4Km1tblVr2Vt58Hhlt+IlCI/iDvnn3P4iu3FuHPabK4gxpG1Mnw9W9ZN+2ZDWLwgxpmOZbg9D3aH2qQ8Yxdy82Z9wIEDSsXKjfHlOHbn6phu1JfhzjS2HuWj/AHVyR/LcBaP84f61Y+FxKsNOXLpVRfD7FZLuJ0n9wrx1yMfp8+9THC4u5mhyhJUsDbBGWCJGpOmo10/GkGccKUuq7Asd1KyNxaXjgKaA1mmLCcbKmLmq/e5j16intXnUbV0WHnRZbNUZ+I7hAIK2orXNSfHcStWVzXbiW163GCj6k1eG+wS8pVRUSxfxS4dbMC8bhn+6R2H+aMpHoabbnxmwgOlrEN5hbY/+VwGrLcSd24Yfop240ruGlT+ioBZ+MeGdgow+JkmBpa//AFpUvbPFMcwsWwk6KWbNH8wET7GqOZMzCIGR6pPmpW4M7v8Aj9dlNaKZ+G9qLF6Fzql072nZRcG42nxDQwRvTvNPa4OAcOCqrmlppwWaKwKzTk1FFFFCFq9wKJOgHOmfE9o1ElRoBJZtFjr1j6U5Y7Dd5bZNswIqG4vCsVa23hbTfkQwYeqkrv0Nc/1jMnx9Ij2B5d5JL3APCX2uLC83zSwEwQy6dQGAkTzph+I1gtgs33L1pvY5k/1inHC4ZzcV3CrlUgBTMlhBJMDSPc+1d7ltcTau2nEKwKGDMTMchDCAY9K5vHmuUPcb8+6WaNoeTGbCqjCmnfCxIkSJpnW01t2R9HRirfzKYPtImnLDXKvzAgqFVv2mxeNtYpzduXVfMShDMFyz4TbgxliNvzqffCbj2Nxly6t2+GS0imXQNcJZiB4wytG+pJ5Cne/g7V+2bd5Q6Hkd1J+0p+yw5Ee8jSof8MrpwPGHw1w/9wPZnYFpFy0w/mKgD+et3EmhzWaHsFj82TwQ5XJnxI0ew9wcms3FdYiZKXGRx0gBteZ3rQcQ0nucUI5fsuIn8LcfjUR+L3bu/ghhrWFuG3ccm6zCJyIcqKZEFSwYkc8o86zxL4427nCGuWmW3jzlt5I+Vj811J3TKGI6MQDymOboWNKbN/X+7SGMFSjv8Xd0w2Dua/bxZFm2vqktePpkHrTBxrtXheF4lf2jPj8eBJyAJZwqONrakkIxEamXI3YAgVV3BPiXxdCwTGXSDubuW5G+3ehoOvKnPhvYfF4i2b8qM5LA3nPeXSdS8wdzrmYiasw4eJgDUAB7zynBrWpP8Q+Irjse+IDFrbJbFtTANtAoBRgCcpD5yRPOec1POwIuWMKi3XJtuMyIf7lW2IO8N8xXYTO5NQ3h/YPEtcAvJ3dsHxMWUyOYTKTmJ+g51YF3MVZlQlE0MEaQIgDnA0qLNzxHQjcPf/SRzq4SfFhcz5QAGdm0ESSdWPUnqabb5pXcxigNKBsywpJjKfvD/nKmx7zMwVVLMxgKurE9AKymS63ElNtPnYcHv7p5C0B9biwPcKfpUtw+GRCciAE/dGp8vTy2pJwLgv7NZhozt4rhnQGNFnoo0n1POnvhjiW66EeYpjomZcoiugdkAk7DhcF4ZdfZYHViB/v+FLrl1sNYVZDOSY6Dn9BNK7dyKhvxK7VrhrmGUKWLC4zQYITwjQbEluv3T1rUh6MceNww7MhFC1axYg6QNW+PlvGWbONQ0kEEdI2qpeKZmvubjtcYOwzXGLMYJ5mpPxLt2HSLStJ5sAAPYEzUWVSddzXR/pDpOZjGSTKBF8A8+8rrYYGgcJenZu+bAvhQUMmAfEFE+IrG2nIzGsVGeKce7l8gtzsSWMAg/djf1qccJ7U3rFsWwFYLsWmQN48x9KjvFOBDE2yAV7xdUiN/u+h28jHnXRA9TqUSgCj6pHdvl8U3IZOIzoNEce/3Jz4Ayi/bP2Tt/iU5fzH1qzrZECNqqPs7ZL4W2zaFQwM6RkZhJnaAB6RXPiHxNe14LJF0jTOwOX2AILeunvXJ/qvpL88xZUThekAg/wAJk08XhNe51bcKSdvwjXLYESA8+hKx+Iam/g3bTG4QjurrFB/d3Ze3HoTK/wCEim21i3vIt25qzqCent0HlWUwbv8AKpPoK6nBxIMDpsceS4UByeN99rVn0ZszBteyursZ8Q7OO8BHdYgCTbJkMBuyN9oeWhHprUurzGty7YuK6Sl22wZTzDDUe35gkV6L4BxhMVh7d9Nrigx907Mp8w0j2rKzsVsJD4zbTwuYzcTwHbcFONFFFZyoIrldw6t8wB9RNdaKa5ocKKEibhVrksekj8qR4vAlNQZXbXcU8GmrimLE5By1P9BWN1LHxY4S8tAPatt0xwFKtfiFwYpcGJQeF4W5H2XAhGPkwhfVV+9Rgjhf2XxRmj3mp49tWBVgGVgQQwkEHcEHcVAuJ9gr1ticPF23OiyBcUdPFo8dZk9KwBWQwAmiPuouUiwl3QTvFceKdm7GJdLjF7d5MuW7aIDDKZWQQQYOx0I6xpXNg9sxcVkPRwVP/lE0stYjbQc9RMmeusacoA96LkhdrYaKX4J94pw7DYk28TctW7l22uRs4nKCxYMEPhguzaxpmA0qM9rewmFxSZkCYe8NAyJCOeSvbQb9GUT1BA0drGKIMg9fcHcEcwRyrqt3UEGCpkHfWCNjuIJp3pkzpmyBxB7+X0RZu1E+zPw5W2Q190dVPyJm8TD75ZVIH8MSfLnOrt2f+f0/pSQXdSSZLGSfPTly2FaG6WOVQWPRQSfoNafkzyTHU7dBsre7d0pDcxLAMquQrTmAjWd9eU08Yfs1ffVgLa9X1b2Vf6kU64Ls7Zt6kd43V4j2XYfj61FFjPdu5JSiWC4DevwVGVPvvOX/AAjdvbTzFS/g3ArGGHhBa4RDXGAzHyEaKvkPKZrOOxzhwlsKWy5iXkgAkgAAESdDz08678LxXeRIghiGG4kCdD0IIPvVtrGk+GDup3QvDQ/sleLwpK+IaGNRGmoI9NQN6SIO7gruv48zPrJp7prxuEZTKgkeQkjyio+pdNlxi2bHJNc+f/iYbAocJzRwQCNiJ+tVN8WbebGJ/DYT8bl0/pVuYbCkWkB+YKJ/T2qru2mBuYjiNxbazktWpkgADLOpPUsa7zpkwY5ssu21m+y0ME1KCoFbWlCitcTa7pmD+HKSDm0jXY059l1t3MVh5KshvWwSCCPnGhIruvHYGagb2v4rrhI1rSe9XSsnsT2Bt2ra3sSge6wBCOJW2OQynQv1J22G0mR8a4FZxSG2wUOB4WAGa2TsR0HlsdaeBqKrHs18M8XhuNXsdcxKtZY3m0Ld5cFycqXARAVdDudUWAOXCS5MskniOO/7fBcZJkSSSeITum3AfDZ8Wrq827Iu3C41Ae5mOcQPEyhweaifvRpy458M7OEXMtuzctgwT3fiWdATmLSJ0mfakfEf7a/9RjL33dd+pXLn/Z/2XNrP2PkmeeeecVZPaXEqLF2dijLB5lhlUfUj6VZjy3OmBoV5Up2ZLnSgkD4UqkxWFAEAAQIEDQAeQ2AqdcL4UiINOVQvG420rZGuW1fTwsyg67aE86VYPtXesDIQtxRsGkMPLMN/cGl/U3SsjqsTBiOFsu23X4V1GoyM0xnjyXf4gcNRVt3AIOYp6ggsPoR+Jp4+C/GzN7CsdP8Aup5ahbg+uQ+7VDe0PaF8VlDAKqyQqknU6SSd9PLmetOHwsuRxS3/ABJeH/hP+mpcHp0+L0kQ5PtNs+db3SoZsRMB1cjdXtRWaKx6XLrNFFFKlSDi+O7pNPmYwP6n2FMFu5Uk4hw9bqgNIjUEbg0gs9nQD4nJHkI/WuW6x0/Ly5h4fsj7KNwJKbuH4QyQusmdoj18+p507f2cQJnX00+tL7OHVBCiBWuLeEY+Rq1j9JjgiLpTZr5D4JxF7uUex+MCqAU7wuYCGIOhJmQRAHkdx7IbXAsJfXN3ItmSDkOUhgdfk8J8jGx5UvxGGW4sNOhkEGGBgiQfQke9dcHhwgCIOZ3Mkk6kknc1hxylxoJNUfhgD2rTK3Ye19m7dHrkP+kUDsnbUwblw/5B/pqU3MGVWZmNxTViS2cZYifF6af77c4q+YvCdT27pgBuiklrgVhfsZv5yT+G34U4Yr91ZbugFIXkogbS0DeBJ9qxZWWA6mnHGYfLBG23vUz43GMvbwErTR1JlwONNxJLBoYjMIhojXTTnGmkil+Fw2akffyW0Igka899v+cxTvh7qWrea4yqqgSzEACepO2tT4EYkPrb0FIRqeaHyTRxjgRzBkfI0RJXMpGpgiQZBkgzzPttwbh4QqsliWZmY6EkjUxyGwA6CnCz2hwd892mIsux2Vbilj6AHeleGwqIdDJ21p0nTZPSRIz2bsqR5kADHceSxdsEelc1MU4sJpvuJBIrdTEuRpANVD2r4q+H4piCkEEWgVbYju0I22I/qatfCNuKqT4oYIpxAvyu2rbD1SUYfQIfereJHHK8xyCwRwrmHXiUVXfxBxLXAtw7vcJaNpy+H8Jp87I9jVtcGvcSd8lzMGtyxVTbtvkZehZ2LBTyZbZG5qN9tMT4ETzDH6MAPzrbjva9sRw/BcPsK2Syma6ADL3SznzJVQ0+rHoKkyTpmqPtQHyS5Tz41t7Urs4D8R5Re+Vn0BFy1BDj7xUkQesSN9tq64/4i2L6Paw5DsQQ0m2QoOhlVYk9NQBr7V5wwmJuK9u1dZxa7xM1tiwWMwLSp02qxvi2+B4fjbK4Cxbt4hD3l0oWChSIW0UDZRmUktpMFeurTJDrB0V5i00yRawdFee6tN+29ooS4dIBJ+XKI1JzFgAPMxUE4l8QsJiWjv0VFJgHOAY3bMygMY5DroNZNddo+37Yi2LdtDbQkF8xDFiDIX5QMs6xGunSuHGe0WK4mLFs2kLWEZV/Z7WUkMwJLKnhGo+yFG9SeLHFLcAv4/wn+IyOS4Rf52U+x9vA4js7i8TZtKMQLyi65E3C/wC02wDLSVU23ByiANRyNRzhGID4e0d4XKfVSR+UfhUbtYrGYXD38OyOtrEd1nDqRrbcOpB6yI9D5CHLsmji0+YEKWBWeehzR9Fq50h72ZVEc3/atdLe5mRRHN/2nW6alnwrwjf2kjFWAFq6QSpA2Ucx/FWnYnhC3Ga64kIYUHbNAJb2BEepqd4W1lu22XRg67cwSFI9wTWZ1z9UMhyTgsbfAJ8ifJaua7UxzPcpvNFAoqquSW1FFFCEUUUUIRSbiCE22A3ilNa1HKwPYWHuKQoytynnh2EKjMdz+ApQMIk5sonrAmuwrF6d0j0V5e91+X55pjWAbrDCo1fEMR0NSY018T4fmYMDE7/861cz8d0rQWchK4WkvD13b2H9aeb9vMpHUUgt2woAGwpdhnkelWYoAyIRn5pQNkwjDkvlII116RUV+It1nu2rc+BVLkcs7MVBPmApj+Y1O+M8Ts2RN11U8gdWb0Uamq34xj++utcIPigKvMKNBP4n1POm42OzFaTa0ums0SeIRsEyphdvUH6HcdD51O+Bdq5ATEGDyucj/P0P8Wx5xzg9rFK7FUuIWBgqjKWkeW59qcTai13neeKYyGOsUkmcxntArRzJoZ6B+qt6zclQeoFJcSfEfaqy4Vxu8nht3GQ/dkFT6KwIHtFLsN21vXMxS7auZTDFVBgx1EfUaaGrLHtkGppWa/BcDsQbVgYT5vao78RezxxOHBQTdtSyAbsI8Se4EjzUU0W+3GItnVLT9dGU/UE/lUg4T2pt4rSClwD5GO4G5Uj5h9D5VMxxY4OCjdjTQVJWyoTi2At3QuedOhiRrodPOnbs52ae6pFhURF0JJIBO8aAsxiPqKnvbL4ZNfY38IVDmS1ptFYndkbZSTuDod5Gsw3hfFsRw641q/ZYBjJR/C0jTMjag6QNJB01Fbcs73YzpMEN8byP3WvjTRuGpgGv7pi7c9mriW/GBnQZlZTIZftAGAdNDBH51B7KXMTeAZy1y4wGa4xJLHmzGSfWrX7R9pVxOQIpULr44mYIjQkRUTwvArSXe8WdNVU7Kevn5VDDhZmZHHNkNDXnZw+Hf5hJlYLp3teO/P8AaiGGwLvc7tQcxMR06z0jnVk8HwK2UWzaGZmIzH77dT5DWOg96TgKCWCgE7kASfU7mnPs7eUYhZ6MB6x+k1oOw/8AHY8uQPWcASFbxOntx7c42eykWH7IAr4maT90wPYfrUc7QcFfDnWWQ7N5/dPn586su04IEVEPiBxVAgsgguSC38KgyJ8yYgdJ8q8+/T/X+pZHUAxztTXHcHgDz91KVsztVFMnZ3tKMPKtOUmdBO4Aj8KtjsYoxFpMVqFYt3akAGAxXOdecGB019KKwODfEXks2/nuOqL5E8z5AST5A16Y4XgVs2ktJ8ltFRfRQAPyrour9LxBlekAeudz5fFZXUsjYMH4EoiitqKrLBpFFFFCVFFFFCEUUUUIRRRRQhFaXbciK3ooQmwisi7l18qVYixOo3pDiGAVidgrE+wM0JRuVWBZrjG5cJZ31JPnrHoNgOQrkwIc+R/Kl+Ht6D0H5V1wfDe+vZVMTqT0UQCf08yKpZoLmgN5tdLLK0Mo8BQdvh89xnNu8w8RIAsyFBMgEh9450t4WmKsuLOLi4DpavidSAT3dwEAhiASpO8RJ0i2LosYdFVilpNhndVk+rEZjtJ9KbsfwZbzJEBZBJHQEOhU7E5lEHzpHwPdHTjf52WKyZjX20Uqx44l++5w+HU5V/7twmFnfu83QbsBJJ0jQyq7OcBbCMzNcD5lylVBA3BBk7kQeQ3NWJi+yQCfuZkbISIPWDAg8+hqOFjbcgoCQCpW4DoT5df1qrI+TGZTR/381YYRI7WNyuWZX+U+3Me1YLMhDIYZSCp6Ebf7jmJpKEgzMRsa3TE55B3H4j9atY2YJKa7lazX6zocrd4NjxesW7oEZ0Vo6EjUexke1Y4rwezibZt3ra3EPJhseoO4PmINNvYY/wDRWx0a6P8A3XP9akFX7INhc1I3RIQOxKpXth8Mb2GJuYUNes81Am7b16DV18xqOY51CHfKYaVPRtD9DrXqDLXK/hUcQ6qwO4YAj6GtiDrEkbdLxfv7q/D1OSMU4WqP4D2N/aLHeNcKF5yAAEASQC06mSDoI0/CLXCysQdGUkGORBjQ+or0Dc7KW8+ZGa2mk27YUJp93SVnnH4Vr/6E4dMnB4eTvNtd/pVPB6rltmlOV6zCfVArYKz/AJQDfn+FRh7W4lVyi8R5wub/ADRPvvSbAcJxOKb9xau3ix1ZQSs8y1xvCPUmvROH7MYO3GTDWFI2ItJI94pyCCp25sUNmCJrSfJQSdSJ9lqr/wCHXw2ODb9oxBVsQVIVV1W0D82v2nOxI0AkCZJNgCiKzWfJI6R2px3WY97nnU5FFFFRpiKKKKEIooooQiiiihCKKKKEIoooNCFqzVCe0/adHm1ZIYHR3G0fdU8/NtuWusafETjjhlwyEqGTPcI3KklVSehKtPWANpmIJiANBv8AgKZJI2NupxWxh4bdImk+QS17smPrUm7HWRFxucqvtBb+o+lRa3ZGQPmBJYjL9oeZqU9hsaFd7Z+2AR5lZkfQg+xrGx8kSz2fejJ9aMlqqH4nPdPEr/fToVFudhayjLlnkdSfPNTjwHjGNtcGvNhzcIW+Aht6utsAd9kjUAO1uSNszecXhxfs5hcVl/abFq9l+XvUVss7wSJFMvEcYlq7bWwqqtgFQqAKusZkAGgEAbc/StaaZsTdRWZFGZDQSP4Q47F38ALmMD5zdfu2u/O1qFysZ1PiLgE8gPWlnbvhy5FvDRgwQ+amYn0MfU09YftHh2Em4qHmHOUj67+oqLdse0aXAFQ/u1YEtB8THwqqgCW1OgAJYwADzgyJGOiIBu+FLAx4kBqq5TLwi1ZLN3sTGk9KZ8eyreJT5Q34c/wqP8Y7Zmxjf2e9h+7UFAxuN+8XOqsGhTlWAwJXU7iQaf8AHWECCHlyWDJEZY0GvOa5/wBFkxphI489lahDfGMjXXasHsBjxkuWT8yuWHmrb/Rp+oqXTVOYLiT2Xt3rfzKAY+8CBmU+RH4weVW1w/GLetpcQyrqGHoR+ddaNxaZ1CAxyaxw790qrEVmihZyxFEVmihCKKKKEIooooQiiiihCKKKKEIooooQiiiihCKKKKEIoNFFCFWHxEtkY1WOzWUj/C7z/wDJfrTR2dw6Pci5y6+9WB257PnE2Q1sTdtEso5sp+dPUgAjzUVV8/aHvyg/06VmdVx3TQ+qeFttHpOGGMNFqfOJ2baXYTaNQD5j/etMVxOzaYMXSysjL3lxVMiNixHPpSKysoXzLowEE+MyNwOY86hvxM4UzpbxCyRbHdv5KWLI3pmZgfVaxsHHBcGudwoWsMMV8kK5+HcWxeJtBrbq1sgxdTL4oMHKyzOoIlRprrVddneP38Txe9gL18WVU3rdv9nS1BuWm5m+lwmUV+e8V3+A3by1btvgsRcVIY3LTOQFII/eJJ00Izj1boKqfiHHXGPuYq00P+0veRgNj3hdTB9tDXSNgaPa3+O6oOmcfZ2+Cu3txhsbwzDNiGvYbEIrIsPauW7hLGBHdXMhPPWNAfSuvwk7YYLGNFyExwzEK/yQZH7idjlMGfGRzI2hfxN+KtriPD8PZthlulw99SCFUopAUH7SlmLDXQKJ1qtsTgr2HZe8S5aeFdcwZWg6q6zBjoRT2wxtNgbprpXuFE7KcfGHh5bjtxE3u/s8erW0X+lTi/w5WsPe7wSGML76ecmq47HC9isU+LxDvda2AM9wlmZyuVNT91QT5QKl+IesnqRL3Na01XP9K7jROLNQNb/YJYj/ALtf5fy0qy/h3cJwKzye6B6d4x/qarHA2XuC3btiXc5VHUknfoANT0ANXLwTha4exbsqZCLE/eOpY+7En3rZj/2x8Fe6pI3wWM78pwooFFOWAiiiihCKKKKEIooooQiiiihCKKKKEIooooQiiiihCKKKKEIooooQsRUK7X9ji5a/YXxGTctj7fVlH3+o+167zasFaFLDM+F2piovb0Ox/p60qwxLMFESxjWI101nlUv7d9mQA2JtDTe8o/8AsA6j7X13BmCtbI21H4j9axsrDc31o+P2W8wiaPWz5+5a4vshhWuFXw1pnmD3eZZP/wDNlH4U18W+G+FMhVexc5all91YyR6N9afMFxA2nDAajka68Q4sbz5iI0iBWc2fLZIBe1fdUjC4yBpaNNcqsMJ2Ra1jbFvGQmHa8ge9P7rJmGbx6ZdOsETVr/EnjfC+KYfubLNdxNvW09i0WVDzR7jZVFs8zMDQiYgt63X+yG9ga0uLcO4P+Ij+prYblyOGzN0n+Ps7HZIeAcMt4e3bslhEzcYaSzbn00AHkKc+0+FsoyCwZLbgGfQ+X/OlJGwbc2A9JJ/oK5i0ibb9Tv7chVVuBNLMJHmh3HmtCPAe57SDQHZTT4Z4INiHc69zaVV9XJBPrCH/ADGrLioF8KMM3d37pGj3FVfPuwZPpmcj1BqfVukVssnqLryHAdqH2RRRRSKgiiisE0IWaKT2cXO4iTp9JpRQhFFFFCEUUUUIRRRRQhFFFFCEUUUUIRRRRQhFFFFCEUUUUIWroCCDqCIM86qjtT2ZfCOWRWbDnVWAJ7v+B42A5MdI0Oo1tisEUoKtYuU/HdbeO4VG28cDswPoaXcMs3cQ+SyC7czJyqOrNso/E8gati9wTDuZazaY9WtoT9SK72cOiAKiqq9FAA+gpdlpydXseozdMHD+wdhV/ezdbmSzKvsqkaesms4nsBhWHhD2z1R2/J8w/CpLRTVlekzatWo2q7x/wwu/3V9T5XUIP+ZCR/40jwvwqvlpv3kVBuLOYu3kGYALPWDVoUUuoqyOp5Ibp1ftaa8Fh1sIqKqqtu00ImwAKwJO5315maVXLzqB4cxgzlnfYAfXcxsa6jCrrp82/n5T0rZ7QO/4Ej8qRZ5N7lczcYE6aBZJnnroNPL8RWtzFHWAICqdT94kDl5V0OGWAI0AganaI/I1k4denT/x2oSLR8RCsY1Ux67frXO7ccfd0UkkzlGvTnpXZsMp3HOee/X8BWblhW3Ex9P96EJMwCliBJlQJJ+1A5zG/KuqXzMR9ogewrobC9OYPuNqBYUaxzJ9zvQhcrGIYnVYETJ89hqNTG/Iedb/ALWkTPKee0E/kD9K2FgAk66xzPL3rU4RTuCd9yeYIPPoSPKhC3S8DsZj9SPzB+lFCWQJgb/qT+ZNYoQv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ISERUUEhQVFRQWFRUZGRgTGBgcFhcYGBYXGBgYGhgXGyYeGRslGRgXIC8gIycpLCwsGR4xNTAqNSYrLCkBCQoKDgwOGg8PGi8lHyUsKSwtKio0KiwsLCwsLCwqLCwsLCwsLCw0LCwsLCw0LSwvLCwsLCwsLCwsLCwqLCwsLP/AABEIAM0A9gMBIgACEQEDEQH/xAAcAAABBAMBAAAAAAAAAAAAAAAABAUGBwECAwj/xABCEAACAQIEAwYDBQUHAwUBAAABAhEAAwQSITEFQVEGEyJhcYEHMpFCUqGx0RQjYnLBFUOCksLh8CQzohajsrPTg//EABsBAAEFAQEAAAAAAAAAAAAAAAABAgMEBQYH/8QAMxEAAQQBAwICCQQBBQAAAAAAAQACAxEEEiExBUETURQiMmFxgZGh8AaxwdEVIzNC4fH/2gAMAwEAAhEDEQA/ALxooooQiiisGhCzRXNbwJIBEjcdK6UgIPCFisFxQ7QCelMOMxaqM9xgomPEeZ2A6+gqll5YxwNrJSE9gn8Vmm/hfEFuKIYMDswMg9RPUUvmrEMrZWhzUqwWpsxOOJPh0HXma74699ke/wClMJ4me+7uFjOE38clc2aNsv8ATXyrH6lmEf6bDXmf4SaXPsN7J4weNbMFYyDz5zTmKZIiD0IP0p5Vqn6XM97C15uv2TWG+VvRXHEYkIJPsOZpqucYuToFjof1mp8rqMGLtId/clLgOU90UnweK7xQ23UdCKUVdjkbI0ObwU5FFFFPQiiiihCKKKKEIooooQiiiihCKKKKEIooooQiiiihCKw1ZrniGhSfI/lTXGmkoTNh70XM3UmfQ/8AB9Ke81Q/ieOa1lAKqMpMuJDER4BqPXrrptT5hMYwUSNwDB3WRMT5VzXTM0R6mP7m/qkDS1oceCluOfw+ulR3ieEa4Ua2UZrRaULAfOBz5MI57gmne65bf6Ulw3DgjswJluRiBJLGIEnxHnT8wjIfx6vCWOTS7WORwuHBcC1tWzwGdy8KZC+FVAnmYWSepp3/AGlojT1ptxnGbFowzjN91fE30G3vTRie2B/u7fvcP+lf1qNs7MYaQ6kx7y5xce6kcVya0JmBMRMCY6TvHlUK4h2rvojXLl1bVtBmYqogD/EGJMwANySKrPiXxnxRc9zmyTvdd8x84tsqr6a+tLA05VmMX700e5XDf4fdN4kKxbvAVuyMq28w8O8iFkZY185mpGmKZRA9pqpOynb/ABeIsm4Cy5WykPDoxgE5SwzcxInSRqZ0mHD+2Vu4MmIHdEgjMD+7M6bnVN+cjzqAB2PI5rSQ5TSSl5AO1J8THrdBZG7yJ+X6gD15cjXDDXi6klcuvnroDzAOhMe1Z4bgXQksyMCqquSYKiYYzzM7CR5maXW7OZgOp19OdZ0kL5nAHkpkgYCWt396cOFWotjzJP1/2pbWoEVnNXcQRCGNsY7Ck4bbLNFANFToRRRRQhFFFFCEUUUUIRRRRQhFFFFCEUUUUIWpNIf7btTGb3gx9aW3FkEdRFQzEW3tBhEsvlvqNY3Phk+0VidVzpsQNMbQb80huwAplZvKwlSCPKuePb923pH1qLcNusc2sgEZWjKTpqNN4Ma+ccqcgxO5J9Sapt614kZa5u9fJJIdBLTyuK3X73Ll8ETmg9J3230jfnS1Vpv4nxi1hkz3WidFUasx6KOfrsOcVCeJ9pb2J8P/AG7f3FO/87fa9NB5HeqLKY23JhN1tSl/EO1dm2SqfvXH3D4R6vt7CT6Uw4rjV+9ozZV+7blR7nc+5jyqEce7YWcHCZe9uwDkBhUB1BdoMSNlAmOmk8eD9tOIXAH/ALNe5aOzWFvAx1DNnVtPKpnwZUrNTdh7zVpKPZTPD2TpoflBIy5Yf7i/eHn+uhaBy2n7wMbjAFABpMzEa6efIGtOEdpMPdIVs9i6f7rFKbbn+Ut4X9jPkKkFvh6Bi2VQx3IUBj11iaxJnOhdUjaP5+WFEbCgfaXhT47ErgwStiyFu4ll3LOD3VofxZJPlmJ+yAXy1we1btd0lpFtRGTKCpEfakeM+bSae+F8KW1aa5edLWe41y67sADcf7IJOuVQqDySlN3AWnTPZuC4vJlZWUxyldJrV8DKmjAgHqNG29We5+vCk0vIsDZRjCcLzMbVrJbVFBgKAPESYCrAA5mkK4RnOVQM0sNwB4ZnU+lPOKwYJkzI0kEgx00OoqMdr+Mpg7GbKrMxy20PykjUk88qgiepI6k1Vg1zSBg5P4bTQbS/hXaC9hT4Dmt87bHw/wCE/YPpp1Bqf8H43bxCd5abUGGU/Mh6MPrrseVVZwrEHE2bNyApugaTChsxQ6nYSJ9DXXD465g8RnQgshKsAfC6g6rPToeRg+t2jqLHbEfwnq1DxhmTNLAaaQAdYjY8wRzpO+uo56g6z+tbYN7Vy0r2wO7uDONBBza6jryPp5UuwnDc+p0X8/8Aas6WHJypQwEk/sldTj6qX8GvM1oFtTJEnmAdDS6tbaACBtW1d7AwxxtY42QBv5qVFFFFTIRRRRQhFFFFCEUUUUIRRRRQhFFFFCFiKQ8T4f3gkfMNvPyNL6wahngZPGY3jYo5UVe9lIkHUx6H+p8vI1tj8etiy91/lRSxA3MbAeZMD3py4pZAYEfamfaod8Rb5XBZfv3ba+wl/wDQK4luJ4GQYT2/ZQkDYKGftV3FX811hncgfwoOSqOSj8dzrJp0xPDjZuZCwbQGR59aZuH4RmV2A0QAtqAQCYEddelOuAw7PmyxKqWOZokDzM61JNZN3skKQYvsRh7+JTEPmkFS6aFLmUALM6rsJAkEDlM1OeH4J7p0E7anQDoP9hTRg0JEgGPJYA0/hECpN2fvCI859jH6UkAObM2GZx0jhIPWNFNJ4jcfMtqx31kEqSzQrxvlQowI6Zt94in3h2GF2yLlnbUZCArKV0KQCQCCI002qsO33w7xd82VtJcY2lNtCoLWnTMWVpWe7uawwaAYGsDWx+xGEfA4G3ZxFzvsRqzkHNBOyljvlUAT5Vf/AMbjMYXTkAeW+333+i0MqOFrQGivI3yop8R8Di2f/pWXvbSWjbVghzW2U94bfeArnNzfmQoE6AHv2CuXiEF9Ql9rLNfVQANHAtM6rorkaR/N0IEm4nYXEAC8qvBJBMhlncB1IYD3150i/wCnwdomBbtyJiSzsdFXm91zsF1J5VWHVYtYbEC6jsAKPlV3x8kvprPC0i7qq7fH4/JJ+JMEBJk+IABdWZmMKigkSzHQCR5kAEipfizwLGJdS/eKtaYBFFqSlk6k2yT8xOpz6B4JAEQLgwpt2WTEcQu2sNccMMPZvXEU21IhmMmGvMCAxGiA5QdWJU9ouC28TZe1cANu4sEjkDBV1PUGGB8hW9gYXgkzSe27f4e4Km1tblVr2Vt58Hhlt+IlCI/iDvnn3P4iu3FuHPabK4gxpG1Mnw9W9ZN+2ZDWLwgxpmOZbg9D3aH2qQ8Yxdy82Z9wIEDSsXKjfHlOHbn6phu1JfhzjS2HuWj/AHVyR/LcBaP84f61Y+FxKsNOXLpVRfD7FZLuJ0n9wrx1yMfp8+9THC4u5mhyhJUsDbBGWCJGpOmo10/GkGccKUuq7Asd1KyNxaXjgKaA1mmLCcbKmLmq/e5j16intXnUbV0WHnRZbNUZ+I7hAIK2orXNSfHcStWVzXbiW163GCj6k1eG+wS8pVRUSxfxS4dbMC8bhn+6R2H+aMpHoabbnxmwgOlrEN5hbY/+VwGrLcSd24Yfop240ruGlT+ioBZ+MeGdgow+JkmBpa//AFpUvbPFMcwsWwk6KWbNH8wET7GqOZMzCIGR6pPmpW4M7v8Aj9dlNaKZ+G9qLF6Fzql072nZRcG42nxDQwRvTvNPa4OAcOCqrmlppwWaKwKzTk1FFFFCFq9wKJOgHOmfE9o1ElRoBJZtFjr1j6U5Y7Dd5bZNswIqG4vCsVa23hbTfkQwYeqkrv0Nc/1jMnx9Ij2B5d5JL3APCX2uLC83zSwEwQy6dQGAkTzph+I1gtgs33L1pvY5k/1inHC4ZzcV3CrlUgBTMlhBJMDSPc+1d7ltcTau2nEKwKGDMTMchDCAY9K5vHmuUPcb8+6WaNoeTGbCqjCmnfCxIkSJpnW01t2R9HRirfzKYPtImnLDXKvzAgqFVv2mxeNtYpzduXVfMShDMFyz4TbgxliNvzqffCbj2Nxly6t2+GS0imXQNcJZiB4wytG+pJ5Cne/g7V+2bd5Q6Hkd1J+0p+yw5Ee8jSof8MrpwPGHw1w/9wPZnYFpFy0w/mKgD+et3EmhzWaHsFj82TwQ5XJnxI0ew9wcms3FdYiZKXGRx0gBteZ3rQcQ0nucUI5fsuIn8LcfjUR+L3bu/ghhrWFuG3ccm6zCJyIcqKZEFSwYkc8o86zxL4427nCGuWmW3jzlt5I+Vj811J3TKGI6MQDymOboWNKbN/X+7SGMFSjv8Xd0w2Dua/bxZFm2vqktePpkHrTBxrtXheF4lf2jPj8eBJyAJZwqONrakkIxEamXI3YAgVV3BPiXxdCwTGXSDubuW5G+3ehoOvKnPhvYfF4i2b8qM5LA3nPeXSdS8wdzrmYiasw4eJgDUAB7zynBrWpP8Q+Irjse+IDFrbJbFtTANtAoBRgCcpD5yRPOec1POwIuWMKi3XJtuMyIf7lW2IO8N8xXYTO5NQ3h/YPEtcAvJ3dsHxMWUyOYTKTmJ+g51YF3MVZlQlE0MEaQIgDnA0qLNzxHQjcPf/SRzq4SfFhcz5QAGdm0ESSdWPUnqabb5pXcxigNKBsywpJjKfvD/nKmx7zMwVVLMxgKurE9AKymS63ElNtPnYcHv7p5C0B9biwPcKfpUtw+GRCciAE/dGp8vTy2pJwLgv7NZhozt4rhnQGNFnoo0n1POnvhjiW66EeYpjomZcoiugdkAk7DhcF4ZdfZYHViB/v+FLrl1sNYVZDOSY6Dn9BNK7dyKhvxK7VrhrmGUKWLC4zQYITwjQbEluv3T1rUh6MceNww7MhFC1axYg6QNW+PlvGWbONQ0kEEdI2qpeKZmvubjtcYOwzXGLMYJ5mpPxLt2HSLStJ5sAAPYEzUWVSddzXR/pDpOZjGSTKBF8A8+8rrYYGgcJenZu+bAvhQUMmAfEFE+IrG2nIzGsVGeKce7l8gtzsSWMAg/djf1qccJ7U3rFsWwFYLsWmQN48x9KjvFOBDE2yAV7xdUiN/u+h28jHnXRA9TqUSgCj6pHdvl8U3IZOIzoNEce/3Jz4Ayi/bP2Tt/iU5fzH1qzrZECNqqPs7ZL4W2zaFQwM6RkZhJnaAB6RXPiHxNe14LJF0jTOwOX2AILeunvXJ/qvpL88xZUThekAg/wAJk08XhNe51bcKSdvwjXLYESA8+hKx+Iam/g3bTG4QjurrFB/d3Ze3HoTK/wCEim21i3vIt25qzqCent0HlWUwbv8AKpPoK6nBxIMDpsceS4UByeN99rVn0ZszBteyursZ8Q7OO8BHdYgCTbJkMBuyN9oeWhHprUurzGty7YuK6Sl22wZTzDDUe35gkV6L4BxhMVh7d9Nrigx907Mp8w0j2rKzsVsJD4zbTwuYzcTwHbcFONFFFZyoIrldw6t8wB9RNdaKa5ocKKEibhVrksekj8qR4vAlNQZXbXcU8GmrimLE5By1P9BWN1LHxY4S8tAPatt0xwFKtfiFwYpcGJQeF4W5H2XAhGPkwhfVV+9Rgjhf2XxRmj3mp49tWBVgGVgQQwkEHcEHcVAuJ9gr1ticPF23OiyBcUdPFo8dZk9KwBWQwAmiPuouUiwl3QTvFceKdm7GJdLjF7d5MuW7aIDDKZWQQQYOx0I6xpXNg9sxcVkPRwVP/lE0stYjbQc9RMmeusacoA96LkhdrYaKX4J94pw7DYk28TctW7l22uRs4nKCxYMEPhguzaxpmA0qM9rewmFxSZkCYe8NAyJCOeSvbQb9GUT1BA0drGKIMg9fcHcEcwRyrqt3UEGCpkHfWCNjuIJp3pkzpmyBxB7+X0RZu1E+zPw5W2Q190dVPyJm8TD75ZVIH8MSfLnOrt2f+f0/pSQXdSSZLGSfPTly2FaG6WOVQWPRQSfoNafkzyTHU7dBsre7d0pDcxLAMquQrTmAjWd9eU08Yfs1ffVgLa9X1b2Vf6kU64Ls7Zt6kd43V4j2XYfj61FFjPdu5JSiWC4DevwVGVPvvOX/AAjdvbTzFS/g3ArGGHhBa4RDXGAzHyEaKvkPKZrOOxzhwlsKWy5iXkgAkgAAESdDz08678LxXeRIghiGG4kCdD0IIPvVtrGk+GDup3QvDQ/sleLwpK+IaGNRGmoI9NQN6SIO7gruv48zPrJp7prxuEZTKgkeQkjyio+pdNlxi2bHJNc+f/iYbAocJzRwQCNiJ+tVN8WbebGJ/DYT8bl0/pVuYbCkWkB+YKJ/T2qru2mBuYjiNxbazktWpkgADLOpPUsa7zpkwY5ssu21m+y0ME1KCoFbWlCitcTa7pmD+HKSDm0jXY059l1t3MVh5KshvWwSCCPnGhIruvHYGagb2v4rrhI1rSe9XSsnsT2Bt2ra3sSge6wBCOJW2OQynQv1J22G0mR8a4FZxSG2wUOB4WAGa2TsR0HlsdaeBqKrHs18M8XhuNXsdcxKtZY3m0Ld5cFycqXARAVdDudUWAOXCS5MskniOO/7fBcZJkSSSeITum3AfDZ8Wrq827Iu3C41Ae5mOcQPEyhweaifvRpy458M7OEXMtuzctgwT3fiWdATmLSJ0mfakfEf7a/9RjL33dd+pXLn/Z/2XNrP2PkmeeeecVZPaXEqLF2dijLB5lhlUfUj6VZjy3OmBoV5Up2ZLnSgkD4UqkxWFAEAAQIEDQAeQ2AqdcL4UiINOVQvG420rZGuW1fTwsyg67aE86VYPtXesDIQtxRsGkMPLMN/cGl/U3SsjqsTBiOFsu23X4V1GoyM0xnjyXf4gcNRVt3AIOYp6ggsPoR+Jp4+C/GzN7CsdP8Aup5ahbg+uQ+7VDe0PaF8VlDAKqyQqknU6SSd9PLmetOHwsuRxS3/ABJeH/hP+mpcHp0+L0kQ5PtNs+db3SoZsRMB1cjdXtRWaKx6XLrNFFFKlSDi+O7pNPmYwP6n2FMFu5Uk4hw9bqgNIjUEbg0gs9nQD4nJHkI/WuW6x0/Ly5h4fsj7KNwJKbuH4QyQusmdoj18+p507f2cQJnX00+tL7OHVBCiBWuLeEY+Rq1j9JjgiLpTZr5D4JxF7uUex+MCqAU7wuYCGIOhJmQRAHkdx7IbXAsJfXN3ItmSDkOUhgdfk8J8jGx5UvxGGW4sNOhkEGGBgiQfQke9dcHhwgCIOZ3Mkk6kknc1hxylxoJNUfhgD2rTK3Ye19m7dHrkP+kUDsnbUwblw/5B/pqU3MGVWZmNxTViS2cZYifF6af77c4q+YvCdT27pgBuiklrgVhfsZv5yT+G34U4Yr91ZbugFIXkogbS0DeBJ9qxZWWA6mnHGYfLBG23vUz43GMvbwErTR1JlwONNxJLBoYjMIhojXTTnGmkil+Fw2akffyW0Igka899v+cxTvh7qWrea4yqqgSzEACepO2tT4EYkPrb0FIRqeaHyTRxjgRzBkfI0RJXMpGpgiQZBkgzzPttwbh4QqsliWZmY6EkjUxyGwA6CnCz2hwd892mIsux2Vbilj6AHeleGwqIdDJ21p0nTZPSRIz2bsqR5kADHceSxdsEelc1MU4sJpvuJBIrdTEuRpANVD2r4q+H4piCkEEWgVbYju0I22I/qatfCNuKqT4oYIpxAvyu2rbD1SUYfQIfereJHHK8xyCwRwrmHXiUVXfxBxLXAtw7vcJaNpy+H8Jp87I9jVtcGvcSd8lzMGtyxVTbtvkZehZ2LBTyZbZG5qN9tMT4ETzDH6MAPzrbjva9sRw/BcPsK2Syma6ADL3SznzJVQ0+rHoKkyTpmqPtQHyS5Tz41t7Urs4D8R5Re+Vn0BFy1BDj7xUkQesSN9tq64/4i2L6Paw5DsQQ0m2QoOhlVYk9NQBr7V5wwmJuK9u1dZxa7xM1tiwWMwLSp02qxvi2+B4fjbK4Cxbt4hD3l0oWChSIW0UDZRmUktpMFeurTJDrB0V5i00yRawdFee6tN+29ooS4dIBJ+XKI1JzFgAPMxUE4l8QsJiWjv0VFJgHOAY3bMygMY5DroNZNddo+37Yi2LdtDbQkF8xDFiDIX5QMs6xGunSuHGe0WK4mLFs2kLWEZV/Z7WUkMwJLKnhGo+yFG9SeLHFLcAv4/wn+IyOS4Rf52U+x9vA4js7i8TZtKMQLyi65E3C/wC02wDLSVU23ByiANRyNRzhGID4e0d4XKfVSR+UfhUbtYrGYXD38OyOtrEd1nDqRrbcOpB6yI9D5CHLsmji0+YEKWBWeehzR9Fq50h72ZVEc3/atdLe5mRRHN/2nW6alnwrwjf2kjFWAFq6QSpA2Ucx/FWnYnhC3Ga64kIYUHbNAJb2BEepqd4W1lu22XRg67cwSFI9wTWZ1z9UMhyTgsbfAJ8ifJaua7UxzPcpvNFAoqquSW1FFFCEUUUUIRSbiCE22A3ilNa1HKwPYWHuKQoytynnh2EKjMdz+ApQMIk5sonrAmuwrF6d0j0V5e91+X55pjWAbrDCo1fEMR0NSY018T4fmYMDE7/861cz8d0rQWchK4WkvD13b2H9aeb9vMpHUUgt2woAGwpdhnkelWYoAyIRn5pQNkwjDkvlII116RUV+It1nu2rc+BVLkcs7MVBPmApj+Y1O+M8Ts2RN11U8gdWb0Uamq34xj++utcIPigKvMKNBP4n1POm42OzFaTa0ums0SeIRsEyphdvUH6HcdD51O+Bdq5ATEGDyucj/P0P8Wx5xzg9rFK7FUuIWBgqjKWkeW59qcTai13neeKYyGOsUkmcxntArRzJoZ6B+qt6zclQeoFJcSfEfaqy4Vxu8nht3GQ/dkFT6KwIHtFLsN21vXMxS7auZTDFVBgx1EfUaaGrLHtkGppWa/BcDsQbVgYT5vao78RezxxOHBQTdtSyAbsI8Se4EjzUU0W+3GItnVLT9dGU/UE/lUg4T2pt4rSClwD5GO4G5Uj5h9D5VMxxY4OCjdjTQVJWyoTi2At3QuedOhiRrodPOnbs52ae6pFhURF0JJIBO8aAsxiPqKnvbL4ZNfY38IVDmS1ptFYndkbZSTuDod5Gsw3hfFsRw641q/ZYBjJR/C0jTMjag6QNJB01Fbcs73YzpMEN8byP3WvjTRuGpgGv7pi7c9mriW/GBnQZlZTIZftAGAdNDBH51B7KXMTeAZy1y4wGa4xJLHmzGSfWrX7R9pVxOQIpULr44mYIjQkRUTwvArSXe8WdNVU7Kevn5VDDhZmZHHNkNDXnZw+Hf5hJlYLp3teO/P8AaiGGwLvc7tQcxMR06z0jnVk8HwK2UWzaGZmIzH77dT5DWOg96TgKCWCgE7kASfU7mnPs7eUYhZ6MB6x+k1oOw/8AHY8uQPWcASFbxOntx7c42eykWH7IAr4maT90wPYfrUc7QcFfDnWWQ7N5/dPn586su04IEVEPiBxVAgsgguSC38KgyJ8yYgdJ8q8+/T/X+pZHUAxztTXHcHgDz91KVsztVFMnZ3tKMPKtOUmdBO4Aj8KtjsYoxFpMVqFYt3akAGAxXOdecGB019KKwODfEXks2/nuOqL5E8z5AST5A16Y4XgVs2ktJ8ltFRfRQAPyrour9LxBlekAeudz5fFZXUsjYMH4EoiitqKrLBpFFFFCVFFFFCEUUUUIRRRRQhFaXbciK3ooQmwisi7l18qVYixOo3pDiGAVidgrE+wM0JRuVWBZrjG5cJZ31JPnrHoNgOQrkwIc+R/Kl+Ht6D0H5V1wfDe+vZVMTqT0UQCf08yKpZoLmgN5tdLLK0Mo8BQdvh89xnNu8w8RIAsyFBMgEh9450t4WmKsuLOLi4DpavidSAT3dwEAhiASpO8RJ0i2LosYdFVilpNhndVk+rEZjtJ9KbsfwZbzJEBZBJHQEOhU7E5lEHzpHwPdHTjf52WKyZjX20Uqx44l++5w+HU5V/7twmFnfu83QbsBJJ0jQyq7OcBbCMzNcD5lylVBA3BBk7kQeQ3NWJi+yQCfuZkbISIPWDAg8+hqOFjbcgoCQCpW4DoT5df1qrI+TGZTR/381YYRI7WNyuWZX+U+3Me1YLMhDIYZSCp6Ebf7jmJpKEgzMRsa3TE55B3H4j9atY2YJKa7lazX6zocrd4NjxesW7oEZ0Vo6EjUexke1Y4rwezibZt3ra3EPJhseoO4PmINNvYY/wDRWx0a6P8A3XP9akFX7INhc1I3RIQOxKpXth8Mb2GJuYUNes81Am7b16DV18xqOY51CHfKYaVPRtD9DrXqDLXK/hUcQ6qwO4YAj6GtiDrEkbdLxfv7q/D1OSMU4WqP4D2N/aLHeNcKF5yAAEASQC06mSDoI0/CLXCysQdGUkGORBjQ+or0Dc7KW8+ZGa2mk27YUJp93SVnnH4Vr/6E4dMnB4eTvNtd/pVPB6rltmlOV6zCfVArYKz/AJQDfn+FRh7W4lVyi8R5wub/ADRPvvSbAcJxOKb9xau3ix1ZQSs8y1xvCPUmvROH7MYO3GTDWFI2ItJI94pyCCp25sUNmCJrSfJQSdSJ9lqr/wCHXw2ODb9oxBVsQVIVV1W0D82v2nOxI0AkCZJNgCiKzWfJI6R2px3WY97nnU5FFFFRpiKKKKEIooooQiiiihCKKKKEIoooNCFqzVCe0/adHm1ZIYHR3G0fdU8/NtuWusafETjjhlwyEqGTPcI3KklVSehKtPWANpmIJiANBv8AgKZJI2NupxWxh4bdImk+QS17smPrUm7HWRFxucqvtBb+o+lRa3ZGQPmBJYjL9oeZqU9hsaFd7Z+2AR5lZkfQg+xrGx8kSz2fejJ9aMlqqH4nPdPEr/fToVFudhayjLlnkdSfPNTjwHjGNtcGvNhzcIW+Aht6utsAd9kjUAO1uSNszecXhxfs5hcVl/abFq9l+XvUVss7wSJFMvEcYlq7bWwqqtgFQqAKusZkAGgEAbc/StaaZsTdRWZFGZDQSP4Q47F38ALmMD5zdfu2u/O1qFysZ1PiLgE8gPWlnbvhy5FvDRgwQ+amYn0MfU09YftHh2Em4qHmHOUj67+oqLdse0aXAFQ/u1YEtB8THwqqgCW1OgAJYwADzgyJGOiIBu+FLAx4kBqq5TLwi1ZLN3sTGk9KZ8eyreJT5Q34c/wqP8Y7Zmxjf2e9h+7UFAxuN+8XOqsGhTlWAwJXU7iQaf8AHWECCHlyWDJEZY0GvOa5/wBFkxphI489lahDfGMjXXasHsBjxkuWT8yuWHmrb/Rp+oqXTVOYLiT2Xt3rfzKAY+8CBmU+RH4weVW1w/GLetpcQyrqGHoR+ddaNxaZ1CAxyaxw790qrEVmihZyxFEVmihCKKKKEIooooQiiiihCKKKKEIooooQiiiihCKKKKEIoNFFCFWHxEtkY1WOzWUj/C7z/wDJfrTR2dw6Pci5y6+9WB257PnE2Q1sTdtEso5sp+dPUgAjzUVV8/aHvyg/06VmdVx3TQ+qeFttHpOGGMNFqfOJ2baXYTaNQD5j/etMVxOzaYMXSysjL3lxVMiNixHPpSKysoXzLowEE+MyNwOY86hvxM4UzpbxCyRbHdv5KWLI3pmZgfVaxsHHBcGudwoWsMMV8kK5+HcWxeJtBrbq1sgxdTL4oMHKyzOoIlRprrVddneP38Txe9gL18WVU3rdv9nS1BuWm5m+lwmUV+e8V3+A3by1btvgsRcVIY3LTOQFII/eJJ00Izj1boKqfiHHXGPuYq00P+0veRgNj3hdTB9tDXSNgaPa3+O6oOmcfZ2+Cu3txhsbwzDNiGvYbEIrIsPauW7hLGBHdXMhPPWNAfSuvwk7YYLGNFyExwzEK/yQZH7idjlMGfGRzI2hfxN+KtriPD8PZthlulw99SCFUopAUH7SlmLDXQKJ1qtsTgr2HZe8S5aeFdcwZWg6q6zBjoRT2wxtNgbprpXuFE7KcfGHh5bjtxE3u/s8erW0X+lTi/w5WsPe7wSGML76ecmq47HC9isU+LxDvda2AM9wlmZyuVNT91QT5QKl+IesnqRL3Na01XP9K7jROLNQNb/YJYj/ALtf5fy0qy/h3cJwKzye6B6d4x/qarHA2XuC3btiXc5VHUknfoANT0ANXLwTha4exbsqZCLE/eOpY+7En3rZj/2x8Fe6pI3wWM78pwooFFOWAiiiihCKKKKEIooooQiiiihCKKKKEIooooQiiiihCKKKKEIooooQsRUK7X9ji5a/YXxGTctj7fVlH3+o+167zasFaFLDM+F2piovb0Ox/p60qwxLMFESxjWI101nlUv7d9mQA2JtDTe8o/8AsA6j7X13BmCtbI21H4j9axsrDc31o+P2W8wiaPWz5+5a4vshhWuFXw1pnmD3eZZP/wDNlH4U18W+G+FMhVexc5all91YyR6N9afMFxA2nDAajka68Q4sbz5iI0iBWc2fLZIBe1fdUjC4yBpaNNcqsMJ2Ra1jbFvGQmHa8ge9P7rJmGbx6ZdOsETVr/EnjfC+KYfubLNdxNvW09i0WVDzR7jZVFs8zMDQiYgt63X+yG9ga0uLcO4P+Ij+prYblyOGzN0n+Ps7HZIeAcMt4e3bslhEzcYaSzbn00AHkKc+0+FsoyCwZLbgGfQ+X/OlJGwbc2A9JJ/oK5i0ibb9Tv7chVVuBNLMJHmh3HmtCPAe57SDQHZTT4Z4INiHc69zaVV9XJBPrCH/ADGrLioF8KMM3d37pGj3FVfPuwZPpmcj1BqfVukVssnqLryHAdqH2RRRRSKgiiisE0IWaKT2cXO4iTp9JpRQhFFFFCEUUUUIRRRRQhFFFFCEUUUUIRRRRQhFFFFCEUUUUIWroCCDqCIM86qjtT2ZfCOWRWbDnVWAJ7v+B42A5MdI0Oo1tisEUoKtYuU/HdbeO4VG28cDswPoaXcMs3cQ+SyC7czJyqOrNso/E8gati9wTDuZazaY9WtoT9SK72cOiAKiqq9FAA+gpdlpydXseozdMHD+wdhV/ezdbmSzKvsqkaesms4nsBhWHhD2z1R2/J8w/CpLRTVlekzatWo2q7x/wwu/3V9T5XUIP+ZCR/40jwvwqvlpv3kVBuLOYu3kGYALPWDVoUUuoqyOp5Ibp1ftaa8Fh1sIqKqqtu00ImwAKwJO5315maVXLzqB4cxgzlnfYAfXcxsa6jCrrp82/n5T0rZ7QO/4Ej8qRZ5N7lczcYE6aBZJnnroNPL8RWtzFHWAICqdT94kDl5V0OGWAI0AganaI/I1k4denT/x2oSLR8RCsY1Ux67frXO7ccfd0UkkzlGvTnpXZsMp3HOee/X8BWblhW3Ex9P96EJMwCliBJlQJJ+1A5zG/KuqXzMR9ogewrobC9OYPuNqBYUaxzJ9zvQhcrGIYnVYETJ89hqNTG/Iedb/ALWkTPKee0E/kD9K2FgAk66xzPL3rU4RTuCd9yeYIPPoSPKhC3S8DsZj9SPzB+lFCWQJgb/qT+ZNYoQv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ISERUUEhQVFRQWFRUZGRgTGBgcFhcYGBYXGBgYGhgXGyYeGRslGRgXIC8gIycpLCwsGR4xNTAqNSYrLCkBCQoKDgwOGg8PGi8lHyUsKSwtKio0KiwsLCwsLCwqLCwsLCwsLCw0LCwsLCw0LSwvLCwsLCwsLCwsLCwqLCwsLP/AABEIAM0A9gMBIgACEQEDEQH/xAAcAAABBAMBAAAAAAAAAAAAAAAABAUGBwECAwj/xABCEAACAQIEAwYDBQUHAwUBAAABAhEAAwQSITEFQVEGEyJhcYEHMpFCUqGx0RQjYnLBFUOCksLh8CQzohajsrPTg//EABsBAAEFAQEAAAAAAAAAAAAAAAABAgMEBQYH/8QAMxEAAQQBAwICCQQBBQAAAAAAAQACAxEEEiExBUETURQiMmFxgZGh8AaxwdEVIzNC4fH/2gAMAwEAAhEDEQA/ALxooooQiiisGhCzRXNbwJIBEjcdK6UgIPCFisFxQ7QCelMOMxaqM9xgomPEeZ2A6+gqll5YxwNrJSE9gn8Vmm/hfEFuKIYMDswMg9RPUUvmrEMrZWhzUqwWpsxOOJPh0HXma74699ke/wClMJ4me+7uFjOE38clc2aNsv8ATXyrH6lmEf6bDXmf4SaXPsN7J4weNbMFYyDz5zTmKZIiD0IP0p5Vqn6XM97C15uv2TWG+VvRXHEYkIJPsOZpqucYuToFjof1mp8rqMGLtId/clLgOU90UnweK7xQ23UdCKUVdjkbI0ObwU5FFFFPQiiiihCKKKKEIooooQiiiihCKKKKEIooooQiiiihCKw1ZrniGhSfI/lTXGmkoTNh70XM3UmfQ/8AB9Ke81Q/ieOa1lAKqMpMuJDER4BqPXrrptT5hMYwUSNwDB3WRMT5VzXTM0R6mP7m/qkDS1oceCluOfw+ulR3ieEa4Ua2UZrRaULAfOBz5MI57gmne65bf6Ulw3DgjswJluRiBJLGIEnxHnT8wjIfx6vCWOTS7WORwuHBcC1tWzwGdy8KZC+FVAnmYWSepp3/AGlojT1ptxnGbFowzjN91fE30G3vTRie2B/u7fvcP+lf1qNs7MYaQ6kx7y5xce6kcVya0JmBMRMCY6TvHlUK4h2rvojXLl1bVtBmYqogD/EGJMwANySKrPiXxnxRc9zmyTvdd8x84tsqr6a+tLA05VmMX700e5XDf4fdN4kKxbvAVuyMq28w8O8iFkZY185mpGmKZRA9pqpOynb/ABeIsm4Cy5WykPDoxgE5SwzcxInSRqZ0mHD+2Vu4MmIHdEgjMD+7M6bnVN+cjzqAB2PI5rSQ5TSSl5AO1J8THrdBZG7yJ+X6gD15cjXDDXi6klcuvnroDzAOhMe1Z4bgXQksyMCqquSYKiYYzzM7CR5maXW7OZgOp19OdZ0kL5nAHkpkgYCWt396cOFWotjzJP1/2pbWoEVnNXcQRCGNsY7Ck4bbLNFANFToRRRRQhFFFFCEUUUUIRRRRQhFFFFCEUUUUIWpNIf7btTGb3gx9aW3FkEdRFQzEW3tBhEsvlvqNY3Phk+0VidVzpsQNMbQb80huwAplZvKwlSCPKuePb923pH1qLcNusc2sgEZWjKTpqNN4Ma+ccqcgxO5J9Sapt614kZa5u9fJJIdBLTyuK3X73Ll8ETmg9J3230jfnS1Vpv4nxi1hkz3WidFUasx6KOfrsOcVCeJ9pb2J8P/AG7f3FO/87fa9NB5HeqLKY23JhN1tSl/EO1dm2SqfvXH3D4R6vt7CT6Uw4rjV+9ozZV+7blR7nc+5jyqEce7YWcHCZe9uwDkBhUB1BdoMSNlAmOmk8eD9tOIXAH/ALNe5aOzWFvAx1DNnVtPKpnwZUrNTdh7zVpKPZTPD2TpoflBIy5Yf7i/eHn+uhaBy2n7wMbjAFABpMzEa6efIGtOEdpMPdIVs9i6f7rFKbbn+Ut4X9jPkKkFvh6Bi2VQx3IUBj11iaxJnOhdUjaP5+WFEbCgfaXhT47ErgwStiyFu4ll3LOD3VofxZJPlmJ+yAXy1we1btd0lpFtRGTKCpEfakeM+bSae+F8KW1aa5edLWe41y67sADcf7IJOuVQqDySlN3AWnTPZuC4vJlZWUxyldJrV8DKmjAgHqNG29We5+vCk0vIsDZRjCcLzMbVrJbVFBgKAPESYCrAA5mkK4RnOVQM0sNwB4ZnU+lPOKwYJkzI0kEgx00OoqMdr+Mpg7GbKrMxy20PykjUk88qgiepI6k1Vg1zSBg5P4bTQbS/hXaC9hT4Dmt87bHw/wCE/YPpp1Bqf8H43bxCd5abUGGU/Mh6MPrrseVVZwrEHE2bNyApugaTChsxQ6nYSJ9DXXD465g8RnQgshKsAfC6g6rPToeRg+t2jqLHbEfwnq1DxhmTNLAaaQAdYjY8wRzpO+uo56g6z+tbYN7Vy0r2wO7uDONBBza6jryPp5UuwnDc+p0X8/8Aas6WHJypQwEk/sldTj6qX8GvM1oFtTJEnmAdDS6tbaACBtW1d7AwxxtY42QBv5qVFFFFTIRRRRQhFFFFCEUUUUIRRRRQhFFFFCFiKQ8T4f3gkfMNvPyNL6wahngZPGY3jYo5UVe9lIkHUx6H+p8vI1tj8etiy91/lRSxA3MbAeZMD3py4pZAYEfamfaod8Rb5XBZfv3ba+wl/wDQK4luJ4GQYT2/ZQkDYKGftV3FX811hncgfwoOSqOSj8dzrJp0xPDjZuZCwbQGR59aZuH4RmV2A0QAtqAQCYEddelOuAw7PmyxKqWOZokDzM61JNZN3skKQYvsRh7+JTEPmkFS6aFLmUALM6rsJAkEDlM1OeH4J7p0E7anQDoP9hTRg0JEgGPJYA0/hECpN2fvCI859jH6UkAObM2GZx0jhIPWNFNJ4jcfMtqx31kEqSzQrxvlQowI6Zt94in3h2GF2yLlnbUZCArKV0KQCQCCI002qsO33w7xd82VtJcY2lNtCoLWnTMWVpWe7uawwaAYGsDWx+xGEfA4G3ZxFzvsRqzkHNBOyljvlUAT5Vf/AMbjMYXTkAeW+333+i0MqOFrQGivI3yop8R8Di2f/pWXvbSWjbVghzW2U94bfeArnNzfmQoE6AHv2CuXiEF9Ql9rLNfVQANHAtM6rorkaR/N0IEm4nYXEAC8qvBJBMhlncB1IYD3150i/wCnwdomBbtyJiSzsdFXm91zsF1J5VWHVYtYbEC6jsAKPlV3x8kvprPC0i7qq7fH4/JJ+JMEBJk+IABdWZmMKigkSzHQCR5kAEipfizwLGJdS/eKtaYBFFqSlk6k2yT8xOpz6B4JAEQLgwpt2WTEcQu2sNccMMPZvXEU21IhmMmGvMCAxGiA5QdWJU9ouC28TZe1cANu4sEjkDBV1PUGGB8hW9gYXgkzSe27f4e4Km1tblVr2Vt58Hhlt+IlCI/iDvnn3P4iu3FuHPabK4gxpG1Mnw9W9ZN+2ZDWLwgxpmOZbg9D3aH2qQ8Yxdy82Z9wIEDSsXKjfHlOHbn6phu1JfhzjS2HuWj/AHVyR/LcBaP84f61Y+FxKsNOXLpVRfD7FZLuJ0n9wrx1yMfp8+9THC4u5mhyhJUsDbBGWCJGpOmo10/GkGccKUuq7Asd1KyNxaXjgKaA1mmLCcbKmLmq/e5j16intXnUbV0WHnRZbNUZ+I7hAIK2orXNSfHcStWVzXbiW163GCj6k1eG+wS8pVRUSxfxS4dbMC8bhn+6R2H+aMpHoabbnxmwgOlrEN5hbY/+VwGrLcSd24Yfop240ruGlT+ioBZ+MeGdgow+JkmBpa//AFpUvbPFMcwsWwk6KWbNH8wET7GqOZMzCIGR6pPmpW4M7v8Aj9dlNaKZ+G9qLF6Fzql072nZRcG42nxDQwRvTvNPa4OAcOCqrmlppwWaKwKzTk1FFFFCFq9wKJOgHOmfE9o1ElRoBJZtFjr1j6U5Y7Dd5bZNswIqG4vCsVa23hbTfkQwYeqkrv0Nc/1jMnx9Ij2B5d5JL3APCX2uLC83zSwEwQy6dQGAkTzph+I1gtgs33L1pvY5k/1inHC4ZzcV3CrlUgBTMlhBJMDSPc+1d7ltcTau2nEKwKGDMTMchDCAY9K5vHmuUPcb8+6WaNoeTGbCqjCmnfCxIkSJpnW01t2R9HRirfzKYPtImnLDXKvzAgqFVv2mxeNtYpzduXVfMShDMFyz4TbgxliNvzqffCbj2Nxly6t2+GS0imXQNcJZiB4wytG+pJ5Cne/g7V+2bd5Q6Hkd1J+0p+yw5Ee8jSof8MrpwPGHw1w/9wPZnYFpFy0w/mKgD+et3EmhzWaHsFj82TwQ5XJnxI0ew9wcms3FdYiZKXGRx0gBteZ3rQcQ0nucUI5fsuIn8LcfjUR+L3bu/ghhrWFuG3ccm6zCJyIcqKZEFSwYkc8o86zxL4427nCGuWmW3jzlt5I+Vj811J3TKGI6MQDymOboWNKbN/X+7SGMFSjv8Xd0w2Dua/bxZFm2vqktePpkHrTBxrtXheF4lf2jPj8eBJyAJZwqONrakkIxEamXI3YAgVV3BPiXxdCwTGXSDubuW5G+3ehoOvKnPhvYfF4i2b8qM5LA3nPeXSdS8wdzrmYiasw4eJgDUAB7zynBrWpP8Q+Irjse+IDFrbJbFtTANtAoBRgCcpD5yRPOec1POwIuWMKi3XJtuMyIf7lW2IO8N8xXYTO5NQ3h/YPEtcAvJ3dsHxMWUyOYTKTmJ+g51YF3MVZlQlE0MEaQIgDnA0qLNzxHQjcPf/SRzq4SfFhcz5QAGdm0ESSdWPUnqabb5pXcxigNKBsywpJjKfvD/nKmx7zMwVVLMxgKurE9AKymS63ElNtPnYcHv7p5C0B9biwPcKfpUtw+GRCciAE/dGp8vTy2pJwLgv7NZhozt4rhnQGNFnoo0n1POnvhjiW66EeYpjomZcoiugdkAk7DhcF4ZdfZYHViB/v+FLrl1sNYVZDOSY6Dn9BNK7dyKhvxK7VrhrmGUKWLC4zQYITwjQbEluv3T1rUh6MceNww7MhFC1axYg6QNW+PlvGWbONQ0kEEdI2qpeKZmvubjtcYOwzXGLMYJ5mpPxLt2HSLStJ5sAAPYEzUWVSddzXR/pDpOZjGSTKBF8A8+8rrYYGgcJenZu+bAvhQUMmAfEFE+IrG2nIzGsVGeKce7l8gtzsSWMAg/djf1qccJ7U3rFsWwFYLsWmQN48x9KjvFOBDE2yAV7xdUiN/u+h28jHnXRA9TqUSgCj6pHdvl8U3IZOIzoNEce/3Jz4Ayi/bP2Tt/iU5fzH1qzrZECNqqPs7ZL4W2zaFQwM6RkZhJnaAB6RXPiHxNe14LJF0jTOwOX2AILeunvXJ/qvpL88xZUThekAg/wAJk08XhNe51bcKSdvwjXLYESA8+hKx+Iam/g3bTG4QjurrFB/d3Ze3HoTK/wCEim21i3vIt25qzqCent0HlWUwbv8AKpPoK6nBxIMDpsceS4UByeN99rVn0ZszBteyursZ8Q7OO8BHdYgCTbJkMBuyN9oeWhHprUurzGty7YuK6Sl22wZTzDDUe35gkV6L4BxhMVh7d9Nrigx907Mp8w0j2rKzsVsJD4zbTwuYzcTwHbcFONFFFZyoIrldw6t8wB9RNdaKa5ocKKEibhVrksekj8qR4vAlNQZXbXcU8GmrimLE5By1P9BWN1LHxY4S8tAPatt0xwFKtfiFwYpcGJQeF4W5H2XAhGPkwhfVV+9Rgjhf2XxRmj3mp49tWBVgGVgQQwkEHcEHcVAuJ9gr1ticPF23OiyBcUdPFo8dZk9KwBWQwAmiPuouUiwl3QTvFceKdm7GJdLjF7d5MuW7aIDDKZWQQQYOx0I6xpXNg9sxcVkPRwVP/lE0stYjbQc9RMmeusacoA96LkhdrYaKX4J94pw7DYk28TctW7l22uRs4nKCxYMEPhguzaxpmA0qM9rewmFxSZkCYe8NAyJCOeSvbQb9GUT1BA0drGKIMg9fcHcEcwRyrqt3UEGCpkHfWCNjuIJp3pkzpmyBxB7+X0RZu1E+zPw5W2Q190dVPyJm8TD75ZVIH8MSfLnOrt2f+f0/pSQXdSSZLGSfPTly2FaG6WOVQWPRQSfoNafkzyTHU7dBsre7d0pDcxLAMquQrTmAjWd9eU08Yfs1ffVgLa9X1b2Vf6kU64Ls7Zt6kd43V4j2XYfj61FFjPdu5JSiWC4DevwVGVPvvOX/AAjdvbTzFS/g3ArGGHhBa4RDXGAzHyEaKvkPKZrOOxzhwlsKWy5iXkgAkgAAESdDz08678LxXeRIghiGG4kCdD0IIPvVtrGk+GDup3QvDQ/sleLwpK+IaGNRGmoI9NQN6SIO7gruv48zPrJp7prxuEZTKgkeQkjyio+pdNlxi2bHJNc+f/iYbAocJzRwQCNiJ+tVN8WbebGJ/DYT8bl0/pVuYbCkWkB+YKJ/T2qru2mBuYjiNxbazktWpkgADLOpPUsa7zpkwY5ssu21m+y0ME1KCoFbWlCitcTa7pmD+HKSDm0jXY059l1t3MVh5KshvWwSCCPnGhIruvHYGagb2v4rrhI1rSe9XSsnsT2Bt2ra3sSge6wBCOJW2OQynQv1J22G0mR8a4FZxSG2wUOB4WAGa2TsR0HlsdaeBqKrHs18M8XhuNXsdcxKtZY3m0Ld5cFycqXARAVdDudUWAOXCS5MskniOO/7fBcZJkSSSeITum3AfDZ8Wrq827Iu3C41Ae5mOcQPEyhweaifvRpy458M7OEXMtuzctgwT3fiWdATmLSJ0mfakfEf7a/9RjL33dd+pXLn/Z/2XNrP2PkmeeeecVZPaXEqLF2dijLB5lhlUfUj6VZjy3OmBoV5Up2ZLnSgkD4UqkxWFAEAAQIEDQAeQ2AqdcL4UiINOVQvG420rZGuW1fTwsyg67aE86VYPtXesDIQtxRsGkMPLMN/cGl/U3SsjqsTBiOFsu23X4V1GoyM0xnjyXf4gcNRVt3AIOYp6ggsPoR+Jp4+C/GzN7CsdP8Aup5ahbg+uQ+7VDe0PaF8VlDAKqyQqknU6SSd9PLmetOHwsuRxS3/ABJeH/hP+mpcHp0+L0kQ5PtNs+db3SoZsRMB1cjdXtRWaKx6XLrNFFFKlSDi+O7pNPmYwP6n2FMFu5Uk4hw9bqgNIjUEbg0gs9nQD4nJHkI/WuW6x0/Ly5h4fsj7KNwJKbuH4QyQusmdoj18+p507f2cQJnX00+tL7OHVBCiBWuLeEY+Rq1j9JjgiLpTZr5D4JxF7uUex+MCqAU7wuYCGIOhJmQRAHkdx7IbXAsJfXN3ItmSDkOUhgdfk8J8jGx5UvxGGW4sNOhkEGGBgiQfQke9dcHhwgCIOZ3Mkk6kknc1hxylxoJNUfhgD2rTK3Ye19m7dHrkP+kUDsnbUwblw/5B/pqU3MGVWZmNxTViS2cZYifF6af77c4q+YvCdT27pgBuiklrgVhfsZv5yT+G34U4Yr91ZbugFIXkogbS0DeBJ9qxZWWA6mnHGYfLBG23vUz43GMvbwErTR1JlwONNxJLBoYjMIhojXTTnGmkil+Fw2akffyW0Igka899v+cxTvh7qWrea4yqqgSzEACepO2tT4EYkPrb0FIRqeaHyTRxjgRzBkfI0RJXMpGpgiQZBkgzzPttwbh4QqsliWZmY6EkjUxyGwA6CnCz2hwd892mIsux2Vbilj6AHeleGwqIdDJ21p0nTZPSRIz2bsqR5kADHceSxdsEelc1MU4sJpvuJBIrdTEuRpANVD2r4q+H4piCkEEWgVbYju0I22I/qatfCNuKqT4oYIpxAvyu2rbD1SUYfQIfereJHHK8xyCwRwrmHXiUVXfxBxLXAtw7vcJaNpy+H8Jp87I9jVtcGvcSd8lzMGtyxVTbtvkZehZ2LBTyZbZG5qN9tMT4ETzDH6MAPzrbjva9sRw/BcPsK2Syma6ADL3SznzJVQ0+rHoKkyTpmqPtQHyS5Tz41t7Urs4D8R5Re+Vn0BFy1BDj7xUkQesSN9tq64/4i2L6Paw5DsQQ0m2QoOhlVYk9NQBr7V5wwmJuK9u1dZxa7xM1tiwWMwLSp02qxvi2+B4fjbK4Cxbt4hD3l0oWChSIW0UDZRmUktpMFeurTJDrB0V5i00yRawdFee6tN+29ooS4dIBJ+XKI1JzFgAPMxUE4l8QsJiWjv0VFJgHOAY3bMygMY5DroNZNddo+37Yi2LdtDbQkF8xDFiDIX5QMs6xGunSuHGe0WK4mLFs2kLWEZV/Z7WUkMwJLKnhGo+yFG9SeLHFLcAv4/wn+IyOS4Rf52U+x9vA4js7i8TZtKMQLyi65E3C/wC02wDLSVU23ByiANRyNRzhGID4e0d4XKfVSR+UfhUbtYrGYXD38OyOtrEd1nDqRrbcOpB6yI9D5CHLsmji0+YEKWBWeehzR9Fq50h72ZVEc3/atdLe5mRRHN/2nW6alnwrwjf2kjFWAFq6QSpA2Ucx/FWnYnhC3Ga64kIYUHbNAJb2BEepqd4W1lu22XRg67cwSFI9wTWZ1z9UMhyTgsbfAJ8ifJaua7UxzPcpvNFAoqquSW1FFFCEUUUUIRSbiCE22A3ilNa1HKwPYWHuKQoytynnh2EKjMdz+ApQMIk5sonrAmuwrF6d0j0V5e91+X55pjWAbrDCo1fEMR0NSY018T4fmYMDE7/861cz8d0rQWchK4WkvD13b2H9aeb9vMpHUUgt2woAGwpdhnkelWYoAyIRn5pQNkwjDkvlII116RUV+It1nu2rc+BVLkcs7MVBPmApj+Y1O+M8Ts2RN11U8gdWb0Uamq34xj++utcIPigKvMKNBP4n1POm42OzFaTa0ums0SeIRsEyphdvUH6HcdD51O+Bdq5ATEGDyucj/P0P8Wx5xzg9rFK7FUuIWBgqjKWkeW59qcTai13neeKYyGOsUkmcxntArRzJoZ6B+qt6zclQeoFJcSfEfaqy4Vxu8nht3GQ/dkFT6KwIHtFLsN21vXMxS7auZTDFVBgx1EfUaaGrLHtkGppWa/BcDsQbVgYT5vao78RezxxOHBQTdtSyAbsI8Se4EjzUU0W+3GItnVLT9dGU/UE/lUg4T2pt4rSClwD5GO4G5Uj5h9D5VMxxY4OCjdjTQVJWyoTi2At3QuedOhiRrodPOnbs52ae6pFhURF0JJIBO8aAsxiPqKnvbL4ZNfY38IVDmS1ptFYndkbZSTuDod5Gsw3hfFsRw641q/ZYBjJR/C0jTMjag6QNJB01Fbcs73YzpMEN8byP3WvjTRuGpgGv7pi7c9mriW/GBnQZlZTIZftAGAdNDBH51B7KXMTeAZy1y4wGa4xJLHmzGSfWrX7R9pVxOQIpULr44mYIjQkRUTwvArSXe8WdNVU7Kevn5VDDhZmZHHNkNDXnZw+Hf5hJlYLp3teO/P8AaiGGwLvc7tQcxMR06z0jnVk8HwK2UWzaGZmIzH77dT5DWOg96TgKCWCgE7kASfU7mnPs7eUYhZ6MB6x+k1oOw/8AHY8uQPWcASFbxOntx7c42eykWH7IAr4maT90wPYfrUc7QcFfDnWWQ7N5/dPn586su04IEVEPiBxVAgsgguSC38KgyJ8yYgdJ8q8+/T/X+pZHUAxztTXHcHgDz91KVsztVFMnZ3tKMPKtOUmdBO4Aj8KtjsYoxFpMVqFYt3akAGAxXOdecGB019KKwODfEXks2/nuOqL5E8z5AST5A16Y4XgVs2ktJ8ltFRfRQAPyrour9LxBlekAeudz5fFZXUsjYMH4EoiitqKrLBpFFFFCVFFFFCEUUUUIRRRRQhFaXbciK3ooQmwisi7l18qVYixOo3pDiGAVidgrE+wM0JRuVWBZrjG5cJZ31JPnrHoNgOQrkwIc+R/Kl+Ht6D0H5V1wfDe+vZVMTqT0UQCf08yKpZoLmgN5tdLLK0Mo8BQdvh89xnNu8w8RIAsyFBMgEh9450t4WmKsuLOLi4DpavidSAT3dwEAhiASpO8RJ0i2LosYdFVilpNhndVk+rEZjtJ9KbsfwZbzJEBZBJHQEOhU7E5lEHzpHwPdHTjf52WKyZjX20Uqx44l++5w+HU5V/7twmFnfu83QbsBJJ0jQyq7OcBbCMzNcD5lylVBA3BBk7kQeQ3NWJi+yQCfuZkbISIPWDAg8+hqOFjbcgoCQCpW4DoT5df1qrI+TGZTR/381YYRI7WNyuWZX+U+3Me1YLMhDIYZSCp6Ebf7jmJpKEgzMRsa3TE55B3H4j9atY2YJKa7lazX6zocrd4NjxesW7oEZ0Vo6EjUexke1Y4rwezibZt3ra3EPJhseoO4PmINNvYY/wDRWx0a6P8A3XP9akFX7INhc1I3RIQOxKpXth8Mb2GJuYUNes81Am7b16DV18xqOY51CHfKYaVPRtD9DrXqDLXK/hUcQ6qwO4YAj6GtiDrEkbdLxfv7q/D1OSMU4WqP4D2N/aLHeNcKF5yAAEASQC06mSDoI0/CLXCysQdGUkGORBjQ+or0Dc7KW8+ZGa2mk27YUJp93SVnnH4Vr/6E4dMnB4eTvNtd/pVPB6rltmlOV6zCfVArYKz/AJQDfn+FRh7W4lVyi8R5wub/ADRPvvSbAcJxOKb9xau3ix1ZQSs8y1xvCPUmvROH7MYO3GTDWFI2ItJI94pyCCp25sUNmCJrSfJQSdSJ9lqr/wCHXw2ODb9oxBVsQVIVV1W0D82v2nOxI0AkCZJNgCiKzWfJI6R2px3WY97nnU5FFFFRpiKKKKEIooooQiiiihCKKKKEIoooNCFqzVCe0/adHm1ZIYHR3G0fdU8/NtuWusafETjjhlwyEqGTPcI3KklVSehKtPWANpmIJiANBv8AgKZJI2NupxWxh4bdImk+QS17smPrUm7HWRFxucqvtBb+o+lRa3ZGQPmBJYjL9oeZqU9hsaFd7Z+2AR5lZkfQg+xrGx8kSz2fejJ9aMlqqH4nPdPEr/fToVFudhayjLlnkdSfPNTjwHjGNtcGvNhzcIW+Aht6utsAd9kjUAO1uSNszecXhxfs5hcVl/abFq9l+XvUVss7wSJFMvEcYlq7bWwqqtgFQqAKusZkAGgEAbc/StaaZsTdRWZFGZDQSP4Q47F38ALmMD5zdfu2u/O1qFysZ1PiLgE8gPWlnbvhy5FvDRgwQ+amYn0MfU09YftHh2Em4qHmHOUj67+oqLdse0aXAFQ/u1YEtB8THwqqgCW1OgAJYwADzgyJGOiIBu+FLAx4kBqq5TLwi1ZLN3sTGk9KZ8eyreJT5Q34c/wqP8Y7Zmxjf2e9h+7UFAxuN+8XOqsGhTlWAwJXU7iQaf8AHWECCHlyWDJEZY0GvOa5/wBFkxphI489lahDfGMjXXasHsBjxkuWT8yuWHmrb/Rp+oqXTVOYLiT2Xt3rfzKAY+8CBmU+RH4weVW1w/GLetpcQyrqGHoR+ddaNxaZ1CAxyaxw790qrEVmihZyxFEVmihCKKKKEIooooQiiiihCKKKKEIooooQiiiihCKKKKEIoNFFCFWHxEtkY1WOzWUj/C7z/wDJfrTR2dw6Pci5y6+9WB257PnE2Q1sTdtEso5sp+dPUgAjzUVV8/aHvyg/06VmdVx3TQ+qeFttHpOGGMNFqfOJ2baXYTaNQD5j/etMVxOzaYMXSysjL3lxVMiNixHPpSKysoXzLowEE+MyNwOY86hvxM4UzpbxCyRbHdv5KWLI3pmZgfVaxsHHBcGudwoWsMMV8kK5+HcWxeJtBrbq1sgxdTL4oMHKyzOoIlRprrVddneP38Txe9gL18WVU3rdv9nS1BuWm5m+lwmUV+e8V3+A3by1btvgsRcVIY3LTOQFII/eJJ00Izj1boKqfiHHXGPuYq00P+0veRgNj3hdTB9tDXSNgaPa3+O6oOmcfZ2+Cu3txhsbwzDNiGvYbEIrIsPauW7hLGBHdXMhPPWNAfSuvwk7YYLGNFyExwzEK/yQZH7idjlMGfGRzI2hfxN+KtriPD8PZthlulw99SCFUopAUH7SlmLDXQKJ1qtsTgr2HZe8S5aeFdcwZWg6q6zBjoRT2wxtNgbprpXuFE7KcfGHh5bjtxE3u/s8erW0X+lTi/w5WsPe7wSGML76ecmq47HC9isU+LxDvda2AM9wlmZyuVNT91QT5QKl+IesnqRL3Na01XP9K7jROLNQNb/YJYj/ALtf5fy0qy/h3cJwKzye6B6d4x/qarHA2XuC3btiXc5VHUknfoANT0ANXLwTha4exbsqZCLE/eOpY+7En3rZj/2x8Fe6pI3wWM78pwooFFOWAiiiihCKKKKEIooooQiiiihCKKKKEIooooQiiiihCKKKKEIooooQsRUK7X9ji5a/YXxGTctj7fVlH3+o+167zasFaFLDM+F2piovb0Ox/p60qwxLMFESxjWI101nlUv7d9mQA2JtDTe8o/8AsA6j7X13BmCtbI21H4j9axsrDc31o+P2W8wiaPWz5+5a4vshhWuFXw1pnmD3eZZP/wDNlH4U18W+G+FMhVexc5all91YyR6N9afMFxA2nDAajka68Q4sbz5iI0iBWc2fLZIBe1fdUjC4yBpaNNcqsMJ2Ra1jbFvGQmHa8ge9P7rJmGbx6ZdOsETVr/EnjfC+KYfubLNdxNvW09i0WVDzR7jZVFs8zMDQiYgt63X+yG9ga0uLcO4P+Ij+prYblyOGzN0n+Ps7HZIeAcMt4e3bslhEzcYaSzbn00AHkKc+0+FsoyCwZLbgGfQ+X/OlJGwbc2A9JJ/oK5i0ibb9Tv7chVVuBNLMJHmh3HmtCPAe57SDQHZTT4Z4INiHc69zaVV9XJBPrCH/ADGrLioF8KMM3d37pGj3FVfPuwZPpmcj1BqfVukVssnqLryHAdqH2RRRRSKgiiisE0IWaKT2cXO4iTp9JpRQhFFFFCEUUUUIRRRRQhFFFFCEUUUUIRRRRQhFFFFCEUUUUIWroCCDqCIM86qjtT2ZfCOWRWbDnVWAJ7v+B42A5MdI0Oo1tisEUoKtYuU/HdbeO4VG28cDswPoaXcMs3cQ+SyC7czJyqOrNso/E8gati9wTDuZazaY9WtoT9SK72cOiAKiqq9FAA+gpdlpydXseozdMHD+wdhV/ezdbmSzKvsqkaesms4nsBhWHhD2z1R2/J8w/CpLRTVlekzatWo2q7x/wwu/3V9T5XUIP+ZCR/40jwvwqvlpv3kVBuLOYu3kGYALPWDVoUUuoqyOp5Ibp1ftaa8Fh1sIqKqqtu00ImwAKwJO5315maVXLzqB4cxgzlnfYAfXcxsa6jCrrp82/n5T0rZ7QO/4Ej8qRZ5N7lczcYE6aBZJnnroNPL8RWtzFHWAICqdT94kDl5V0OGWAI0AganaI/I1k4denT/x2oSLR8RCsY1Ux67frXO7ccfd0UkkzlGvTnpXZsMp3HOee/X8BWblhW3Ex9P96EJMwCliBJlQJJ+1A5zG/KuqXzMR9ogewrobC9OYPuNqBYUaxzJ9zvQhcrGIYnVYETJ89hqNTG/Iedb/ALWkTPKee0E/kD9K2FgAk66xzPL3rU4RTuCd9yeYIPPoSPKhC3S8DsZj9SPzB+lFCWQJgb/qT+ZNYoQv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encrypted-tbn1.gstatic.com/images?q=tbn:ANd9GcRS43Fbl4_KoRzM8abum6d6xjaO57FtzNnnn-ssXcsn6NibhV8RMA"/>
          <p:cNvPicPr>
            <a:picLocks noChangeAspect="1" noChangeArrowheads="1"/>
          </p:cNvPicPr>
          <p:nvPr/>
        </p:nvPicPr>
        <p:blipFill>
          <a:blip r:embed="rId2" cstate="print"/>
          <a:srcRect r="13192" b="6250"/>
          <a:stretch>
            <a:fillRect/>
          </a:stretch>
        </p:blipFill>
        <p:spPr bwMode="auto">
          <a:xfrm>
            <a:off x="5029200" y="3429000"/>
            <a:ext cx="3760803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You can get a virus from food, water or any contaminated surface</a:t>
            </a:r>
          </a:p>
          <a:p>
            <a:pPr lvl="1"/>
            <a:r>
              <a:rPr lang="en-US" dirty="0" err="1" smtClean="0"/>
              <a:t>Foodborne</a:t>
            </a:r>
            <a:r>
              <a:rPr lang="en-US" dirty="0" smtClean="0"/>
              <a:t> illnesses caused by viruses </a:t>
            </a:r>
            <a:br>
              <a:rPr lang="en-US" dirty="0" smtClean="0"/>
            </a:br>
            <a:r>
              <a:rPr lang="en-US" dirty="0" smtClean="0"/>
              <a:t>typically occur through </a:t>
            </a:r>
            <a:br>
              <a:rPr lang="en-US" dirty="0" smtClean="0"/>
            </a:br>
            <a:r>
              <a:rPr lang="en-US" dirty="0" smtClean="0"/>
              <a:t>fecal-oral routes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1372"/>
            <a:ext cx="8915400" cy="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://us.cdn3.123rf.com/168nwm/iimages/iimages1206/iimages120600526/13988549-illustration-of-an-ugly-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41371"/>
            <a:ext cx="2819400" cy="2416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466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ng.clipart.me/graphics/thumbs/147/woman_147569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48" y="3810000"/>
            <a:ext cx="2553281" cy="30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Can be transferred from person to person, from people to food and from people to food-contact surfaces</a:t>
            </a:r>
          </a:p>
          <a:p>
            <a:pPr lvl="1"/>
            <a:r>
              <a:rPr lang="en-US" dirty="0" smtClean="0"/>
              <a:t>When a customer gets a virus it usually because their food was handled by an infected person, which that person could be:</a:t>
            </a:r>
          </a:p>
          <a:p>
            <a:pPr lvl="2"/>
            <a:r>
              <a:rPr lang="en-US" dirty="0" smtClean="0"/>
              <a:t>Food handler at the operation</a:t>
            </a:r>
          </a:p>
          <a:p>
            <a:pPr lvl="2"/>
            <a:r>
              <a:rPr lang="en-US" dirty="0" smtClean="0"/>
              <a:t>Staff member of the food manufacturer</a:t>
            </a:r>
          </a:p>
          <a:p>
            <a:pPr lvl="2"/>
            <a:r>
              <a:rPr lang="en-US" dirty="0" smtClean="0"/>
              <a:t>Anyone else who has the virus</a:t>
            </a:r>
          </a:p>
          <a:p>
            <a:pPr lvl="1"/>
            <a:r>
              <a:rPr lang="en-US" dirty="0" smtClean="0"/>
              <a:t>People carry viruses in their feces and </a:t>
            </a:r>
            <a:br>
              <a:rPr lang="en-US" dirty="0" smtClean="0"/>
            </a:br>
            <a:r>
              <a:rPr lang="en-US" dirty="0" smtClean="0"/>
              <a:t>transfer them to their hands after </a:t>
            </a:r>
            <a:br>
              <a:rPr lang="en-US" dirty="0" smtClean="0"/>
            </a:br>
            <a:r>
              <a:rPr lang="en-US" dirty="0" smtClean="0"/>
              <a:t>using the restroom.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1372"/>
            <a:ext cx="8915400" cy="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466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clipsnark.files.wordpress.com/2012/01/unicorn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3431"/>
            <a:ext cx="2590800" cy="2384569"/>
          </a:xfrm>
          <a:prstGeom prst="rect">
            <a:avLst/>
          </a:prstGeom>
          <a:noFill/>
        </p:spPr>
      </p:pic>
      <p:pic>
        <p:nvPicPr>
          <p:cNvPr id="65538" name="Picture 2" descr="https://encrypted-tbn2.gstatic.com/images?q=tbn:ANd9GcSRpphCGnjeCnugY1yXXwGp3MZxX18hyn44jXQ26kX0Bt1Yyp4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090" y="4267200"/>
            <a:ext cx="2669909" cy="2590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Viruses are not destroyed by normal cooking temps</a:t>
            </a:r>
          </a:p>
          <a:p>
            <a:pPr lvl="1"/>
            <a:r>
              <a:rPr lang="en-US" dirty="0" smtClean="0"/>
              <a:t>Important  to practice good personal hygiene when handling food and food-contact surfaces</a:t>
            </a:r>
          </a:p>
          <a:p>
            <a:pPr lvl="1"/>
            <a:r>
              <a:rPr lang="en-US" dirty="0" smtClean="0"/>
              <a:t>Quick removal of vomit is also important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1372"/>
            <a:ext cx="8915400" cy="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us.cdn3.123rf.com/168nwm/iimages/iimages1206/iimages120600522/13988545-illustration-of-an-ugly-vi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8066"/>
            <a:ext cx="3276600" cy="235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953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ttergradeconsulting.com/wp-content/uploads/2013/11/gloves-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49" y="2590800"/>
            <a:ext cx="4067994" cy="42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Best ways to prevent the spread of viruses:</a:t>
            </a:r>
          </a:p>
          <a:p>
            <a:pPr lvl="2"/>
            <a:r>
              <a:rPr lang="en-US" dirty="0" smtClean="0"/>
              <a:t>Prohibit food handlers who are vomiting </a:t>
            </a:r>
            <a:br>
              <a:rPr lang="en-US" dirty="0" smtClean="0"/>
            </a:br>
            <a:r>
              <a:rPr lang="en-US" dirty="0" smtClean="0"/>
              <a:t>or who have diarrhea or jaundice from </a:t>
            </a:r>
            <a:br>
              <a:rPr lang="en-US" dirty="0" smtClean="0"/>
            </a:br>
            <a:r>
              <a:rPr lang="en-US" dirty="0" smtClean="0"/>
              <a:t>working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ake sure food handlers wash their </a:t>
            </a:r>
            <a:br>
              <a:rPr lang="en-US" dirty="0" smtClean="0"/>
            </a:br>
            <a:r>
              <a:rPr lang="en-US" dirty="0" smtClean="0"/>
              <a:t>hands regularly and correctly</a:t>
            </a:r>
          </a:p>
          <a:p>
            <a:pPr lvl="2"/>
            <a:r>
              <a:rPr lang="en-US" dirty="0" smtClean="0"/>
              <a:t>Avoid bare-hand contact with </a:t>
            </a:r>
            <a:br>
              <a:rPr lang="en-US" dirty="0" smtClean="0"/>
            </a:br>
            <a:r>
              <a:rPr lang="en-US" dirty="0" smtClean="0"/>
              <a:t>ready-to-eat food</a:t>
            </a:r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1372"/>
            <a:ext cx="8915400" cy="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86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pathogens get into food and onto food-contact surfaces because of the way people handle them.</a:t>
            </a:r>
          </a:p>
          <a:p>
            <a:r>
              <a:rPr lang="en-US" dirty="0" smtClean="0"/>
              <a:t>Food handlers can also pass on pathogens when they are in contact with a person who is sick.  Some pathogens are passed very easily in these ways:</a:t>
            </a:r>
          </a:p>
          <a:p>
            <a:pPr lvl="1"/>
            <a:r>
              <a:rPr lang="en-US" dirty="0" smtClean="0"/>
              <a:t>From person to person</a:t>
            </a:r>
          </a:p>
          <a:p>
            <a:pPr lvl="1"/>
            <a:r>
              <a:rPr lang="en-US" dirty="0" smtClean="0"/>
              <a:t>Through sneezing or vomiting onto food or food-contact surfaces</a:t>
            </a:r>
          </a:p>
          <a:p>
            <a:pPr lvl="1"/>
            <a:r>
              <a:rPr lang="en-US" dirty="0" smtClean="0"/>
              <a:t>From touching dirty food-contact surfaces and equipment and then touch food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99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081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encrypted-tbn1.gstatic.com/images?q=tbn:ANd9GcTRCkkJpTIfpeE2UyRvvN1qo7aPa1gvWiZEuqkU23ledRxAWq1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3868"/>
            <a:ext cx="3733800" cy="24441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Mainly found in the feces of people infected with it</a:t>
            </a:r>
          </a:p>
          <a:p>
            <a:r>
              <a:rPr lang="en-US" dirty="0" smtClean="0"/>
              <a:t>Can contaminate water and many types of food</a:t>
            </a:r>
          </a:p>
          <a:p>
            <a:r>
              <a:rPr lang="en-US" dirty="0" smtClean="0"/>
              <a:t>The virus is often transferred to food when infected food handlers touch food or food equipment with fingers </a:t>
            </a:r>
            <a:br>
              <a:rPr lang="en-US" dirty="0" smtClean="0"/>
            </a:br>
            <a:r>
              <a:rPr lang="en-US" dirty="0" smtClean="0"/>
              <a:t>that have feces on them</a:t>
            </a:r>
          </a:p>
          <a:p>
            <a:r>
              <a:rPr lang="en-US" dirty="0" smtClean="0"/>
              <a:t>Cooking does not destroy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682" y="228600"/>
            <a:ext cx="57043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36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s.wisegeek.com/washing-hands.jpg"/>
          <p:cNvPicPr>
            <a:picLocks noChangeAspect="1" noChangeArrowheads="1"/>
          </p:cNvPicPr>
          <p:nvPr/>
        </p:nvPicPr>
        <p:blipFill>
          <a:blip r:embed="rId2" cstate="print"/>
          <a:srcRect b="8397"/>
          <a:stretch>
            <a:fillRect/>
          </a:stretch>
        </p:blipFill>
        <p:spPr bwMode="auto">
          <a:xfrm>
            <a:off x="4333875" y="1295400"/>
            <a:ext cx="4810125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Food Linked with the Virus</a:t>
            </a:r>
          </a:p>
          <a:p>
            <a:pPr lvl="1"/>
            <a:r>
              <a:rPr lang="en-US" dirty="0" smtClean="0"/>
              <a:t>Ready-to-eat food</a:t>
            </a:r>
          </a:p>
          <a:p>
            <a:pPr lvl="1"/>
            <a:r>
              <a:rPr lang="en-US" dirty="0" smtClean="0"/>
              <a:t>Shellfish form </a:t>
            </a:r>
            <a:br>
              <a:rPr lang="en-US" dirty="0" smtClean="0"/>
            </a:br>
            <a:r>
              <a:rPr lang="en-US" dirty="0" smtClean="0"/>
              <a:t>contaminated water</a:t>
            </a:r>
          </a:p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Exclude staff who have been diagnosed</a:t>
            </a:r>
          </a:p>
          <a:p>
            <a:pPr lvl="1"/>
            <a:r>
              <a:rPr lang="en-US" dirty="0" smtClean="0"/>
              <a:t>Exclude staff who have jaundice</a:t>
            </a:r>
          </a:p>
          <a:p>
            <a:pPr lvl="1"/>
            <a:r>
              <a:rPr lang="en-US" dirty="0" smtClean="0"/>
              <a:t>Wash hands</a:t>
            </a:r>
          </a:p>
          <a:p>
            <a:pPr lvl="1"/>
            <a:r>
              <a:rPr lang="en-US" dirty="0" smtClean="0"/>
              <a:t>Avoid bare-hand contact with ready-to-eat food</a:t>
            </a:r>
          </a:p>
          <a:p>
            <a:pPr lvl="1"/>
            <a:r>
              <a:rPr lang="en-US" dirty="0" smtClean="0"/>
              <a:t>Purchase shellfish from approved, reputable suppliers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682" y="228600"/>
            <a:ext cx="57043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487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encrypted-tbn1.gstatic.com/images?q=tbn:ANd9GcS5GZgvO8yfsS999yKZ2lsSm0gaMKZeyUSo45M6g1HWEi65sF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609201"/>
            <a:ext cx="2667000" cy="28899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Often transferred to food when infected food handlers touch food or equipment with fingers that have feces on them</a:t>
            </a:r>
          </a:p>
          <a:p>
            <a:r>
              <a:rPr lang="en-US" dirty="0" smtClean="0"/>
              <a:t>Eating only a small amount can </a:t>
            </a:r>
            <a:br>
              <a:rPr lang="en-US" dirty="0" smtClean="0"/>
            </a:br>
            <a:r>
              <a:rPr lang="en-US" dirty="0" smtClean="0"/>
              <a:t>make you sick</a:t>
            </a:r>
          </a:p>
          <a:p>
            <a:r>
              <a:rPr lang="en-US" dirty="0" smtClean="0"/>
              <a:t>People become contagious within  </a:t>
            </a:r>
            <a:br>
              <a:rPr lang="en-US" dirty="0" smtClean="0"/>
            </a:br>
            <a:r>
              <a:rPr lang="en-US" dirty="0" smtClean="0"/>
              <a:t>a few hours after eating it</a:t>
            </a:r>
          </a:p>
          <a:p>
            <a:r>
              <a:rPr lang="en-US" dirty="0" smtClean="0"/>
              <a:t>The virus is often in a person’s feces for days after symptoms have ended.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581" y="304800"/>
            <a:ext cx="552861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 descr="data:image/jpeg;base64,/9j/4AAQSkZJRgABAQAAAQABAAD/2wCEAAkGBxQTEBQUEhQVFRUVFBQYFxYVGBcWFhgVFxUWFxQXFhYYHCggGBslHBUUITEhJikrLi4uGB8zODMsNygtLisBCgoKDg0OGxAQGzUkHyU0LC0vLDQsLCwuLSwvLCwsLC0sLC8sLywsLCwsLDQsLywsLCwsLCwsNCwsLCw0LCwsLP/AABEIAI8AvgMBEQACEQEDEQH/xAAbAAACAwEBAQAAAAAAAAAAAAAABAMFBgECB//EAD8QAAEDAgQCBwYEBAQHAAAAAAEAAgMEEQUSITFBUQYTImFxgZEyQqGxwdFSYnLwFlOCsgcUI5IzNEPC0uHx/8QAGwEAAgMBAQEAAAAAAAAAAAAAAAMCBAYFAQf/xAA8EQABAwIEAggEBQIFBQAAAAABAAIDBBEFEiExQVETIjJhcYGR0aGxwfAGFEJS4XLxFTM0YoIjJENTwv/aAAwDAQACEQMRAD8A+4oQhCEIQhCEIQhCEIQhCEIQhCF5c8DUkDxUXvawXcbBegE7JaTEYx7w8tVz5cWo495B5apzaaU8FA7G4R73wSP8eo+BPoUwUMx4LrMahOzvgvRjtH+4jyKDRTDcJmOujOz2+tvmrceI0smjZB6pLoJBuFOCrgN9kpdXqEIQhCFBV1AjaXO2+Z5KTWlxsEuWVsbczkhTY21zspbludDe/rpomugIFwVUjr2udYiytQkK+uoQhCEIQhCEIQhCEIQhCEIQuIQlK3EmR7m55D68lzK3FYKXRxu7kN/PknxU75NllcS6Y2uGa9zfq4rgTYrWz9nqD1P36Lt0+D31d8fZZ+bGZpHdnfuu4+pVJlIZn8Xu9V0TT01OzNIbDv0Cliwaol9txA/MT8hou1T4DKe0A34lc2XH6KHSFuY9wsPUp2PomwDtv+QC6seBQjtOJ+A+vzXLm/E9Uey1rR5k/QfBStwWmbwLv33q6zB6ZuuT1JXOk/EVY7/yegATkELRoyM28Tb0Thh1I3Xo2+gXPfiFTLu5x8/ZMNifwaB5n7qwyOKPRoA8AAkEzO3+ZXtjZgbh1vP6KRyckATDY281Z0+IuAtI2/5m/UJLogeyr0dS4C0g8x7Kwgna8Xabj97pJaRurTHteLtSmMUpkjs3cG9uaZE8NdqkVcRkZZu4VJSYfI54BaQAdSRZWXyNA3XMippHOAtZaoKiu6l6muYwgOve17AE2HM22CkGk7IvZMNcCARqDsooXUIQhCEIQhCEIQhC8vcALnQBRe9rGlzjYBegEmwWZx3pIGAhul9re07w5DvWTrcZlqCY6bRvF3Hy5fNdijw0yG5/gLEVNZJO62tj7o+vNUKelJdZgzOPqtBlgpGZ3kADiVb4Z0ZJsZTYfh+601JggHWnP/EfU+3qs1XfiRz7tpRYfuP0H1PotDHDHELAAeA1WgjiDBlYLD0WXmlLnZ5CXHv1K650jthlHfumdUbpJMjthYLgohu5xPw+KM/JedAN3Fc62Nuwue7X4os4ozxM2R/nHH2W/Ve5ANyjpnHshdDZTxAXnUC9tKe5V8+LRsfkdPrxsCQPEqhJidLG/ITqupFgdfLH0jRp8SrCJhc0ObLcHYjb5q4yVjxmbqFz5KeWNxa8kEcCExQyuic4u7QNr2307uKJAHDRShe6Iku1T1a+RzWGE6E67fVKYGgkPVmZ0jmgwph9U1rmsce07bkoBpIJGycZWtcGu3KnJsLqKaso95mnvxJBA5EgiIeTM0h8U/YW5JLus+y1UMYa0NGwAA8kgm6cvaEIQhcKELN1eKydY6xsASANOB4q4yFuXVcaWrlzmxtZXIr2gMzGxeBYKt0ZubcF0fzDAG5tCU051hc6BKc4NFzsrAF9FkOkuPACw291v4jzPcsTiNe+uk6OPSMfHv8AYLvYfQEm58zyWUo6KSpfmPm7gO4K3h+GPn0bo0cfbmVfr8Tgw9mQau4N+p5DvWxwzC2Qt0FzxK19NTRU7csY8+JWHq6uarfnmN+Q4Dw990+npC8WDddu9e6lQsG6paSt4MF/3yUwzmkun4NVfi1SY2Z5DqdGt4k/QKtWVsdLHmtc8ArmHYXNXy5L2HE8gs3LJUvGfthp2y6eg3IWakmxCZvS65e7Qf2W0hpsHpXdAcub/dYn46LSYFijjF/rA3BsDaxI7wr1Di0fRf8AcPAI9T5Lh4th7WTgUrSQRw2B8U87EhyKY7HqAaZ/gVRGHVfBvxCp4aGBpcTGXXPvOvbw0XLZW4Qwk6uvzG3guy+oxaQAAhtuR38dFFBIad+aK5iJ7UZ1I/M0ryHEqWnlBgcch3aQdO8FPkglroctS0CQdlwO/ceSu2YzEba2utCzEaR5sJBf0WcdQVbO1EfLX5aqwwvEGZsoIIcdO53EeasuAe3M038EiGTo35HC1+emqui0cklXrBVnSCqDIst7Zr37mDV3ro3xcpsGt0ONhdK9HKU6vcO1rfj23WLgDyaMrfIr154KEbdLq/S0xCEIQhcQhKy4fG52YtBP73UxI4CwKQ6njc7MRquuYxz7FtywAgkaa8igFwGh3Xpax77EahU/STEw0EX7LRd3eeAWOx2udJIKWM6fq9vAcV2sPpi4g8Tt7rH4dhr6mTrH6N+nIdytYXhHSNDn6M+J/hXcTxZtE38vT6v4ng3vPf3eq2dLShjcrRYLWABoDQLALGnM5xc43J3PEqYsRdGWygkltoBc8vvyUwEtz7aDdQOpydZHeQ2Us1tGpRjLtXlRSVzGaMF1yq3F6am0e67uQ1PsF0KWgmm/y22HM6fyVm3F1VN1jvYbo0cDb96rI4libppM9rchvZbSmp20FP0QN3HUn75cFbxYdI/3w0cg3bzP2VQyT1mryXeJ08gNAqbDTQaMZ9/feg074yBJZwPsuGnk4cCq1RSujGYJ3SMkF2acx7L3lVG6jdTU1NnF+Ct09K6XjYJckuTReqjDwBe6sS0LmC4N1FlTqqmej3VRspV9kyrNYnh7eG45jkrrHkjQ2PMcFbc1k7Mj9V9FwTEBNEDe5t68j++S1uE1pqIsr+23Q9/I+aylZTmGSyzeMVbpqtjGeyLOdsQWNdljb/XLr4MXXJOYMHiVBkTegfI8f7W+O5PkPiQthSQZGBvLjzJ1J8ySgm5uq6mXiEp/nQJCx2m1jwN+Hip5DlzBI6cCQsdomS4DfRQTiQNSlJMSZ7t3fp29TomCI8dEg1LOGq7S1oc7KWlp3F9b8146OwuiOcPNiLFSVs+Rhdy28eCo11UKaB0vLbx4K5FHneGrGS0RqJAHew03d+Zx4fvms9gOFmcmpn24d/PyV+rxL8q3o4e2eP7R7nh6rR01MGgACwC2ZKzrGcUxZRTFBK5SCW4pCprGx6ceQ+qTVVcNMzPK63IcT4BewQSTOyxC548h4n7KqZ6pzzqbDkFisQx2eoJbH1W8hv5n6LSUuFRQgOf1nc+A8AopIiWkDS+hPIHfzXCa4A3XTa/Kb8lDiWJwUcWeZ7Y2DYHckDZo3cfBThgmqpMsYuVXmmA6ziqql6VV03apaWKKI+zLXSiHrBzZHcOtyPFa3D8AlY3ruv3AfVcietjvy8Srt2I1ohzT0sUkel5KSYSAWIuSx4FgDxDijEMLkbE7KfG4O3l7JlLOHvGXXw4ptrrgHnz3WIIsbLppcUL3Nlc6rfT08Wruqa3rCXDMf9R4IA1sAG313Ww/D1G2dhedTe1uCoYlMI2h7tNPlosHiGAU9W85IHkbB8000spHeXOs3wAW6Zh8MTet8NAsbJjM0jrRAW79VJhfR+ejeOoncxjjbq5bzQdwABDoz3gm91xMYweCaEyMbmI10sHeRtr4FdbDMVeZBFN1b6A8CeR5X5rXvpXGMZy1zralgLW+QJJ+K+dCRod1dB37/RbOCQt0K84HWOic5gNgQ434NFu2T4DXxC72Dse6rbIzYA5vD+6hizWuhD+OgHjwV10MpM7nTuFi8h4GujcuWFpB2IjFyOb1sGXylx3d8lxKwhrhC3Zgt4u3cfXTwC14QqiEIVbisF7Ptews4b3buD5J0TuCp1Ud+v6pAxgi4APK50TblVcrSLjVRyZ+bW/Er0ZVB3SdwXYpyNT7TCDpxHFBaDtxXrXkancaprG3lzmsb+o/T6rPVlG6tmbCdI26u7zwC7X5kQMLh2jt9SimhAFgu4GhoDWiwHBc1oubndNXUU1QVFSGi5NgvQNLlQc/gFn67GL6M9VwK/H2RXZT9Y8+A8OfyXWo8Gkk68/VHLifHl8/BV41Oqx088kzy+Q3K0McTIm5IxYJhgVYleEpDpLj0dFTumk1OzGXsXvto0fU8ArFFRvq5RGzzPIKrPKI23Kx9NhMzmsrsQbnqZ/+UgIu2GPQ9YWfi1FmnxOug+m4ThsUTcrR1Rv3nvWVxSvexunaO3crOChbldNUPDWjV73nbvJK7skwYNFlooXzu1U/R/GKcyONDO17wDnhNwJGD2gWnca78LqoZY6gZHroshnonCRnpz/laegnD4w5u2oHkdPgvkOJ035arki5FfQo5RNG2VuzgD6hV3SescyINAu10kbjfbsXNj3G7fRa/wDBcjXGSI77jz0XB/Ehc2mY4DY6/MfEKDHscc+grJI6cPlkhLWtjJaW3blL22FyWg5rCxOW11q6iFzG2aTouDRVTJZC57QL/BfJf8NOvE8mTN1Ajf1t75b5T1Z5Zs+W3ddJpQ7pByVzEywQEnfgvvT4cpLTsQ1w/S9t/wC7MPJfNscphBWOtsdVrqeTpIWP42sfEfxZVFbGL5OEpOc3sRTx2dMRzBOWP+orR4LTZKUF279T/SPf6rx9QTIX/wDr2HN7tG+m/ktz0deDADxuSbd+o+Fh5K/Q1oq2F44EjyG3wXKniMTsp++as1dSUIQuIQkajDwTdhynl7p8uHkmtktodVWfTAm7dD8Es6mkG7b/AKSPrZTzN5pBjkHBI1EDs+xbdrr3tsNzoUxrhZVpI3Z9RbT4KWnZYXJJJte5v4BRO+iYwWFypw+yjZMBVdiWNNj0vd3IKnV10FKP+odeQ3/hW6Sinqz/ANMafuO38+SzlTWvkPaPksfX4pNVaHRvIfXmtXR4XDSajV37jv5cl2MLkEq45MxhKKS5Sva63YLQfzAuHoHBRBbfrffwKS+/BVFH0OE9fBNXS9eWOOSJrOrhbYFw7OZxcbgbnWwutJgtcwTCCJlgbkkm5Nh4D5LnVEBcxz3HUe4Vn00xKSmxKGVoBApwGhw7Or3h3gbFu3cvoVJE2SAtPP2WNxKofBUNkaL6e6qek2KzS4ZVsigZNJOHXHEBws4sbY5nC1wN780qpgIAy8FKgrQXEv8A1a3Xyb/D3BZzXxSZHxshdmkc5pboLgs13LvZt3lVGdU5nGwG5Oi6dQ8OYWN6xOwGpX3HCYS2LUWJLnWPC5/+L5vjVSyorZJGG4J0WipIXQ08cTt2gA8ddypqukZI3K8XG6p0tXNSydJC7K7mmyRskaWPAIPA7KJlHHGOy0BW5cXr53XdK71t8kuKhp2jKyNoHgEpVPY4WI0vfTmrFNiddAczZT5m/wA06TCqeVtnsB8rfJPtrDI65N3kNaNhtfKLAaDUn1QBNidWxsn9gNSidgp4jYWA+arXnM2R+tn9hgP8mMkA/wBb8778RZaTFakQwWboX9Uf0jf1280uljIlZEf0dZ39buH/ABFh43Wn6Dz3ityH9pI+VlRwF9pZY/A+6XjDLSX+9RdacLTrjoQhCELzIbAnkELwmwus3M4lrSe051t9QL93BXQLGwXGeSWgnUleXMyA3t2mlugtY8EA5l4W5Ae8WXurrWRNu9wFkiWVkTc0hsFchifM/o4gXHkPryWYxHpC6TSPst58Ss5W4249WDQc+PlyWpovw61vXqTc/tG3nz+Xiq1hWbe4uNzutDYNFhsmY0gpbkzGllIcmY0opLk1GlFJK9iXI+N/4ZGE/pJyu+Dir+FS9HVsd32UMmdrmcwfXcfEKz6ZdHf83EMpAljuWE7G+7TyvYa9y+o0tR0LtdjushXUn5hlhuNl8/w6nnZI5j2mMtPazcPDml4xjdPSR9XrPOw+p5fM9ypYTgFTPJd92sG54nub76gd+yvopQDfc8zqfLkvm1dXVNYbyu05cB5LeQUEVOzLG23zPiU9G+65bhZSc2y9KKioauO4TI3WKbG6xVQ5hCuA3V4OBXtrTls02dKeqYfw3F5X92WPN5kLVYJTZYjLxd1R4cT98lyqyUGWx7LBmPef0t8zbyTlRGBFZosLANHJoADR5ABcDFKv8xVnL2W9UeA9ypULXDV251PiVY9BDq7+v/tV7Bf9cf6fqF5jPDy+q2S2Cz6EIQhC44IXhF1mXG0bTyLfmro7RXGOkYPgmZG37I1LtAP3yUBpqnOF+rxKzHSqKzCPwv8AuF83qJ5JK2TpCTYkDuF9LLc4NEyOwYLaeqzkaHLuuTMaUUlyZjSikuTUaWUpyZjSikuTMZSikuUkjA4EHYgg+a8a7KQQoNJaQQu/xDUMj6stYXAWEt9bcDkt7XnZatn4gd0WXL1ua8/w6ne/OCbft/nl5Khc4kkkkkm5J3JO5K4sj3PcXO1JXTAAFggFQXpVnRKrIqUybSUlL11fHC3NK9rR3nU+A3KbFBJKbMF0yKGSU2YLrN/xrTvmbFG1z3vcGgXaCSeQJv8ABdinwSoksL2v4lWpaYQMJlla0gXtcX9FfRRh0hI9loMTbbGxDp3eb7M/oK0uI1AoqQ5OAyN+p++K4TWl2Vrt3dd3/wAD063mvWJP7KwsI1XWpxqn+gjdzzz/ADaPotDgv+uP9P1Cq40dh4fVbILYLgIQhCEJasqgwc3HYcSfspsbmSZZQwd/AKnDAA1u50sBqSfBWL63XPsAA3irOhpC3tO9o7D8I5eKQ999ArsEJb1nb/JZnpdT6S+AcPLX7r5/ibDFiJJ42PqFqsLktkPksTGV45aNyZjKUUlyZjKWUlwTUZSikuCZjKUUlwTMZSykuCnBS0tVtaCrMZVuGyST1YUsMJJUHOACg94AVtBHYKo43KovdcqjxzpAWkxUrDNNxyglrP1EaX7vVX6WhDh0kxys+fgrdPStIzymzfiVm/4FrKtxfUSBpduLnbl2fobLsw4hTx9SBt7Js9dCG5ATl5N0+O5+Hgp4P8N5qJ4qKZ0b5YwSBY5tQQS3NpexKvR4q+/W0+K5zP8AD5DldHbvum+heNSSyujk2ZEALC1srjmzfmJd81zscc6SJhvoNPXir1XRxxDOzdx19NLdwVzik264sDF7TMWq6FU5bDc8h6klx+a0v4fZd0snDQei4eLSZpfvwWkWmXJQhCChCTfh0ZJNjc79o/dTEjhokGmjJvb4lTQUzWey0Dv4+q8Li7dTZE1nZCmUUxUvSKmu0O8WnwO31WX/ABJTEtZO3hofp8fmuhQSWJb5r5lUQmN7mngfhwXJa7O0OWxjeJGBwXuMqJC8cEzG5KISXBMxuSyElwTLHJRCU4JiNyWQkkJhjkshKIRJEChrrIa+yhFGFPpUzpl6le2Ma3JOzQLuJ7h+7Ia10ih1nlKPpZZv+K4xx/y2HtO/XINvBvqnCSOLsC55nYeA+p9FMPZH2Rc8z9B7p6lpWRtDY2hrRwaLKvJI+R2ZxuUpznPN3G6sKeoAT6eoEYsVWfGSvU1ZponS1uYWYF4yHXVY3CqERS1Mn8yVwb+lp/8ALN6JlRMZGRs5AX8f7LsPeXtY3kF6I6yVreZ18BqVEdRhcnA9HGXL6ZhMGSJo4nU+f/qy2eEUxgpGtO51Pn/Cx9TJnkJTi6aQhCEIQhCEIQhCFFUQh7S08QkVMDZ4nRu2Kmx5Y4OC+cdJ6AjtW1bo7w4H981gIQ6GR0Mm4Wtw6cHq8DqFRxuVghdIhMRuSyEpwTLHJRCUQmGPSyEkhMMelkJRCnY9QISyFMx6WQllqkDlGygQgMF78Tx4r0k2svF6UULiF6uOepAL0BLTTpjWJrI1VVU9r+f3KtsarsUateh+G5353DQ/2j7lX6Km/NVLY/0t1d7ffeqOK1ORuQfZ/hb4BbhZhdXqEIQhCEIQhCEIQhCFT49h2dpcBfSzhzCzWO4a6QfmIu0N+8c/JX6KoyHKfJfNcQozE+3un2T9PFcOKUStvxWvgmEzb8eKjY5SIUyEwx6WQlEKdj0shKLVOx6WQllqnbIoEJZapWyKJCWWqRsihlUS1e+tXmVRyIMyMqMi8OmXoavQxQSTpgYmtjSU9QntYrDI1Fh9IZ5ABfKCL248gO9ONxZrRdx0AU55RAy/FfTcLoxEwDjx+3kthhdD+UhyntHUnv5eSx1RMZX34JxdJIQhCEIQhCEIQhCEIQhC4UIWd6Q4IHtJA7J3A3afxBZLFsKdC41FONOI+vgutQ1pY4AnX59y+f1tI6J1nbcHcCuZHI2QXC1MUzZW3HovDHr0hSLVMyRQISy1TtkSy1LLVK2RRLVAtUjZVHKoFq9iVRyqORd61GVeZFwzIyr0MUT51MMUwxLSzpjWJzY1yjpHzus0aX1P0HMpnZIaBdx2HFEszIG3cvomA4M2Bg07Xyvv5rSYVhZhPTzds8P2j3WTrax07u5W9l3VRXUIQhCEIQhCEIQhCEIQhCEIQhCpcVwNsgOUDXdp2PhyKzlfgYe7paY5XcuB9vkr9NXOjIv6rC4lgD4ycoJ/KfaHhzXAMjo3dHM3K5aanr2SDrevD+FVB1jY6Hv3TbA7K9YHUKRsigWqBapRKo5VEtXsSqOVRyLvWoyrzIgzIyIyLw6dehikGKIykmwuTyGqmGgbqeUAXKt8J6OySkFwIHEfc8PmpwRy1DssDb9/AKhU4jHCOrut5heFMhAsNfgPBajD8KjpeuTmeePt9+yy9RVPmOuysF1VWXUIQhCEIQhCEIQhCEIQhCEIQhCEIQhChqKZrxZwv8/VVqikhqG5ZW3++amyRzDdpVDiXRZkm1j46H/cFn5vw/JGb07/ACPv/C6dPij49/vyWbrOiUjfZzW7xcerVzZIauH/ADIj4jUfC668WLxu7X36qrkwiZvu38CPqq/5iPjorrayF3FRGilH/Td6X+S96WM/qTOnhP6ggUU38t3pb5o6WP8Acjp4R+oKeLB53e7bz+10CVh7Nz4BKdWQt4q2ouh0jvbJA/2/PX4K5FRVk3Yjy97tPhuqE2MRt7HutNhvRmOLhc931O5XVgwFlw6odm7hoPf5Lj1GJyyq7jjDRYAAcgu9HG2NuVgsFziSTcr2prxCEIQhCEIQhCEIQhCEIQhCEIQhCEIQhCEIQhCELiELw+IHcA+IS3wxv7TQfJehzhsVGaGP8DfRVjhtId4x6JnTyfuKG0UY2Y30XrcPpWm7YwPILwzSHcqZrANgB4K01jW9kWUCSd12ykvF1CEIQhCEIQhCEIQhCEIQ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80975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QTEBQUEhQVFRUVFBQYFxYVGBcWFhgVFxUWFxQXFhYYHCggGBslHBUUITEhJikrLi4uGB8zODMsNygtLisBCgoKDg0OGxAQGzUkHyU0LC0vLDQsLCwuLSwvLCwsLC0sLC8sLywsLCwsLDQsLywsLCwsLCwsNCwsLCw0LCwsLP/AABEIAI8AvgMBEQACEQEDEQH/xAAbAAACAwEBAQAAAAAAAAAAAAAABAMFBgECB//EAD8QAAEDAgQCBwYEBAQHAAAAAAEAAgMEEQUSITFBUQYTImFxgZEyQqGxwdFSYnLwFlOCsgcUI5IzNEPC0uHx/8QAGwEAAgMBAQEAAAAAAAAAAAAAAAMCBAYFAQf/xAA8EQABAwIEAggEBQIFBQAAAAABAAIDBBEFEiExQVETIjJhcYGR0aGxwfAGFEJS4XLxFTM0YoIjJENTwv/aAAwDAQACEQMRAD8A+4oQhCEIQhCEIQhCEIQhCEIQhCF5c8DUkDxUXvawXcbBegE7JaTEYx7w8tVz5cWo495B5apzaaU8FA7G4R73wSP8eo+BPoUwUMx4LrMahOzvgvRjtH+4jyKDRTDcJmOujOz2+tvmrceI0smjZB6pLoJBuFOCrgN9kpdXqEIQhCFBV1AjaXO2+Z5KTWlxsEuWVsbczkhTY21zspbludDe/rpomugIFwVUjr2udYiytQkK+uoQhCEIQhCEIQhCEIQhCEIQuIQlK3EmR7m55D68lzK3FYKXRxu7kN/PknxU75NllcS6Y2uGa9zfq4rgTYrWz9nqD1P36Lt0+D31d8fZZ+bGZpHdnfuu4+pVJlIZn8Xu9V0TT01OzNIbDv0Cliwaol9txA/MT8hou1T4DKe0A34lc2XH6KHSFuY9wsPUp2PomwDtv+QC6seBQjtOJ+A+vzXLm/E9Uey1rR5k/QfBStwWmbwLv33q6zB6ZuuT1JXOk/EVY7/yegATkELRoyM28Tb0Thh1I3Xo2+gXPfiFTLu5x8/ZMNifwaB5n7qwyOKPRoA8AAkEzO3+ZXtjZgbh1vP6KRyckATDY281Z0+IuAtI2/5m/UJLogeyr0dS4C0g8x7Kwgna8Xabj97pJaRurTHteLtSmMUpkjs3cG9uaZE8NdqkVcRkZZu4VJSYfI54BaQAdSRZWXyNA3XMippHOAtZaoKiu6l6muYwgOve17AE2HM22CkGk7IvZMNcCARqDsooXUIQhCEIQhCEIQhC8vcALnQBRe9rGlzjYBegEmwWZx3pIGAhul9re07w5DvWTrcZlqCY6bRvF3Hy5fNdijw0yG5/gLEVNZJO62tj7o+vNUKelJdZgzOPqtBlgpGZ3kADiVb4Z0ZJsZTYfh+601JggHWnP/EfU+3qs1XfiRz7tpRYfuP0H1PotDHDHELAAeA1WgjiDBlYLD0WXmlLnZ5CXHv1K650jthlHfumdUbpJMjthYLgohu5xPw+KM/JedAN3Fc62Nuwue7X4os4ozxM2R/nHH2W/Ve5ANyjpnHshdDZTxAXnUC9tKe5V8+LRsfkdPrxsCQPEqhJidLG/ITqupFgdfLH0jRp8SrCJhc0ObLcHYjb5q4yVjxmbqFz5KeWNxa8kEcCExQyuic4u7QNr2307uKJAHDRShe6Iku1T1a+RzWGE6E67fVKYGgkPVmZ0jmgwph9U1rmsce07bkoBpIJGycZWtcGu3KnJsLqKaso95mnvxJBA5EgiIeTM0h8U/YW5JLus+y1UMYa0NGwAA8kgm6cvaEIQhcKELN1eKydY6xsASANOB4q4yFuXVcaWrlzmxtZXIr2gMzGxeBYKt0ZubcF0fzDAG5tCU051hc6BKc4NFzsrAF9FkOkuPACw291v4jzPcsTiNe+uk6OPSMfHv8AYLvYfQEm58zyWUo6KSpfmPm7gO4K3h+GPn0bo0cfbmVfr8Tgw9mQau4N+p5DvWxwzC2Qt0FzxK19NTRU7csY8+JWHq6uarfnmN+Q4Dw990+npC8WDddu9e6lQsG6paSt4MF/3yUwzmkun4NVfi1SY2Z5DqdGt4k/QKtWVsdLHmtc8ArmHYXNXy5L2HE8gs3LJUvGfthp2y6eg3IWakmxCZvS65e7Qf2W0hpsHpXdAcub/dYn46LSYFijjF/rA3BsDaxI7wr1Di0fRf8AcPAI9T5Lh4th7WTgUrSQRw2B8U87EhyKY7HqAaZ/gVRGHVfBvxCp4aGBpcTGXXPvOvbw0XLZW4Qwk6uvzG3guy+oxaQAAhtuR38dFFBIad+aK5iJ7UZ1I/M0ryHEqWnlBgcch3aQdO8FPkglroctS0CQdlwO/ceSu2YzEba2utCzEaR5sJBf0WcdQVbO1EfLX5aqwwvEGZsoIIcdO53EeasuAe3M038EiGTo35HC1+emqui0cklXrBVnSCqDIst7Zr37mDV3ro3xcpsGt0ONhdK9HKU6vcO1rfj23WLgDyaMrfIr154KEbdLq/S0xCEIQhcQhKy4fG52YtBP73UxI4CwKQ6njc7MRquuYxz7FtywAgkaa8igFwGh3Xpax77EahU/STEw0EX7LRd3eeAWOx2udJIKWM6fq9vAcV2sPpi4g8Tt7rH4dhr6mTrH6N+nIdytYXhHSNDn6M+J/hXcTxZtE38vT6v4ng3vPf3eq2dLShjcrRYLWABoDQLALGnM5xc43J3PEqYsRdGWygkltoBc8vvyUwEtz7aDdQOpydZHeQ2Us1tGpRjLtXlRSVzGaMF1yq3F6am0e67uQ1PsF0KWgmm/y22HM6fyVm3F1VN1jvYbo0cDb96rI4libppM9rchvZbSmp20FP0QN3HUn75cFbxYdI/3w0cg3bzP2VQyT1mryXeJ08gNAqbDTQaMZ9/feg074yBJZwPsuGnk4cCq1RSujGYJ3SMkF2acx7L3lVG6jdTU1NnF+Ct09K6XjYJckuTReqjDwBe6sS0LmC4N1FlTqqmej3VRspV9kyrNYnh7eG45jkrrHkjQ2PMcFbc1k7Mj9V9FwTEBNEDe5t68j++S1uE1pqIsr+23Q9/I+aylZTmGSyzeMVbpqtjGeyLOdsQWNdljb/XLr4MXXJOYMHiVBkTegfI8f7W+O5PkPiQthSQZGBvLjzJ1J8ySgm5uq6mXiEp/nQJCx2m1jwN+Hip5DlzBI6cCQsdomS4DfRQTiQNSlJMSZ7t3fp29TomCI8dEg1LOGq7S1oc7KWlp3F9b8146OwuiOcPNiLFSVs+Rhdy28eCo11UKaB0vLbx4K5FHneGrGS0RqJAHew03d+Zx4fvms9gOFmcmpn24d/PyV+rxL8q3o4e2eP7R7nh6rR01MGgACwC2ZKzrGcUxZRTFBK5SCW4pCprGx6ceQ+qTVVcNMzPK63IcT4BewQSTOyxC548h4n7KqZ6pzzqbDkFisQx2eoJbH1W8hv5n6LSUuFRQgOf1nc+A8AopIiWkDS+hPIHfzXCa4A3XTa/Kb8lDiWJwUcWeZ7Y2DYHckDZo3cfBThgmqpMsYuVXmmA6ziqql6VV03apaWKKI+zLXSiHrBzZHcOtyPFa3D8AlY3ruv3AfVcietjvy8Srt2I1ohzT0sUkel5KSYSAWIuSx4FgDxDijEMLkbE7KfG4O3l7JlLOHvGXXw4ptrrgHnz3WIIsbLppcUL3Nlc6rfT08Wruqa3rCXDMf9R4IA1sAG313Ww/D1G2dhedTe1uCoYlMI2h7tNPlosHiGAU9W85IHkbB8000spHeXOs3wAW6Zh8MTet8NAsbJjM0jrRAW79VJhfR+ejeOoncxjjbq5bzQdwABDoz3gm91xMYweCaEyMbmI10sHeRtr4FdbDMVeZBFN1b6A8CeR5X5rXvpXGMZy1zralgLW+QJJ+K+dCRod1dB37/RbOCQt0K84HWOic5gNgQ434NFu2T4DXxC72Dse6rbIzYA5vD+6hizWuhD+OgHjwV10MpM7nTuFi8h4GujcuWFpB2IjFyOb1sGXylx3d8lxKwhrhC3Zgt4u3cfXTwC14QqiEIVbisF7Ptews4b3buD5J0TuCp1Ud+v6pAxgi4APK50TblVcrSLjVRyZ+bW/Er0ZVB3SdwXYpyNT7TCDpxHFBaDtxXrXkancaprG3lzmsb+o/T6rPVlG6tmbCdI26u7zwC7X5kQMLh2jt9SimhAFgu4GhoDWiwHBc1oubndNXUU1QVFSGi5NgvQNLlQc/gFn67GL6M9VwK/H2RXZT9Y8+A8OfyXWo8Gkk68/VHLifHl8/BV41Oqx088kzy+Q3K0McTIm5IxYJhgVYleEpDpLj0dFTumk1OzGXsXvto0fU8ArFFRvq5RGzzPIKrPKI23Kx9NhMzmsrsQbnqZ/+UgIu2GPQ9YWfi1FmnxOug+m4ThsUTcrR1Rv3nvWVxSvexunaO3crOChbldNUPDWjV73nbvJK7skwYNFlooXzu1U/R/GKcyONDO17wDnhNwJGD2gWnca78LqoZY6gZHroshnonCRnpz/laegnD4w5u2oHkdPgvkOJ035arki5FfQo5RNG2VuzgD6hV3SescyINAu10kbjfbsXNj3G7fRa/wDBcjXGSI77jz0XB/Ehc2mY4DY6/MfEKDHscc+grJI6cPlkhLWtjJaW3blL22FyWg5rCxOW11q6iFzG2aTouDRVTJZC57QL/BfJf8NOvE8mTN1Ajf1t75b5T1Z5Zs+W3ddJpQ7pByVzEywQEnfgvvT4cpLTsQ1w/S9t/wC7MPJfNscphBWOtsdVrqeTpIWP42sfEfxZVFbGL5OEpOc3sRTx2dMRzBOWP+orR4LTZKUF279T/SPf6rx9QTIX/wDr2HN7tG+m/ktz0deDADxuSbd+o+Fh5K/Q1oq2F44EjyG3wXKniMTsp++as1dSUIQuIQkajDwTdhynl7p8uHkmtktodVWfTAm7dD8Es6mkG7b/AKSPrZTzN5pBjkHBI1EDs+xbdrr3tsNzoUxrhZVpI3Z9RbT4KWnZYXJJJte5v4BRO+iYwWFypw+yjZMBVdiWNNj0vd3IKnV10FKP+odeQ3/hW6Sinqz/ANMafuO38+SzlTWvkPaPksfX4pNVaHRvIfXmtXR4XDSajV37jv5cl2MLkEq45MxhKKS5Sva63YLQfzAuHoHBRBbfrffwKS+/BVFH0OE9fBNXS9eWOOSJrOrhbYFw7OZxcbgbnWwutJgtcwTCCJlgbkkm5Nh4D5LnVEBcxz3HUe4Vn00xKSmxKGVoBApwGhw7Or3h3gbFu3cvoVJE2SAtPP2WNxKofBUNkaL6e6qek2KzS4ZVsigZNJOHXHEBws4sbY5nC1wN780qpgIAy8FKgrQXEv8A1a3Xyb/D3BZzXxSZHxshdmkc5pboLgs13LvZt3lVGdU5nGwG5Oi6dQ8OYWN6xOwGpX3HCYS2LUWJLnWPC5/+L5vjVSyorZJGG4J0WipIXQ08cTt2gA8ddypqukZI3K8XG6p0tXNSydJC7K7mmyRskaWPAIPA7KJlHHGOy0BW5cXr53XdK71t8kuKhp2jKyNoHgEpVPY4WI0vfTmrFNiddAczZT5m/wA06TCqeVtnsB8rfJPtrDI65N3kNaNhtfKLAaDUn1QBNidWxsn9gNSidgp4jYWA+arXnM2R+tn9hgP8mMkA/wBb8778RZaTFakQwWboX9Uf0jf1280uljIlZEf0dZ39buH/ABFh43Wn6Dz3ityH9pI+VlRwF9pZY/A+6XjDLSX+9RdacLTrjoQhCELzIbAnkELwmwus3M4lrSe051t9QL93BXQLGwXGeSWgnUleXMyA3t2mlugtY8EA5l4W5Ae8WXurrWRNu9wFkiWVkTc0hsFchifM/o4gXHkPryWYxHpC6TSPst58Ss5W4249WDQc+PlyWpovw61vXqTc/tG3nz+Xiq1hWbe4uNzutDYNFhsmY0gpbkzGllIcmY0opLk1GlFJK9iXI+N/4ZGE/pJyu+Dir+FS9HVsd32UMmdrmcwfXcfEKz6ZdHf83EMpAljuWE7G+7TyvYa9y+o0tR0LtdjushXUn5hlhuNl8/w6nnZI5j2mMtPazcPDml4xjdPSR9XrPOw+p5fM9ypYTgFTPJd92sG54nub76gd+yvopQDfc8zqfLkvm1dXVNYbyu05cB5LeQUEVOzLG23zPiU9G+65bhZSc2y9KKioauO4TI3WKbG6xVQ5hCuA3V4OBXtrTls02dKeqYfw3F5X92WPN5kLVYJTZYjLxd1R4cT98lyqyUGWx7LBmPef0t8zbyTlRGBFZosLANHJoADR5ABcDFKv8xVnL2W9UeA9ypULXDV251PiVY9BDq7+v/tV7Bf9cf6fqF5jPDy+q2S2Cz6EIQhC44IXhF1mXG0bTyLfmro7RXGOkYPgmZG37I1LtAP3yUBpqnOF+rxKzHSqKzCPwv8AuF83qJ5JK2TpCTYkDuF9LLc4NEyOwYLaeqzkaHLuuTMaUUlyZjSikuTUaWUpyZjSikuTMZSikuUkjA4EHYgg+a8a7KQQoNJaQQu/xDUMj6stYXAWEt9bcDkt7XnZatn4gd0WXL1ua8/w6ne/OCbft/nl5Khc4kkkkkm5J3JO5K4sj3PcXO1JXTAAFggFQXpVnRKrIqUybSUlL11fHC3NK9rR3nU+A3KbFBJKbMF0yKGSU2YLrN/xrTvmbFG1z3vcGgXaCSeQJv8ABdinwSoksL2v4lWpaYQMJlla0gXtcX9FfRRh0hI9loMTbbGxDp3eb7M/oK0uI1AoqQ5OAyN+p++K4TWl2Vrt3dd3/wAD063mvWJP7KwsI1XWpxqn+gjdzzz/ADaPotDgv+uP9P1Cq40dh4fVbILYLgIQhCEJasqgwc3HYcSfspsbmSZZQwd/AKnDAA1u50sBqSfBWL63XPsAA3irOhpC3tO9o7D8I5eKQ999ArsEJb1nb/JZnpdT6S+AcPLX7r5/ibDFiJJ42PqFqsLktkPksTGV45aNyZjKUUlyZjKWUlwTUZSikuCZjKUUlwTMZSykuCnBS0tVtaCrMZVuGyST1YUsMJJUHOACg94AVtBHYKo43KovdcqjxzpAWkxUrDNNxyglrP1EaX7vVX6WhDh0kxys+fgrdPStIzymzfiVm/4FrKtxfUSBpduLnbl2fobLsw4hTx9SBt7Js9dCG5ATl5N0+O5+Hgp4P8N5qJ4qKZ0b5YwSBY5tQQS3NpexKvR4q+/W0+K5zP8AD5DldHbvum+heNSSyujk2ZEALC1srjmzfmJd81zscc6SJhvoNPXir1XRxxDOzdx19NLdwVzik264sDF7TMWq6FU5bDc8h6klx+a0v4fZd0snDQei4eLSZpfvwWkWmXJQhCChCTfh0ZJNjc79o/dTEjhokGmjJvb4lTQUzWey0Dv4+q8Li7dTZE1nZCmUUxUvSKmu0O8WnwO31WX/ABJTEtZO3hofp8fmuhQSWJb5r5lUQmN7mngfhwXJa7O0OWxjeJGBwXuMqJC8cEzG5KISXBMxuSyElwTLHJRCU4JiNyWQkkJhjkshKIRJEChrrIa+yhFGFPpUzpl6le2Ma3JOzQLuJ7h+7Ia10ih1nlKPpZZv+K4xx/y2HtO/XINvBvqnCSOLsC55nYeA+p9FMPZH2Rc8z9B7p6lpWRtDY2hrRwaLKvJI+R2ZxuUpznPN3G6sKeoAT6eoEYsVWfGSvU1ZponS1uYWYF4yHXVY3CqERS1Mn8yVwb+lp/8ALN6JlRMZGRs5AX8f7LsPeXtY3kF6I6yVreZ18BqVEdRhcnA9HGXL6ZhMGSJo4nU+f/qy2eEUxgpGtO51Pn/Cx9TJnkJTi6aQhCEIQhCEIQhCFFUQh7S08QkVMDZ4nRu2Kmx5Y4OC+cdJ6AjtW1bo7w4H981gIQ6GR0Mm4Wtw6cHq8DqFRxuVghdIhMRuSyEpwTLHJRCUQmGPSyEkhMMelkJRCnY9QISyFMx6WQllqkDlGygQgMF78Tx4r0k2svF6UULiF6uOepAL0BLTTpjWJrI1VVU9r+f3KtsarsUateh+G5353DQ/2j7lX6Km/NVLY/0t1d7ffeqOK1ORuQfZ/hb4BbhZhdXqEIQhCEIQhCEIQhCFT49h2dpcBfSzhzCzWO4a6QfmIu0N+8c/JX6KoyHKfJfNcQozE+3un2T9PFcOKUStvxWvgmEzb8eKjY5SIUyEwx6WQlEKdj0shKLVOx6WQllqnbIoEJZapWyKJCWWqRsihlUS1e+tXmVRyIMyMqMi8OmXoavQxQSTpgYmtjSU9QntYrDI1Fh9IZ5ABfKCL248gO9ONxZrRdx0AU55RAy/FfTcLoxEwDjx+3kthhdD+UhyntHUnv5eSx1RMZX34JxdJIQhCEIQhCEIQhCEIQhC4UIWd6Q4IHtJA7J3A3afxBZLFsKdC41FONOI+vgutQ1pY4AnX59y+f1tI6J1nbcHcCuZHI2QXC1MUzZW3HovDHr0hSLVMyRQISy1TtkSy1LLVK2RRLVAtUjZVHKoFq9iVRyqORd61GVeZFwzIyr0MUT51MMUwxLSzpjWJzY1yjpHzus0aX1P0HMpnZIaBdx2HFEszIG3cvomA4M2Bg07Xyvv5rSYVhZhPTzds8P2j3WTrax07u5W9l3VRXUIQhCEIQhCEIQhCEIQhCEIQhCpcVwNsgOUDXdp2PhyKzlfgYe7paY5XcuB9vkr9NXOjIv6rC4lgD4ycoJ/KfaHhzXAMjo3dHM3K5aanr2SDrevD+FVB1jY6Hv3TbA7K9YHUKRsigWqBapRKo5VEtXsSqOVRyLvWoyrzIgzIyIyLw6dehikGKIykmwuTyGqmGgbqeUAXKt8J6OySkFwIHEfc8PmpwRy1DssDb9/AKhU4jHCOrut5heFMhAsNfgPBajD8KjpeuTmeePt9+yy9RVPmOuysF1VWXUIQhCEIQhCEIQhCEIQhCEIQhCEIQhChqKZrxZwv8/VVqikhqG5ZW3++amyRzDdpVDiXRZkm1j46H/cFn5vw/JGb07/ACPv/C6dPij49/vyWbrOiUjfZzW7xcerVzZIauH/ADIj4jUfC668WLxu7X36qrkwiZvu38CPqq/5iPjorrayF3FRGilH/Td6X+S96WM/qTOnhP6ggUU38t3pb5o6WP8Acjp4R+oKeLB53e7bz+10CVh7Nz4BKdWQt4q2ouh0jvbJA/2/PX4K5FRVk3Yjy97tPhuqE2MRt7HutNhvRmOLhc931O5XVgwFlw6odm7hoPf5Lj1GJyyq7jjDRYAAcgu9HG2NuVgsFziSTcr2prxCEIQhCEIQhCEIQhCEIQhCEIQhCEIQhCEIQhCELiELw+IHcA+IS3wxv7TQfJehzhsVGaGP8DfRVjhtId4x6JnTyfuKG0UY2Y30XrcPpWm7YwPILwzSHcqZrANgB4K01jW9kWUCSd12ykvF1CEIQhCEIQhCEIQhCEIQ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80975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8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581" y="304800"/>
            <a:ext cx="552861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http://www.cicispizza.com/images/mobile-template/sa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990">
            <a:off x="7007902" y="950747"/>
            <a:ext cx="1904213" cy="1409360"/>
          </a:xfrm>
          <a:prstGeom prst="rect">
            <a:avLst/>
          </a:prstGeom>
          <a:noFill/>
        </p:spPr>
      </p:pic>
      <p:pic>
        <p:nvPicPr>
          <p:cNvPr id="63492" name="Picture 4" descr="http://www.bigy.com/FoodSafety/HandlingStorage/ShellfishAllergy/assets/shellfi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327196"/>
            <a:ext cx="2438400" cy="2016204"/>
          </a:xfrm>
          <a:prstGeom prst="rect">
            <a:avLst/>
          </a:prstGeom>
          <a:noFill/>
        </p:spPr>
      </p:pic>
      <p:pic>
        <p:nvPicPr>
          <p:cNvPr id="63490" name="Picture 2" descr="http://www.clipsahoy.com/clipart2/aw4201t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600" y="4191000"/>
            <a:ext cx="1422399" cy="2667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Food linked with the Virus</a:t>
            </a:r>
          </a:p>
          <a:p>
            <a:pPr lvl="1"/>
            <a:r>
              <a:rPr lang="en-US" dirty="0" smtClean="0"/>
              <a:t>Ready-to-eat food</a:t>
            </a:r>
          </a:p>
          <a:p>
            <a:pPr lvl="1"/>
            <a:r>
              <a:rPr lang="en-US" dirty="0" smtClean="0"/>
              <a:t>Shellfish from contaminated water</a:t>
            </a:r>
          </a:p>
          <a:p>
            <a:r>
              <a:rPr lang="en-US" dirty="0" smtClean="0"/>
              <a:t>Prevention Measures</a:t>
            </a:r>
          </a:p>
          <a:p>
            <a:pPr lvl="1"/>
            <a:r>
              <a:rPr lang="en-US" dirty="0" smtClean="0"/>
              <a:t>Exclude staff who have been diagnosed</a:t>
            </a:r>
          </a:p>
          <a:p>
            <a:pPr lvl="1"/>
            <a:r>
              <a:rPr lang="en-US" dirty="0" smtClean="0"/>
              <a:t>Exclude staff with diarrhea and vomiting </a:t>
            </a:r>
            <a:br>
              <a:rPr lang="en-US" dirty="0" smtClean="0"/>
            </a:br>
            <a:r>
              <a:rPr lang="en-US" dirty="0" smtClean="0"/>
              <a:t>from the operation</a:t>
            </a:r>
          </a:p>
          <a:p>
            <a:pPr lvl="1"/>
            <a:r>
              <a:rPr lang="en-US" dirty="0" smtClean="0"/>
              <a:t>Wash hands</a:t>
            </a:r>
          </a:p>
          <a:p>
            <a:pPr lvl="1"/>
            <a:r>
              <a:rPr lang="en-US" dirty="0" smtClean="0"/>
              <a:t>Avoid bare-hand contact with ready to eat food</a:t>
            </a:r>
          </a:p>
          <a:p>
            <a:pPr lvl="1"/>
            <a:r>
              <a:rPr lang="en-US" dirty="0" smtClean="0"/>
              <a:t>Purchase shellfish from approved, </a:t>
            </a:r>
            <a:br>
              <a:rPr lang="en-US" dirty="0" smtClean="0"/>
            </a:br>
            <a:r>
              <a:rPr lang="en-US" dirty="0" smtClean="0"/>
              <a:t>reputable suppliers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59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earchamelia.com/wp-content/uploads/2009/03/fresh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971" y="1676400"/>
            <a:ext cx="4539029" cy="36004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Require a host to live </a:t>
            </a:r>
            <a:br>
              <a:rPr lang="en-US" dirty="0" smtClean="0"/>
            </a:br>
            <a:r>
              <a:rPr lang="en-US" dirty="0" smtClean="0"/>
              <a:t>and reproduce</a:t>
            </a:r>
          </a:p>
          <a:p>
            <a:pPr lvl="1"/>
            <a:r>
              <a:rPr lang="en-US" dirty="0" smtClean="0"/>
              <a:t>CAN NOT GROW IN FOOD</a:t>
            </a:r>
          </a:p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Commonly associated</a:t>
            </a:r>
          </a:p>
          <a:p>
            <a:pPr lvl="2"/>
            <a:r>
              <a:rPr lang="en-US" dirty="0" smtClean="0"/>
              <a:t>Seafood</a:t>
            </a:r>
          </a:p>
          <a:p>
            <a:pPr lvl="2"/>
            <a:r>
              <a:rPr lang="en-US" dirty="0" smtClean="0"/>
              <a:t>Wild game</a:t>
            </a:r>
          </a:p>
          <a:p>
            <a:pPr lvl="2"/>
            <a:r>
              <a:rPr lang="en-US" dirty="0" smtClean="0"/>
              <a:t>Food processed with contaminated water, such as produce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89607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119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candymemory.com/store/images/A50136x_sugarfree_gummy_worms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9525"/>
            <a:ext cx="3200400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Most important way to prevent a </a:t>
            </a:r>
            <a:r>
              <a:rPr lang="en-US" dirty="0" err="1" smtClean="0"/>
              <a:t>foodborne</a:t>
            </a:r>
            <a:r>
              <a:rPr lang="en-US" dirty="0" smtClean="0"/>
              <a:t> illness by a parasite is to purchase food from approved, reputable suppliers.</a:t>
            </a:r>
          </a:p>
          <a:p>
            <a:pPr lvl="1"/>
            <a:r>
              <a:rPr lang="en-US" dirty="0" smtClean="0"/>
              <a:t>Cooking food to required minimum internal temperatures is also important.</a:t>
            </a:r>
          </a:p>
          <a:p>
            <a:pPr lvl="1"/>
            <a:r>
              <a:rPr lang="en-US" dirty="0" smtClean="0"/>
              <a:t>Make sure that fish that will be </a:t>
            </a:r>
            <a:br>
              <a:rPr lang="en-US" dirty="0" smtClean="0"/>
            </a:br>
            <a:r>
              <a:rPr lang="en-US" dirty="0" smtClean="0"/>
              <a:t>served raw or undercooked has </a:t>
            </a:r>
            <a:br>
              <a:rPr lang="en-US" dirty="0" smtClean="0"/>
            </a:br>
            <a:r>
              <a:rPr lang="en-US" dirty="0" smtClean="0"/>
              <a:t>been correctly frozen by the </a:t>
            </a:r>
            <a:br>
              <a:rPr lang="en-US" dirty="0" smtClean="0"/>
            </a:br>
            <a:r>
              <a:rPr lang="en-US" dirty="0" smtClean="0"/>
              <a:t>manufacturer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89607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630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ermaculturenews.org/images/compost_w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5227" flipH="1" flipV="1">
            <a:off x="5493359" y="2311340"/>
            <a:ext cx="4223627" cy="31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Food commonly linked to:  Raw and </a:t>
            </a:r>
            <a:br>
              <a:rPr lang="en-US" dirty="0" smtClean="0"/>
            </a:br>
            <a:r>
              <a:rPr lang="en-US" dirty="0" smtClean="0"/>
              <a:t>undercooked fish, cod, herring, halibut, </a:t>
            </a:r>
            <a:br>
              <a:rPr lang="en-US" dirty="0" smtClean="0"/>
            </a:br>
            <a:r>
              <a:rPr lang="en-US" dirty="0" smtClean="0"/>
              <a:t>mackerel, pacific salmon</a:t>
            </a:r>
          </a:p>
          <a:p>
            <a:r>
              <a:rPr lang="en-US" dirty="0" smtClean="0"/>
              <a:t>Most common symptoms:  Tingling in </a:t>
            </a:r>
            <a:br>
              <a:rPr lang="en-US" dirty="0" smtClean="0"/>
            </a:br>
            <a:r>
              <a:rPr lang="en-US" dirty="0" smtClean="0"/>
              <a:t>throat, coughing up worms</a:t>
            </a:r>
          </a:p>
          <a:p>
            <a:r>
              <a:rPr lang="en-US" dirty="0" smtClean="0"/>
              <a:t>Prevention measures:  cook fish to </a:t>
            </a:r>
            <a:br>
              <a:rPr lang="en-US" dirty="0" smtClean="0"/>
            </a:br>
            <a:r>
              <a:rPr lang="en-US" dirty="0" smtClean="0"/>
              <a:t>minimum internal temperatures, if </a:t>
            </a:r>
            <a:br>
              <a:rPr lang="en-US" dirty="0" smtClean="0"/>
            </a:br>
            <a:r>
              <a:rPr lang="en-US" dirty="0" smtClean="0"/>
              <a:t>serving raw or undercooked fish, </a:t>
            </a:r>
            <a:br>
              <a:rPr lang="en-US" dirty="0" smtClean="0"/>
            </a:br>
            <a:r>
              <a:rPr lang="en-US" dirty="0" smtClean="0"/>
              <a:t>purchase sushi grade fish that has been </a:t>
            </a:r>
            <a:br>
              <a:rPr lang="en-US" dirty="0" smtClean="0"/>
            </a:br>
            <a:r>
              <a:rPr lang="en-US" dirty="0" smtClean="0"/>
              <a:t>frozen to the correct time-temperature requirements.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6" y="351971"/>
            <a:ext cx="774356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4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vereignliberty.com/wp-content/uploads/2014/04/contaminated-water-sign-300x2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324100" cy="16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found in feces of infected people</a:t>
            </a:r>
          </a:p>
          <a:p>
            <a:r>
              <a:rPr lang="en-US" dirty="0" smtClean="0"/>
              <a:t>Daycare and medical communities have been frequent locations of person-to-person spread of this parasite</a:t>
            </a:r>
          </a:p>
          <a:p>
            <a:r>
              <a:rPr lang="en-US" dirty="0" smtClean="0"/>
              <a:t>Food commonly linked to:  </a:t>
            </a:r>
            <a:br>
              <a:rPr lang="en-US" dirty="0" smtClean="0"/>
            </a:br>
            <a:r>
              <a:rPr lang="en-US" dirty="0" smtClean="0"/>
              <a:t>contaminated water, produce</a:t>
            </a:r>
          </a:p>
          <a:p>
            <a:r>
              <a:rPr lang="en-US" dirty="0" smtClean="0"/>
              <a:t>Prevention measures:  use correctly treated water, keep food handlers with diarrhea out of the operation, wash hands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28600"/>
            <a:ext cx="75152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6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found in the feces of infected people</a:t>
            </a:r>
          </a:p>
          <a:p>
            <a:r>
              <a:rPr lang="en-US" dirty="0" smtClean="0"/>
              <a:t>Food commonly linked:  incorrectly treated water, produce</a:t>
            </a:r>
          </a:p>
          <a:p>
            <a:r>
              <a:rPr lang="en-US" dirty="0" smtClean="0"/>
              <a:t>Prevention measures:  </a:t>
            </a:r>
            <a:r>
              <a:rPr lang="en-US" dirty="0"/>
              <a:t>use correctly treated water, keep food handlers with diarrhea out of the operation, wash hands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5" y="304800"/>
            <a:ext cx="8436429" cy="1143000"/>
          </a:xfrm>
          <a:prstGeom prst="rect">
            <a:avLst/>
          </a:prstGeom>
        </p:spPr>
      </p:pic>
      <p:pic>
        <p:nvPicPr>
          <p:cNvPr id="4" name="Picture 3" descr="http://parkviewproduce.com/wp-content/uploads/2013/03/fruits-b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2" y="4876800"/>
            <a:ext cx="87400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03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kinja-img.com/gawker-media/image/upload/s--vXHH_fu6--/c_scale,fl_progressive,q_80,w_800/1403060163593064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39" y="2642961"/>
            <a:ext cx="3473061" cy="21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Found in contaminated water and has been associated with produce irrigated or washed with contaminated water.  Can also be </a:t>
            </a:r>
            <a:br>
              <a:rPr lang="en-US" dirty="0" smtClean="0"/>
            </a:br>
            <a:r>
              <a:rPr lang="en-US" dirty="0" smtClean="0"/>
              <a:t>found in the feces of infected people.</a:t>
            </a:r>
          </a:p>
          <a:p>
            <a:r>
              <a:rPr lang="en-US" dirty="0" smtClean="0"/>
              <a:t>Food commonly linked:  incorrectly </a:t>
            </a:r>
            <a:br>
              <a:rPr lang="en-US" dirty="0" smtClean="0"/>
            </a:br>
            <a:r>
              <a:rPr lang="en-US" dirty="0" smtClean="0"/>
              <a:t>treated water, produce such as </a:t>
            </a:r>
            <a:br>
              <a:rPr lang="en-US" dirty="0" smtClean="0"/>
            </a:br>
            <a:r>
              <a:rPr lang="en-US" dirty="0" smtClean="0"/>
              <a:t>berries, lettuce or basil</a:t>
            </a:r>
          </a:p>
          <a:p>
            <a:r>
              <a:rPr lang="en-US" dirty="0" smtClean="0"/>
              <a:t>Prevention measures:  Purchase produce from approved reputable suppliers, keep food handlers with diarrhea out of the operation, wash hands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04800"/>
            <a:ext cx="7724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1.gstatic.com/images?q=tbn:ANd9GcQ6QYwUdy3GN1K45QMET59jBaGqYoyh-WQa7opDw_APdRPBNZh2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4419600" cy="265176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dirty="0" smtClean="0"/>
              <a:t>Diarrhea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Abdominal cramps</a:t>
            </a:r>
          </a:p>
          <a:p>
            <a:r>
              <a:rPr lang="en-US" dirty="0" smtClean="0"/>
              <a:t>Jaundice- yellowing of the skin and eyes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798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472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s://encrypted-tbn3.gstatic.com/images?q=tbn:ANd9GcTGOwAmeN7T_G6e0EkoAt-vcjlDSKfXYLytAs4xBL_io7ved5Sb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-1"/>
            <a:ext cx="2743200" cy="1825069"/>
          </a:xfrm>
          <a:prstGeom prst="rect">
            <a:avLst/>
          </a:prstGeom>
          <a:noFill/>
        </p:spPr>
      </p:pic>
      <p:pic>
        <p:nvPicPr>
          <p:cNvPr id="19466" name="Picture 10" descr="http://www.sunwarrior.com/news/wp-content/uploads/2013/01/mushro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131" y="3581400"/>
            <a:ext cx="3826869" cy="3276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Fungi includes yeasts, molds, and mushrooms</a:t>
            </a:r>
          </a:p>
          <a:p>
            <a:r>
              <a:rPr lang="en-US" dirty="0" smtClean="0"/>
              <a:t>Throw out all moldy food, unless the mold is a natural part of the food</a:t>
            </a:r>
          </a:p>
          <a:p>
            <a:r>
              <a:rPr lang="en-US" dirty="0" smtClean="0"/>
              <a:t>Because mushrooms are </a:t>
            </a:r>
            <a:br>
              <a:rPr lang="en-US" dirty="0" smtClean="0"/>
            </a:br>
            <a:r>
              <a:rPr lang="en-US" dirty="0" smtClean="0"/>
              <a:t>difficult to recognize, you </a:t>
            </a:r>
            <a:br>
              <a:rPr lang="en-US" dirty="0" smtClean="0"/>
            </a:br>
            <a:r>
              <a:rPr lang="en-US" dirty="0" smtClean="0"/>
              <a:t>must purchase all </a:t>
            </a:r>
            <a:br>
              <a:rPr lang="en-US" dirty="0" smtClean="0"/>
            </a:br>
            <a:r>
              <a:rPr lang="en-US" dirty="0" smtClean="0"/>
              <a:t>mushrooms from approved, </a:t>
            </a:r>
            <a:br>
              <a:rPr lang="en-US" dirty="0" smtClean="0"/>
            </a:br>
            <a:r>
              <a:rPr lang="en-US" dirty="0" smtClean="0"/>
              <a:t>reputable suppliers.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044" y="228600"/>
            <a:ext cx="32455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images.sciencedaily.com/2012/04/120411132000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28600"/>
            <a:ext cx="286086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379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Molds spoil food and sometimes cause illness</a:t>
            </a:r>
          </a:p>
          <a:p>
            <a:r>
              <a:rPr lang="en-US" dirty="0" smtClean="0"/>
              <a:t>Some molds produce toxins, such as aflatoxins</a:t>
            </a:r>
          </a:p>
          <a:p>
            <a:r>
              <a:rPr lang="en-US" dirty="0" smtClean="0"/>
              <a:t>Molds grow under almost any condition.  They grow particularly well in acidic food with low water activities like jams, jellies and cured, salty meat.</a:t>
            </a:r>
          </a:p>
          <a:p>
            <a:r>
              <a:rPr lang="en-US" dirty="0" smtClean="0"/>
              <a:t>Cooler or freezer temperatures may slow the growth of molds, but they do not kill them</a:t>
            </a:r>
          </a:p>
          <a:p>
            <a:r>
              <a:rPr lang="en-US" dirty="0" smtClean="0"/>
              <a:t>Some molds produce toxins that can cause allergic reactions, nervous system disorders and kidney and liver damage.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28600"/>
            <a:ext cx="4953000" cy="1209675"/>
          </a:xfrm>
          <a:prstGeom prst="rect">
            <a:avLst/>
          </a:prstGeom>
        </p:spPr>
      </p:pic>
      <p:pic>
        <p:nvPicPr>
          <p:cNvPr id="9218" name="Picture 2" descr="https://upload.wikimedia.org/wikipedia/commons/a/a4/Mouldy_Clementi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9366" r="15789"/>
          <a:stretch/>
        </p:blipFill>
        <p:spPr bwMode="auto">
          <a:xfrm>
            <a:off x="-21771" y="-36286"/>
            <a:ext cx="1606549" cy="16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.hswstatic.com/gif/moldy-bread-36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2" y="44676"/>
            <a:ext cx="1584778" cy="14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638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4k4bQ444DRE/U1Fmz3efNoI/AAAAAAAAACo/bKCdN2daHi8/s1600/spoiled+strawbe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68" y="4421414"/>
            <a:ext cx="158953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illerpickles.com/wp-content/uploads/2013/07/KahmYeast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13414" b="12500"/>
          <a:stretch/>
        </p:blipFill>
        <p:spPr bwMode="auto">
          <a:xfrm>
            <a:off x="7239000" y="2821214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Yeasts can spoil food quickly.</a:t>
            </a:r>
          </a:p>
          <a:p>
            <a:r>
              <a:rPr lang="en-US" dirty="0" smtClean="0"/>
              <a:t>Signs of spoilage can include a smell or taste of alcohol.  They yeast itself may look </a:t>
            </a:r>
            <a:br>
              <a:rPr lang="en-US" dirty="0" smtClean="0"/>
            </a:br>
            <a:r>
              <a:rPr lang="en-US" dirty="0" smtClean="0"/>
              <a:t>a white or pink discoloration or slime </a:t>
            </a:r>
            <a:br>
              <a:rPr lang="en-US" dirty="0" smtClean="0"/>
            </a:br>
            <a:r>
              <a:rPr lang="en-US" dirty="0" smtClean="0"/>
              <a:t>and may bubble</a:t>
            </a:r>
          </a:p>
          <a:p>
            <a:r>
              <a:rPr lang="en-US" dirty="0" smtClean="0"/>
              <a:t>Grow well in acidic food with little </a:t>
            </a:r>
            <a:br>
              <a:rPr lang="en-US" dirty="0" smtClean="0"/>
            </a:br>
            <a:r>
              <a:rPr lang="en-US" dirty="0" smtClean="0"/>
              <a:t>moisture, such as jellies, jams, syrup, </a:t>
            </a:r>
            <a:br>
              <a:rPr lang="en-US" dirty="0" smtClean="0"/>
            </a:br>
            <a:r>
              <a:rPr lang="en-US" dirty="0" smtClean="0"/>
              <a:t>honey and fruit or fruit juice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47196"/>
            <a:ext cx="50292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1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encrypted-tbn1.gstatic.com/images?q=tbn:ANd9GcR59jihMQ8_1kra1hqCD-Ea61jfyfOtm7PLDo69fNnA_014UqK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4572000" cy="30309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Natural part of some fish</a:t>
            </a:r>
            <a:br>
              <a:rPr lang="en-US" dirty="0" smtClean="0"/>
            </a:br>
            <a:r>
              <a:rPr lang="en-US" dirty="0" smtClean="0"/>
              <a:t>(called systemic toxins)</a:t>
            </a:r>
          </a:p>
          <a:p>
            <a:pPr lvl="1"/>
            <a:r>
              <a:rPr lang="en-US" dirty="0" smtClean="0"/>
              <a:t>Some fish become </a:t>
            </a:r>
            <a:br>
              <a:rPr lang="en-US" dirty="0" smtClean="0"/>
            </a:br>
            <a:r>
              <a:rPr lang="en-US" dirty="0" smtClean="0"/>
              <a:t>contaminated when they </a:t>
            </a:r>
            <a:br>
              <a:rPr lang="en-US" dirty="0" smtClean="0"/>
            </a:br>
            <a:r>
              <a:rPr lang="en-US" dirty="0" smtClean="0"/>
              <a:t>eat smaller fish with a toxin.  </a:t>
            </a:r>
            <a:br>
              <a:rPr lang="en-US" dirty="0" smtClean="0"/>
            </a:br>
            <a:r>
              <a:rPr lang="en-US" dirty="0" smtClean="0"/>
              <a:t>Shellfish (like oysters) can be </a:t>
            </a:r>
            <a:br>
              <a:rPr lang="en-US" dirty="0" smtClean="0"/>
            </a:br>
            <a:r>
              <a:rPr lang="en-US" dirty="0" smtClean="0"/>
              <a:t>contaminated when they eat marine algae that have a toxin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4964"/>
            <a:ext cx="838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5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ecx.images-amazon.com/images/I/510Y9CY5S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9" y="1447800"/>
            <a:ext cx="3515765" cy="3495675"/>
          </a:xfrm>
          <a:prstGeom prst="rect">
            <a:avLst/>
          </a:prstGeom>
          <a:noFill/>
        </p:spPr>
      </p:pic>
      <p:pic>
        <p:nvPicPr>
          <p:cNvPr id="60418" name="Picture 2" descr="http://images.wisegeek.com/plate-of-oysters.jpg"/>
          <p:cNvPicPr>
            <a:picLocks noChangeAspect="1" noChangeArrowheads="1"/>
          </p:cNvPicPr>
          <p:nvPr/>
        </p:nvPicPr>
        <p:blipFill>
          <a:blip r:embed="rId3" cstate="print"/>
          <a:srcRect b="6361"/>
          <a:stretch>
            <a:fillRect/>
          </a:stretch>
        </p:blipFill>
        <p:spPr bwMode="auto">
          <a:xfrm>
            <a:off x="6110514" y="4989511"/>
            <a:ext cx="2997200" cy="201639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 cannot be destroyed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cooking or freezing</a:t>
            </a:r>
          </a:p>
          <a:p>
            <a:pPr lvl="1"/>
            <a:r>
              <a:rPr lang="en-US" dirty="0" smtClean="0"/>
              <a:t>Purchase seafood from </a:t>
            </a:r>
            <a:br>
              <a:rPr lang="en-US" dirty="0" smtClean="0"/>
            </a:br>
            <a:r>
              <a:rPr lang="en-US" dirty="0" smtClean="0"/>
              <a:t>approved, reputable suppliers</a:t>
            </a:r>
          </a:p>
          <a:p>
            <a:pPr lvl="1"/>
            <a:r>
              <a:rPr lang="en-US" dirty="0" smtClean="0"/>
              <a:t>Control time and temperature </a:t>
            </a:r>
            <a:br>
              <a:rPr lang="en-US" dirty="0" smtClean="0"/>
            </a:br>
            <a:r>
              <a:rPr lang="en-US" dirty="0" smtClean="0"/>
              <a:t>when handling raw fish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4964"/>
            <a:ext cx="8382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asdk12.org/staff/vanarsdale_mark/pages/mrva/marine/marine_bio_sites/2nd/MB_kincaid.heather_mahimahi_images/mahimahi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43275" cy="1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Illness can occur when high levels of histamine in </a:t>
            </a:r>
            <a:r>
              <a:rPr lang="en-US" dirty="0" err="1" smtClean="0"/>
              <a:t>scombroid</a:t>
            </a:r>
            <a:r>
              <a:rPr lang="en-US" dirty="0" smtClean="0"/>
              <a:t> and other species of fish are eaten.</a:t>
            </a:r>
          </a:p>
          <a:p>
            <a:r>
              <a:rPr lang="en-US" dirty="0" smtClean="0"/>
              <a:t>When the fish are time-temperature abused, bacteria on the fish make the toxin</a:t>
            </a:r>
          </a:p>
          <a:p>
            <a:r>
              <a:rPr lang="en-US" dirty="0" smtClean="0"/>
              <a:t>Food Commonly Linked:  tuna, </a:t>
            </a:r>
            <a:br>
              <a:rPr lang="en-US" dirty="0" smtClean="0"/>
            </a:br>
            <a:r>
              <a:rPr lang="en-US" dirty="0" smtClean="0"/>
              <a:t>bonito, mackerel, </a:t>
            </a:r>
            <a:r>
              <a:rPr lang="en-US" dirty="0" err="1" smtClean="0"/>
              <a:t>mahimahi</a:t>
            </a:r>
            <a:endParaRPr lang="en-US" dirty="0" smtClean="0"/>
          </a:p>
          <a:p>
            <a:r>
              <a:rPr lang="en-US" dirty="0" smtClean="0"/>
              <a:t>Common symptoms:  Reddening of the face and neck, sweating, headache, burning or tingling in the mouth or throat</a:t>
            </a:r>
          </a:p>
          <a:p>
            <a:r>
              <a:rPr lang="en-US" dirty="0" smtClean="0"/>
              <a:t>Prevention measures:  prevent time-temperature abuse during storage and prepping.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63" y="228600"/>
            <a:ext cx="623547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1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Found in some marine algae.  </a:t>
            </a:r>
          </a:p>
          <a:p>
            <a:r>
              <a:rPr lang="en-US" dirty="0" smtClean="0"/>
              <a:t>Builds up in certain fish when they eat smaller fish that have eaten the toxic algae</a:t>
            </a:r>
          </a:p>
          <a:p>
            <a:r>
              <a:rPr lang="en-US" dirty="0" smtClean="0"/>
              <a:t>Symptoms may last months or years depending on how severe the illness is</a:t>
            </a:r>
          </a:p>
          <a:p>
            <a:r>
              <a:rPr lang="en-US" dirty="0" smtClean="0"/>
              <a:t>Food commonly linked:  Predatory tropical fish from the Pacific Ocean, the western part of the Indian Ocean and the Caribbean Sea-  Barracuda, Grouper, Jacks, Snapper</a:t>
            </a:r>
          </a:p>
          <a:p>
            <a:r>
              <a:rPr lang="en-US" dirty="0" smtClean="0"/>
              <a:t>Common Symptoms:  reversal of hot/cold sensations,  nausea, vomiting, tingling in fingers, lips or toes, joint and muscle pain</a:t>
            </a:r>
          </a:p>
          <a:p>
            <a:r>
              <a:rPr lang="en-US" dirty="0" smtClean="0"/>
              <a:t>Purchase predatory tropical reef fish from </a:t>
            </a:r>
            <a:br>
              <a:rPr lang="en-US" dirty="0" smtClean="0"/>
            </a:br>
            <a:r>
              <a:rPr lang="en-US" dirty="0" smtClean="0"/>
              <a:t>approved reputable suppliers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52400"/>
            <a:ext cx="6305550" cy="1314450"/>
          </a:xfrm>
          <a:prstGeom prst="rect">
            <a:avLst/>
          </a:prstGeom>
        </p:spPr>
      </p:pic>
      <p:pic>
        <p:nvPicPr>
          <p:cNvPr id="6146" name="Picture 2" descr="http://www.fooduniversity.com/foodu/seafood_c/resources/ocean%20fin/Warm%20Water/Snapper/RedSnapper/SnapperR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76153"/>
            <a:ext cx="3962400" cy="14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64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y.louisianaseafood.com/public/images/site/oy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3324225" cy="31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Illness:  Paralytic shellfish poisoning</a:t>
            </a:r>
          </a:p>
          <a:p>
            <a:r>
              <a:rPr lang="en-US" dirty="0" smtClean="0"/>
              <a:t>Food commonly linked:  shellfish found in colder waters, such as those of the Pacific and New England coasts-  clams, mussels, oysters, scallops</a:t>
            </a:r>
          </a:p>
          <a:p>
            <a:r>
              <a:rPr lang="en-US" dirty="0" smtClean="0"/>
              <a:t>Most Common Symptoms:  numbness, tingling of the mouth, face, arms and legs, dizziness, nausea, vomiting, diarrhea</a:t>
            </a:r>
          </a:p>
          <a:p>
            <a:r>
              <a:rPr lang="en-US" dirty="0" smtClean="0"/>
              <a:t>Prevention Measures:  Purchase </a:t>
            </a:r>
            <a:br>
              <a:rPr lang="en-US" dirty="0" smtClean="0"/>
            </a:br>
            <a:r>
              <a:rPr lang="en-US" dirty="0" smtClean="0"/>
              <a:t>shellfish from approved, reputable </a:t>
            </a:r>
            <a:br>
              <a:rPr lang="en-US" dirty="0" smtClean="0"/>
            </a:br>
            <a:r>
              <a:rPr lang="en-US" dirty="0" smtClean="0"/>
              <a:t>suppliers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83" y="228600"/>
            <a:ext cx="56914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3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imussel.com/img/howtostore_mussel_bouq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3563409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Illness:  Neurotoxic shellfish poisoning</a:t>
            </a:r>
          </a:p>
          <a:p>
            <a:r>
              <a:rPr lang="en-US" dirty="0" smtClean="0"/>
              <a:t>Food commonly linked:  Shellfish found in the warmer waters of the west coast of Florida, the Gulf of Mexico, and the Caribbean Sea-  Clams, Mussels, Oysters</a:t>
            </a:r>
          </a:p>
          <a:p>
            <a:r>
              <a:rPr lang="en-US" dirty="0" smtClean="0"/>
              <a:t>Most Common Symptoms:  Tingling and numbness of the lips, tongue, and throat, dizziness, reversal of hot/cold sensations, vomiting, diarrhea</a:t>
            </a:r>
          </a:p>
          <a:p>
            <a:r>
              <a:rPr lang="en-US" dirty="0"/>
              <a:t>Prevention Measures:  Purchase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shellfish </a:t>
            </a:r>
            <a:r>
              <a:rPr lang="en-US" dirty="0"/>
              <a:t>from approved, reputable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2400"/>
            <a:ext cx="7848600" cy="12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1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naqua.org/images/uploads/our_animals/ID_Clam_1200x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15561"/>
            <a:ext cx="4267200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Illness:  Amnesic shellfish poisoning</a:t>
            </a:r>
          </a:p>
          <a:p>
            <a:r>
              <a:rPr lang="en-US" dirty="0" smtClean="0"/>
              <a:t>Food commonly linked:  Shellfish found in the coastal waters of the Pacific Northwest and the east coast of Canada-  clams, oysters, mussels, scallops</a:t>
            </a:r>
          </a:p>
          <a:p>
            <a:r>
              <a:rPr lang="en-US" dirty="0" smtClean="0"/>
              <a:t>Most common symptoms:  vomiting, diarrhea, abdominal pain, confusion, memory loss, disorientation, seizure, coma</a:t>
            </a:r>
          </a:p>
          <a:p>
            <a:r>
              <a:rPr lang="en-US" dirty="0"/>
              <a:t>Prevention Measures:  Purchase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shellfish </a:t>
            </a:r>
            <a:r>
              <a:rPr lang="en-US" dirty="0"/>
              <a:t>from approved,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reputable </a:t>
            </a:r>
            <a:r>
              <a:rPr lang="en-US" dirty="0"/>
              <a:t>suppliers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84" y="304800"/>
            <a:ext cx="594563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northernhealth.ca/Portals/0/Your_Health/Programs/EnvironmentalHealth/Food%20Safety/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2936">
            <a:off x="6656219" y="1837775"/>
            <a:ext cx="2461769" cy="238900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Not every person will have all of the symptoms listed.</a:t>
            </a:r>
          </a:p>
          <a:p>
            <a:r>
              <a:rPr lang="en-US" dirty="0" smtClean="0"/>
              <a:t>Nor are the symptoms of a </a:t>
            </a:r>
            <a:br>
              <a:rPr lang="en-US" dirty="0" smtClean="0"/>
            </a:br>
            <a:r>
              <a:rPr lang="en-US" dirty="0" err="1" smtClean="0"/>
              <a:t>foodborne</a:t>
            </a:r>
            <a:r>
              <a:rPr lang="en-US" dirty="0" smtClean="0"/>
              <a:t> illness limited to this list</a:t>
            </a:r>
          </a:p>
          <a:p>
            <a:r>
              <a:rPr lang="en-US" dirty="0" smtClean="0"/>
              <a:t>Onset times (how quickly symptoms appear in a person) depend on the type of </a:t>
            </a:r>
            <a:r>
              <a:rPr lang="en-US" dirty="0" err="1" smtClean="0"/>
              <a:t>foodborne</a:t>
            </a:r>
            <a:r>
              <a:rPr lang="en-US" dirty="0" smtClean="0"/>
              <a:t> illness.  Range 30 min- 6 weeks</a:t>
            </a:r>
          </a:p>
          <a:p>
            <a:r>
              <a:rPr lang="en-US" dirty="0" smtClean="0"/>
              <a:t>Severity can vary from diarrhea to death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798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130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whealthadvisor.com/images/1HT03811/P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41" y="3581400"/>
            <a:ext cx="39688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Foodborne illnesses linked with mushrooms are almost always caused by eating toxic wild mushrooms collected by amateur hunters.</a:t>
            </a:r>
          </a:p>
          <a:p>
            <a:r>
              <a:rPr lang="en-US" dirty="0" smtClean="0"/>
              <a:t>Most cases happen because toxic mushrooms are mistaken for edible ones.</a:t>
            </a:r>
          </a:p>
          <a:p>
            <a:r>
              <a:rPr lang="en-US" dirty="0" smtClean="0"/>
              <a:t>Mushroom toxins are not </a:t>
            </a:r>
            <a:br>
              <a:rPr lang="en-US" dirty="0" smtClean="0"/>
            </a:br>
            <a:r>
              <a:rPr lang="en-US" dirty="0" smtClean="0"/>
              <a:t>destroyed by cooking and </a:t>
            </a:r>
            <a:br>
              <a:rPr lang="en-US" dirty="0" smtClean="0"/>
            </a:br>
            <a:r>
              <a:rPr lang="en-US" dirty="0" smtClean="0"/>
              <a:t>freezing.</a:t>
            </a:r>
          </a:p>
          <a:p>
            <a:r>
              <a:rPr lang="en-US" dirty="0" smtClean="0"/>
              <a:t>Use only mushrooms and mushroom products purchased from approved, reputable suppliers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304800"/>
            <a:ext cx="59626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3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thingsclipart.com/03/parsley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047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Illnesses from plant toxins usually happen because an operation has purchased plants from an unapproved source.</a:t>
            </a:r>
          </a:p>
          <a:p>
            <a:r>
              <a:rPr lang="en-US" dirty="0" smtClean="0"/>
              <a:t>Some illnesses are caused by plants that have not been cooked correctly.</a:t>
            </a:r>
          </a:p>
          <a:p>
            <a:r>
              <a:rPr lang="en-US" dirty="0" smtClean="0"/>
              <a:t>Examples of items that have made people sick:</a:t>
            </a:r>
          </a:p>
          <a:p>
            <a:pPr lvl="1"/>
            <a:r>
              <a:rPr lang="en-US" dirty="0" smtClean="0"/>
              <a:t>Toxic plants, like fool’s parsley or wild turnips, </a:t>
            </a:r>
            <a:br>
              <a:rPr lang="en-US" dirty="0" smtClean="0"/>
            </a:br>
            <a:r>
              <a:rPr lang="en-US" dirty="0" smtClean="0"/>
              <a:t>mistaken for the edible version</a:t>
            </a:r>
          </a:p>
          <a:p>
            <a:pPr lvl="1"/>
            <a:r>
              <a:rPr lang="en-US" dirty="0" smtClean="0"/>
              <a:t>Honey from bees allowed to harvest nectar from </a:t>
            </a:r>
            <a:br>
              <a:rPr lang="en-US" dirty="0" smtClean="0"/>
            </a:br>
            <a:r>
              <a:rPr lang="en-US" dirty="0" smtClean="0"/>
              <a:t>toxic plants</a:t>
            </a:r>
          </a:p>
          <a:p>
            <a:pPr lvl="1"/>
            <a:r>
              <a:rPr lang="en-US" dirty="0" smtClean="0"/>
              <a:t>Undercooked kidney beans</a:t>
            </a:r>
          </a:p>
          <a:p>
            <a:r>
              <a:rPr lang="en-US" dirty="0" smtClean="0"/>
              <a:t>Purchase plants and items made with plants only from approved, reputable suppliers.  Then cook and hold dishes made from these items correctly.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38" y="304800"/>
            <a:ext cx="63765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9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otos.gograph.com/thumbs/CSP/CSP990/k10662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164976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the Food and Drug Administration, there are over 40 kinds of bacteria, viruses, parasites and molds that can occur in food and cause a foodborne illness.</a:t>
            </a:r>
          </a:p>
          <a:p>
            <a:r>
              <a:rPr lang="en-US" dirty="0" smtClean="0"/>
              <a:t>Of these, five have been singled out </a:t>
            </a:r>
            <a:br>
              <a:rPr lang="en-US" dirty="0" smtClean="0"/>
            </a:br>
            <a:r>
              <a:rPr lang="en-US" dirty="0" smtClean="0"/>
              <a:t>by the FDA and been dubbed </a:t>
            </a:r>
            <a:br>
              <a:rPr lang="en-US" dirty="0" smtClean="0"/>
            </a:br>
            <a:r>
              <a:rPr lang="en-US" dirty="0" smtClean="0"/>
              <a:t>“the big 6” because they are highly </a:t>
            </a:r>
            <a:br>
              <a:rPr lang="en-US" dirty="0" smtClean="0"/>
            </a:br>
            <a:r>
              <a:rPr lang="en-US" dirty="0" smtClean="0"/>
              <a:t>infectious.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ittlePiggysCAKE" panose="02000603000000000000" pitchFamily="2" charset="0"/>
                <a:ea typeface="LittlePiggysCAKE" panose="02000603000000000000" pitchFamily="2" charset="0"/>
              </a:rPr>
              <a:t>The Big Six</a:t>
            </a:r>
            <a:endParaRPr lang="en-US" sz="2000" dirty="0">
              <a:latin typeface="LittlePiggysCAKE" panose="02000603000000000000" pitchFamily="2" charset="0"/>
              <a:ea typeface="LittlePiggysCAK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4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healthywomen.org/sites/default/files/food-il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715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Shigella</a:t>
            </a:r>
            <a:r>
              <a:rPr lang="en-US" dirty="0" smtClean="0"/>
              <a:t> spp.</a:t>
            </a:r>
          </a:p>
          <a:p>
            <a:r>
              <a:rPr lang="en-US" dirty="0" smtClean="0"/>
              <a:t>Salmonella </a:t>
            </a:r>
            <a:r>
              <a:rPr lang="en-US" dirty="0" err="1" smtClean="0"/>
              <a:t>Typhi</a:t>
            </a:r>
            <a:endParaRPr lang="en-US" dirty="0" smtClean="0"/>
          </a:p>
          <a:p>
            <a:r>
              <a:rPr lang="en-US" dirty="0" err="1" smtClean="0"/>
              <a:t>Nontyphoidal</a:t>
            </a:r>
            <a:r>
              <a:rPr lang="en-US" dirty="0" smtClean="0"/>
              <a:t> Salmonella</a:t>
            </a:r>
          </a:p>
          <a:p>
            <a:r>
              <a:rPr lang="en-US" dirty="0" err="1" smtClean="0"/>
              <a:t>Enterohemorrhagic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shiga</a:t>
            </a:r>
            <a:r>
              <a:rPr lang="en-US" dirty="0" smtClean="0"/>
              <a:t> toxin E.coli</a:t>
            </a:r>
          </a:p>
          <a:p>
            <a:r>
              <a:rPr lang="en-US" dirty="0" smtClean="0"/>
              <a:t>Hepatitis A</a:t>
            </a:r>
          </a:p>
          <a:p>
            <a:r>
              <a:rPr lang="en-US" dirty="0" smtClean="0"/>
              <a:t>Norovirus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ittlePiggysCAKE" panose="02000603000000000000" pitchFamily="2" charset="0"/>
                <a:ea typeface="LittlePiggysCAKE" panose="02000603000000000000" pitchFamily="2" charset="0"/>
              </a:rPr>
              <a:t>The Big Six</a:t>
            </a:r>
            <a:endParaRPr lang="en-US" sz="2000" dirty="0">
              <a:latin typeface="LittlePiggysCAKE" panose="02000603000000000000" pitchFamily="2" charset="0"/>
              <a:ea typeface="LittlePiggysCAK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2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2165</Words>
  <Application>Microsoft Office PowerPoint</Application>
  <PresentationFormat>On-screen Show (4:3)</PresentationFormat>
  <Paragraphs>292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LittlePiggysCAKE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Contamination</dc:title>
  <dc:creator>JEANNE TORRES ORTEGA</dc:creator>
  <cp:lastModifiedBy>Susan Stiker</cp:lastModifiedBy>
  <cp:revision>121</cp:revision>
  <dcterms:created xsi:type="dcterms:W3CDTF">2013-09-05T19:29:57Z</dcterms:created>
  <dcterms:modified xsi:type="dcterms:W3CDTF">2016-10-11T20:36:15Z</dcterms:modified>
</cp:coreProperties>
</file>