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660"/>
  </p:normalViewPr>
  <p:slideViewPr>
    <p:cSldViewPr snapToGrid="0">
      <p:cViewPr varScale="1">
        <p:scale>
          <a:sx n="74" d="100"/>
          <a:sy n="74"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C321AE-7172-4512-AA58-04E375947F4D}"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208904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C321AE-7172-4512-AA58-04E375947F4D}"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1019371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C321AE-7172-4512-AA58-04E375947F4D}"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162959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C321AE-7172-4512-AA58-04E375947F4D}"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369293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321AE-7172-4512-AA58-04E375947F4D}"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147739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C321AE-7172-4512-AA58-04E375947F4D}"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237645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C321AE-7172-4512-AA58-04E375947F4D}"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33232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C321AE-7172-4512-AA58-04E375947F4D}"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385936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321AE-7172-4512-AA58-04E375947F4D}"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96256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321AE-7172-4512-AA58-04E375947F4D}"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296797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321AE-7172-4512-AA58-04E375947F4D}"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7BA39-CBE2-4B2D-A290-ACA776A32485}" type="slidenum">
              <a:rPr lang="en-US" smtClean="0"/>
              <a:t>‹#›</a:t>
            </a:fld>
            <a:endParaRPr lang="en-US"/>
          </a:p>
        </p:txBody>
      </p:sp>
    </p:spTree>
    <p:extLst>
      <p:ext uri="{BB962C8B-B14F-4D97-AF65-F5344CB8AC3E}">
        <p14:creationId xmlns:p14="http://schemas.microsoft.com/office/powerpoint/2010/main" val="234134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321AE-7172-4512-AA58-04E375947F4D}" type="datetimeFigureOut">
              <a:rPr lang="en-US" smtClean="0"/>
              <a:t>10/12/2016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7BA39-CBE2-4B2D-A290-ACA776A32485}" type="slidenum">
              <a:rPr lang="en-US" smtClean="0"/>
              <a:t>‹#›</a:t>
            </a:fld>
            <a:endParaRPr lang="en-US"/>
          </a:p>
        </p:txBody>
      </p:sp>
    </p:spTree>
    <p:extLst>
      <p:ext uri="{BB962C8B-B14F-4D97-AF65-F5344CB8AC3E}">
        <p14:creationId xmlns:p14="http://schemas.microsoft.com/office/powerpoint/2010/main" val="2985251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0.gstatic.com/images?q=tbn:ANd9GcR4ezMtmPJx3eZnHZW4sDjoet04GvOt3uAA0vaIz3XQRSXkgB4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341" y="4600135"/>
            <a:ext cx="2372453" cy="22996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69782" y="622869"/>
            <a:ext cx="8047820" cy="4111933"/>
          </a:xfrm>
          <a:prstGeom prst="rect">
            <a:avLst/>
          </a:prstGeom>
        </p:spPr>
      </p:pic>
      <p:pic>
        <p:nvPicPr>
          <p:cNvPr id="7" name="Picture 6"/>
          <p:cNvPicPr>
            <a:picLocks noChangeAspect="1"/>
          </p:cNvPicPr>
          <p:nvPr/>
        </p:nvPicPr>
        <p:blipFill>
          <a:blip r:embed="rId4"/>
          <a:stretch>
            <a:fillRect/>
          </a:stretch>
        </p:blipFill>
        <p:spPr>
          <a:xfrm>
            <a:off x="2718247" y="4775746"/>
            <a:ext cx="3705225" cy="762000"/>
          </a:xfrm>
          <a:prstGeom prst="rect">
            <a:avLst/>
          </a:prstGeom>
        </p:spPr>
      </p:pic>
      <p:pic>
        <p:nvPicPr>
          <p:cNvPr id="1028" name="Picture 4" descr="http://files.clickweb.home.pl/homepl2131/image/trainin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643" b="10190"/>
          <a:stretch/>
        </p:blipFill>
        <p:spPr bwMode="auto">
          <a:xfrm>
            <a:off x="-112541" y="4438357"/>
            <a:ext cx="2944836" cy="241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media.licdn.com/mpr/mpr/p/5/005/06f/153/329df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223" y="3575713"/>
            <a:ext cx="5447777" cy="32822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Staff need to be periodically retrained in food safety.</a:t>
            </a:r>
          </a:p>
          <a:p>
            <a:r>
              <a:rPr lang="en-US" dirty="0" smtClean="0"/>
              <a:t>You can do this by scheduling short training sessions, planning meetings to update them on new procedures, or </a:t>
            </a:r>
            <a:br>
              <a:rPr lang="en-US" dirty="0" smtClean="0"/>
            </a:br>
            <a:r>
              <a:rPr lang="en-US" dirty="0" smtClean="0"/>
              <a:t>holding motivational </a:t>
            </a:r>
            <a:br>
              <a:rPr lang="en-US" dirty="0" smtClean="0"/>
            </a:br>
            <a:r>
              <a:rPr lang="en-US" dirty="0" smtClean="0"/>
              <a:t>sessions that </a:t>
            </a:r>
            <a:br>
              <a:rPr lang="en-US" dirty="0" smtClean="0"/>
            </a:br>
            <a:r>
              <a:rPr lang="en-US" dirty="0" smtClean="0"/>
              <a:t>reinforce food </a:t>
            </a:r>
            <a:br>
              <a:rPr lang="en-US" dirty="0" smtClean="0"/>
            </a:br>
            <a:r>
              <a:rPr lang="en-US" dirty="0" smtClean="0"/>
              <a:t>safety practices.</a:t>
            </a:r>
            <a:endParaRPr lang="en-US" dirty="0"/>
          </a:p>
        </p:txBody>
      </p:sp>
      <p:pic>
        <p:nvPicPr>
          <p:cNvPr id="5" name="Picture 4"/>
          <p:cNvPicPr>
            <a:picLocks noChangeAspect="1"/>
          </p:cNvPicPr>
          <p:nvPr/>
        </p:nvPicPr>
        <p:blipFill>
          <a:blip r:embed="rId3"/>
          <a:stretch>
            <a:fillRect/>
          </a:stretch>
        </p:blipFill>
        <p:spPr>
          <a:xfrm>
            <a:off x="1448227" y="442558"/>
            <a:ext cx="6247545" cy="935867"/>
          </a:xfrm>
          <a:prstGeom prst="rect">
            <a:avLst/>
          </a:prstGeom>
        </p:spPr>
      </p:pic>
    </p:spTree>
    <p:extLst>
      <p:ext uri="{BB962C8B-B14F-4D97-AF65-F5344CB8AC3E}">
        <p14:creationId xmlns:p14="http://schemas.microsoft.com/office/powerpoint/2010/main" val="386763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Keep records of all food safety training at your operation.</a:t>
            </a:r>
          </a:p>
          <a:p>
            <a:r>
              <a:rPr lang="en-US" dirty="0" smtClean="0"/>
              <a:t>For legal reasons, be sure to document this training when a staff member completes it.</a:t>
            </a:r>
            <a:endParaRPr lang="en-US" dirty="0"/>
          </a:p>
        </p:txBody>
      </p:sp>
      <p:pic>
        <p:nvPicPr>
          <p:cNvPr id="5" name="Picture 4"/>
          <p:cNvPicPr>
            <a:picLocks noChangeAspect="1"/>
          </p:cNvPicPr>
          <p:nvPr/>
        </p:nvPicPr>
        <p:blipFill>
          <a:blip r:embed="rId2"/>
          <a:stretch>
            <a:fillRect/>
          </a:stretch>
        </p:blipFill>
        <p:spPr>
          <a:xfrm>
            <a:off x="271528" y="446324"/>
            <a:ext cx="8600943" cy="1095873"/>
          </a:xfrm>
          <a:prstGeom prst="rect">
            <a:avLst/>
          </a:prstGeom>
        </p:spPr>
      </p:pic>
      <p:pic>
        <p:nvPicPr>
          <p:cNvPr id="6" name="Picture 2" descr="https://www.arlo.co/media/1282/create-different-types-of-ev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659430"/>
            <a:ext cx="9144001" cy="382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asysmallbusinesshr.com/ESBHRpix/Employee%20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49" y="4087505"/>
            <a:ext cx="3957851" cy="27704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On-the-Job Training</a:t>
            </a:r>
          </a:p>
          <a:p>
            <a:pPr lvl="1"/>
            <a:r>
              <a:rPr lang="en-US" dirty="0" smtClean="0"/>
              <a:t>Many operations assign experienced staff to train learners while on the job.  Learners perform tasks while the trainers tell them how they are doing.</a:t>
            </a:r>
          </a:p>
          <a:p>
            <a:pPr lvl="1"/>
            <a:r>
              <a:rPr lang="en-US" dirty="0" smtClean="0"/>
              <a:t>Teaches skills that require thinking and doing</a:t>
            </a:r>
          </a:p>
          <a:p>
            <a:pPr lvl="1"/>
            <a:r>
              <a:rPr lang="en-US" dirty="0" smtClean="0"/>
              <a:t>Good for training staff members one at a time, but can also work for small groups</a:t>
            </a:r>
          </a:p>
          <a:p>
            <a:pPr lvl="1"/>
            <a:r>
              <a:rPr lang="en-US" dirty="0" smtClean="0"/>
              <a:t>Success depends on the skill </a:t>
            </a:r>
            <a:br>
              <a:rPr lang="en-US" dirty="0" smtClean="0"/>
            </a:br>
            <a:r>
              <a:rPr lang="en-US" dirty="0" smtClean="0"/>
              <a:t>of the person doing the </a:t>
            </a:r>
            <a:br>
              <a:rPr lang="en-US" dirty="0" smtClean="0"/>
            </a:br>
            <a:r>
              <a:rPr lang="en-US" dirty="0" smtClean="0"/>
              <a:t>training.  Choose the trainer </a:t>
            </a:r>
            <a:br>
              <a:rPr lang="en-US" dirty="0" smtClean="0"/>
            </a:br>
            <a:r>
              <a:rPr lang="en-US" dirty="0" smtClean="0"/>
              <a:t>carefully</a:t>
            </a:r>
          </a:p>
        </p:txBody>
      </p:sp>
      <p:pic>
        <p:nvPicPr>
          <p:cNvPr id="5" name="Picture 4"/>
          <p:cNvPicPr>
            <a:picLocks noChangeAspect="1"/>
          </p:cNvPicPr>
          <p:nvPr/>
        </p:nvPicPr>
        <p:blipFill>
          <a:blip r:embed="rId3"/>
          <a:stretch>
            <a:fillRect/>
          </a:stretch>
        </p:blipFill>
        <p:spPr>
          <a:xfrm>
            <a:off x="587706" y="490465"/>
            <a:ext cx="7866817" cy="915253"/>
          </a:xfrm>
          <a:prstGeom prst="rect">
            <a:avLst/>
          </a:prstGeom>
        </p:spPr>
      </p:pic>
    </p:spTree>
    <p:extLst>
      <p:ext uri="{BB962C8B-B14F-4D97-AF65-F5344CB8AC3E}">
        <p14:creationId xmlns:p14="http://schemas.microsoft.com/office/powerpoint/2010/main" val="346557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cpa.net/images/banner-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845" y="3507475"/>
            <a:ext cx="6845155" cy="33505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Classroom Training</a:t>
            </a:r>
          </a:p>
          <a:p>
            <a:pPr lvl="1"/>
            <a:r>
              <a:rPr lang="en-US" dirty="0" smtClean="0"/>
              <a:t>People learn by doing rather than just by being told what to do.  So your training should include activities that require staff to do something.</a:t>
            </a:r>
          </a:p>
          <a:p>
            <a:pPr lvl="1"/>
            <a:r>
              <a:rPr lang="en-US" dirty="0" smtClean="0"/>
              <a:t>Staff should also take part in learning activities.  Encourage them to ask questions and allow </a:t>
            </a:r>
            <a:br>
              <a:rPr lang="en-US" dirty="0" smtClean="0"/>
            </a:br>
            <a:r>
              <a:rPr lang="en-US" dirty="0" smtClean="0"/>
              <a:t>them to </a:t>
            </a:r>
            <a:br>
              <a:rPr lang="en-US" dirty="0" smtClean="0"/>
            </a:br>
            <a:r>
              <a:rPr lang="en-US" dirty="0" smtClean="0"/>
              <a:t>make </a:t>
            </a:r>
            <a:br>
              <a:rPr lang="en-US" dirty="0" smtClean="0"/>
            </a:br>
            <a:r>
              <a:rPr lang="en-US" dirty="0" smtClean="0"/>
              <a:t>mistakes.</a:t>
            </a:r>
          </a:p>
          <a:p>
            <a:pPr lvl="1"/>
            <a:endParaRPr lang="en-US" dirty="0" smtClean="0"/>
          </a:p>
        </p:txBody>
      </p:sp>
      <p:pic>
        <p:nvPicPr>
          <p:cNvPr id="5" name="Picture 4"/>
          <p:cNvPicPr>
            <a:picLocks noChangeAspect="1"/>
          </p:cNvPicPr>
          <p:nvPr/>
        </p:nvPicPr>
        <p:blipFill>
          <a:blip r:embed="rId3"/>
          <a:stretch>
            <a:fillRect/>
          </a:stretch>
        </p:blipFill>
        <p:spPr>
          <a:xfrm>
            <a:off x="587706" y="490465"/>
            <a:ext cx="7866817" cy="915253"/>
          </a:xfrm>
          <a:prstGeom prst="rect">
            <a:avLst/>
          </a:prstGeom>
        </p:spPr>
      </p:pic>
    </p:spTree>
    <p:extLst>
      <p:ext uri="{BB962C8B-B14F-4D97-AF65-F5344CB8AC3E}">
        <p14:creationId xmlns:p14="http://schemas.microsoft.com/office/powerpoint/2010/main" val="177142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Classroom training</a:t>
            </a:r>
          </a:p>
          <a:p>
            <a:pPr lvl="1"/>
            <a:r>
              <a:rPr lang="en-US" dirty="0" smtClean="0"/>
              <a:t>You can use a range of activity-based training to teach food safety to your staff:</a:t>
            </a:r>
          </a:p>
          <a:p>
            <a:pPr lvl="2"/>
            <a:r>
              <a:rPr lang="en-US" dirty="0" smtClean="0"/>
              <a:t>Information search:   Some people are curious and like to explore things on their own.  Make use of their interest by having them discover food safety information themselves.</a:t>
            </a:r>
          </a:p>
          <a:p>
            <a:pPr lvl="2"/>
            <a:r>
              <a:rPr lang="en-US" dirty="0" smtClean="0"/>
              <a:t>Guided discussion:  Ask staff questions that draw on their knowledge and experience.  Encourage them to think and this discuss their thoughts.  Each time learners answer a question, follow with another question.</a:t>
            </a:r>
          </a:p>
          <a:p>
            <a:pPr lvl="2"/>
            <a:r>
              <a:rPr lang="en-US" dirty="0" smtClean="0"/>
              <a:t>Games:  A game can help make difficult or boring information seem more exciting.  You can also use games to practice information that has already been taught.</a:t>
            </a:r>
            <a:endParaRPr lang="en-US" dirty="0"/>
          </a:p>
        </p:txBody>
      </p:sp>
      <p:pic>
        <p:nvPicPr>
          <p:cNvPr id="5" name="Picture 4"/>
          <p:cNvPicPr>
            <a:picLocks noChangeAspect="1"/>
          </p:cNvPicPr>
          <p:nvPr/>
        </p:nvPicPr>
        <p:blipFill>
          <a:blip r:embed="rId2"/>
          <a:stretch>
            <a:fillRect/>
          </a:stretch>
        </p:blipFill>
        <p:spPr>
          <a:xfrm>
            <a:off x="587706" y="490465"/>
            <a:ext cx="7866817" cy="915253"/>
          </a:xfrm>
          <a:prstGeom prst="rect">
            <a:avLst/>
          </a:prstGeom>
        </p:spPr>
      </p:pic>
    </p:spTree>
    <p:extLst>
      <p:ext uri="{BB962C8B-B14F-4D97-AF65-F5344CB8AC3E}">
        <p14:creationId xmlns:p14="http://schemas.microsoft.com/office/powerpoint/2010/main" val="102893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2"/>
            <a:r>
              <a:rPr lang="en-US" dirty="0" smtClean="0"/>
              <a:t>Role-Play:  Many trainers use role-play to teach concepts.  However, some learners do not like role-playing because it puts them on the spot.</a:t>
            </a:r>
          </a:p>
          <a:p>
            <a:pPr lvl="2"/>
            <a:r>
              <a:rPr lang="en-US" dirty="0" smtClean="0"/>
              <a:t>Demonstrations:  You will often teach specific food safety tasks by showing them to a person or group.  Demonstrations are most effective when you follow the Tell/Show/Practice model</a:t>
            </a:r>
          </a:p>
          <a:p>
            <a:pPr lvl="3"/>
            <a:r>
              <a:rPr lang="en-US" dirty="0" smtClean="0"/>
              <a:t>Tell the learner how to do the task.  Explain what you are doing and why</a:t>
            </a:r>
          </a:p>
          <a:p>
            <a:pPr lvl="3"/>
            <a:r>
              <a:rPr lang="en-US" dirty="0" smtClean="0"/>
              <a:t>Show the learner how to do the task</a:t>
            </a:r>
          </a:p>
          <a:p>
            <a:pPr lvl="3"/>
            <a:r>
              <a:rPr lang="en-US" dirty="0" smtClean="0"/>
              <a:t>Let the learner do the task.</a:t>
            </a:r>
          </a:p>
        </p:txBody>
      </p:sp>
      <p:pic>
        <p:nvPicPr>
          <p:cNvPr id="5" name="Picture 4"/>
          <p:cNvPicPr>
            <a:picLocks noChangeAspect="1"/>
          </p:cNvPicPr>
          <p:nvPr/>
        </p:nvPicPr>
        <p:blipFill>
          <a:blip r:embed="rId2"/>
          <a:stretch>
            <a:fillRect/>
          </a:stretch>
        </p:blipFill>
        <p:spPr>
          <a:xfrm>
            <a:off x="587706" y="490465"/>
            <a:ext cx="7866817" cy="915253"/>
          </a:xfrm>
          <a:prstGeom prst="rect">
            <a:avLst/>
          </a:prstGeom>
        </p:spPr>
      </p:pic>
      <p:pic>
        <p:nvPicPr>
          <p:cNvPr id="9218" name="Picture 2" descr="http://decisionsbydesign.co.uk/wp-content/uploads/2013/06/product-demon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033" y="4818019"/>
            <a:ext cx="5326616" cy="203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7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old.ido.ir/myhtml/news/1390/m02/139002270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003" y="2987627"/>
            <a:ext cx="3370997" cy="26218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1143000" lvl="4">
              <a:spcBef>
                <a:spcPts val="1000"/>
              </a:spcBef>
            </a:pPr>
            <a:r>
              <a:rPr lang="en-US" dirty="0"/>
              <a:t>Jigsaw Design:  Put learners in small groups, assign a specific food safety topic to each group and have that group read about their topic, discuss it, and decide how to teach it to other groups, take one person from each group and form new groups, have each member in the new group teach their topic to the other group members</a:t>
            </a:r>
            <a:r>
              <a:rPr lang="en-US" dirty="0" smtClean="0"/>
              <a:t>.</a:t>
            </a:r>
          </a:p>
          <a:p>
            <a:pPr marL="1143000" lvl="4">
              <a:spcBef>
                <a:spcPts val="1000"/>
              </a:spcBef>
            </a:pPr>
            <a:r>
              <a:rPr lang="en-US" dirty="0" smtClean="0"/>
              <a:t>Training Videos &amp; DVD’s:  Learners retain information from their training session in the following ways:</a:t>
            </a:r>
          </a:p>
          <a:p>
            <a:pPr marL="1600200" lvl="5">
              <a:spcBef>
                <a:spcPts val="1000"/>
              </a:spcBef>
            </a:pPr>
            <a:r>
              <a:rPr lang="en-US" dirty="0" smtClean="0"/>
              <a:t>10 percent of what they read</a:t>
            </a:r>
          </a:p>
          <a:p>
            <a:pPr marL="1600200" lvl="5">
              <a:spcBef>
                <a:spcPts val="1000"/>
              </a:spcBef>
            </a:pPr>
            <a:r>
              <a:rPr lang="en-US" dirty="0" smtClean="0"/>
              <a:t>20 percent of what they hear</a:t>
            </a:r>
          </a:p>
          <a:p>
            <a:pPr marL="1600200" lvl="5">
              <a:spcBef>
                <a:spcPts val="1000"/>
              </a:spcBef>
            </a:pPr>
            <a:r>
              <a:rPr lang="en-US" dirty="0" smtClean="0"/>
              <a:t>30 percent of what they see</a:t>
            </a:r>
          </a:p>
          <a:p>
            <a:pPr marL="1600200" lvl="5">
              <a:spcBef>
                <a:spcPts val="1000"/>
              </a:spcBef>
            </a:pPr>
            <a:r>
              <a:rPr lang="en-US" dirty="0" smtClean="0"/>
              <a:t>50 percent of what they see and hear</a:t>
            </a:r>
          </a:p>
          <a:p>
            <a:pPr marL="1371600" lvl="5" indent="0">
              <a:spcBef>
                <a:spcPts val="1000"/>
              </a:spcBef>
              <a:buNone/>
            </a:pPr>
            <a:r>
              <a:rPr lang="en-US" dirty="0" smtClean="0"/>
              <a:t>Videos and DVDs will help your staff see and hear food safety information which will make them more likely to remember it.  </a:t>
            </a:r>
            <a:endParaRPr lang="en-US" dirty="0"/>
          </a:p>
        </p:txBody>
      </p:sp>
      <p:pic>
        <p:nvPicPr>
          <p:cNvPr id="5" name="Picture 4"/>
          <p:cNvPicPr>
            <a:picLocks noChangeAspect="1"/>
          </p:cNvPicPr>
          <p:nvPr/>
        </p:nvPicPr>
        <p:blipFill>
          <a:blip r:embed="rId3"/>
          <a:stretch>
            <a:fillRect/>
          </a:stretch>
        </p:blipFill>
        <p:spPr>
          <a:xfrm>
            <a:off x="587706" y="490465"/>
            <a:ext cx="7866817" cy="915253"/>
          </a:xfrm>
          <a:prstGeom prst="rect">
            <a:avLst/>
          </a:prstGeom>
        </p:spPr>
      </p:pic>
    </p:spTree>
    <p:extLst>
      <p:ext uri="{BB962C8B-B14F-4D97-AF65-F5344CB8AC3E}">
        <p14:creationId xmlns:p14="http://schemas.microsoft.com/office/powerpoint/2010/main" val="3130223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ccountwaresolutions.com/images/uploaded/Trai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042" y="4181450"/>
            <a:ext cx="2598758" cy="25412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50" y="1825624"/>
            <a:ext cx="7886700" cy="4711653"/>
          </a:xfrm>
        </p:spPr>
        <p:txBody>
          <a:bodyPr>
            <a:normAutofit/>
          </a:bodyPr>
          <a:lstStyle/>
          <a:p>
            <a:pPr lvl="1"/>
            <a:r>
              <a:rPr lang="en-US" dirty="0" smtClean="0"/>
              <a:t>Technology-Based Training</a:t>
            </a:r>
          </a:p>
          <a:p>
            <a:pPr lvl="2"/>
            <a:r>
              <a:rPr lang="en-US" dirty="0" smtClean="0"/>
              <a:t>Many operations use technology-based training, such as online learning, to teach food safety.</a:t>
            </a:r>
            <a:endParaRPr lang="en-US" dirty="0"/>
          </a:p>
          <a:p>
            <a:pPr lvl="2"/>
            <a:r>
              <a:rPr lang="en-US" dirty="0" smtClean="0"/>
              <a:t>Technology-based training lets you deliver training when and where your staff needs it.</a:t>
            </a:r>
          </a:p>
          <a:p>
            <a:pPr lvl="2"/>
            <a:r>
              <a:rPr lang="en-US" dirty="0" smtClean="0"/>
              <a:t>It is most appropriate in the following situations:</a:t>
            </a:r>
          </a:p>
          <a:p>
            <a:pPr lvl="3"/>
            <a:r>
              <a:rPr lang="en-US" dirty="0" smtClean="0"/>
              <a:t>Staff work in different locations and/or need the same training at different times.</a:t>
            </a:r>
          </a:p>
          <a:p>
            <a:pPr lvl="3"/>
            <a:r>
              <a:rPr lang="en-US" dirty="0" smtClean="0"/>
              <a:t>When it is too costly to bring staff to the same place.</a:t>
            </a:r>
          </a:p>
          <a:p>
            <a:pPr lvl="3"/>
            <a:r>
              <a:rPr lang="en-US" dirty="0" smtClean="0"/>
              <a:t>Staff need retraining.</a:t>
            </a:r>
          </a:p>
          <a:p>
            <a:pPr lvl="3"/>
            <a:r>
              <a:rPr lang="en-US" dirty="0" smtClean="0"/>
              <a:t>Staff have different levels of knowledge about a topic.</a:t>
            </a:r>
          </a:p>
          <a:p>
            <a:pPr lvl="3"/>
            <a:r>
              <a:rPr lang="en-US" dirty="0" smtClean="0"/>
              <a:t>Staff have different learning skills.</a:t>
            </a:r>
          </a:p>
          <a:p>
            <a:pPr lvl="3"/>
            <a:r>
              <a:rPr lang="en-US" dirty="0" smtClean="0"/>
              <a:t>Staff need to learn at their own pace.</a:t>
            </a:r>
          </a:p>
          <a:p>
            <a:pPr lvl="3"/>
            <a:r>
              <a:rPr lang="en-US" dirty="0" smtClean="0"/>
              <a:t>You want to collect specific information, such as test scores, time spent on different topics, and/or problem areas.</a:t>
            </a:r>
          </a:p>
        </p:txBody>
      </p:sp>
      <p:pic>
        <p:nvPicPr>
          <p:cNvPr id="5" name="Picture 4"/>
          <p:cNvPicPr>
            <a:picLocks noChangeAspect="1"/>
          </p:cNvPicPr>
          <p:nvPr/>
        </p:nvPicPr>
        <p:blipFill>
          <a:blip r:embed="rId3"/>
          <a:stretch>
            <a:fillRect/>
          </a:stretch>
        </p:blipFill>
        <p:spPr>
          <a:xfrm>
            <a:off x="587706" y="490465"/>
            <a:ext cx="7866817" cy="915253"/>
          </a:xfrm>
          <a:prstGeom prst="rect">
            <a:avLst/>
          </a:prstGeom>
        </p:spPr>
      </p:pic>
    </p:spTree>
    <p:extLst>
      <p:ext uri="{BB962C8B-B14F-4D97-AF65-F5344CB8AC3E}">
        <p14:creationId xmlns:p14="http://schemas.microsoft.com/office/powerpoint/2010/main" val="251097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ei.com/wp-content/uploads/2013/04/Training-Impro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0436" y="2963755"/>
            <a:ext cx="4543564" cy="32132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Whether they have been on the job for one day or five years, they need to understand that food safety is important.</a:t>
            </a:r>
          </a:p>
          <a:p>
            <a:r>
              <a:rPr lang="en-US" dirty="0" smtClean="0"/>
              <a:t>To make sure you are </a:t>
            </a:r>
            <a:br>
              <a:rPr lang="en-US" dirty="0" smtClean="0"/>
            </a:br>
            <a:r>
              <a:rPr lang="en-US" dirty="0" smtClean="0"/>
              <a:t>serving safe food, train </a:t>
            </a:r>
            <a:br>
              <a:rPr lang="en-US" dirty="0" smtClean="0"/>
            </a:br>
            <a:r>
              <a:rPr lang="en-US" dirty="0" smtClean="0"/>
              <a:t>your staff when they are </a:t>
            </a:r>
            <a:br>
              <a:rPr lang="en-US" dirty="0" smtClean="0"/>
            </a:br>
            <a:r>
              <a:rPr lang="en-US" dirty="0" smtClean="0"/>
              <a:t>first hired and then </a:t>
            </a:r>
            <a:br>
              <a:rPr lang="en-US" dirty="0" smtClean="0"/>
            </a:br>
            <a:r>
              <a:rPr lang="en-US" dirty="0" smtClean="0"/>
              <a:t>continue training them.</a:t>
            </a:r>
            <a:endParaRPr lang="en-US" dirty="0"/>
          </a:p>
        </p:txBody>
      </p:sp>
      <p:pic>
        <p:nvPicPr>
          <p:cNvPr id="5" name="Picture 4"/>
          <p:cNvPicPr>
            <a:picLocks noChangeAspect="1"/>
          </p:cNvPicPr>
          <p:nvPr/>
        </p:nvPicPr>
        <p:blipFill>
          <a:blip r:embed="rId3"/>
          <a:stretch>
            <a:fillRect/>
          </a:stretch>
        </p:blipFill>
        <p:spPr>
          <a:xfrm>
            <a:off x="590550" y="373893"/>
            <a:ext cx="7962900" cy="1333500"/>
          </a:xfrm>
          <a:prstGeom prst="rect">
            <a:avLst/>
          </a:prstGeom>
        </p:spPr>
      </p:pic>
    </p:spTree>
    <p:extLst>
      <p:ext uri="{BB962C8B-B14F-4D97-AF65-F5344CB8AC3E}">
        <p14:creationId xmlns:p14="http://schemas.microsoft.com/office/powerpoint/2010/main" val="393887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Training need- is a gap between what staff should know to do their jobs and what they actually know</a:t>
            </a:r>
          </a:p>
          <a:p>
            <a:r>
              <a:rPr lang="en-US" dirty="0" smtClean="0"/>
              <a:t>For new hires, the need might be obvious.  </a:t>
            </a:r>
          </a:p>
          <a:p>
            <a:r>
              <a:rPr lang="en-US" dirty="0" smtClean="0"/>
              <a:t>For experienced staff, the need is not always clear.</a:t>
            </a:r>
          </a:p>
          <a:p>
            <a:endParaRPr lang="en-US" dirty="0"/>
          </a:p>
        </p:txBody>
      </p:sp>
      <p:pic>
        <p:nvPicPr>
          <p:cNvPr id="5" name="Picture 4"/>
          <p:cNvPicPr>
            <a:picLocks noChangeAspect="1"/>
          </p:cNvPicPr>
          <p:nvPr/>
        </p:nvPicPr>
        <p:blipFill>
          <a:blip r:embed="rId2"/>
          <a:stretch>
            <a:fillRect/>
          </a:stretch>
        </p:blipFill>
        <p:spPr>
          <a:xfrm>
            <a:off x="590550" y="373893"/>
            <a:ext cx="7962900" cy="1333500"/>
          </a:xfrm>
          <a:prstGeom prst="rect">
            <a:avLst/>
          </a:prstGeom>
        </p:spPr>
      </p:pic>
      <p:pic>
        <p:nvPicPr>
          <p:cNvPr id="3074" name="Picture 2" descr="http://www.whatmakesyourfamilystrong.org/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35" y="4206240"/>
            <a:ext cx="9726467" cy="251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51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nhbr.com/images/cache/cache_1/cache_8/cache_8/Jobtraining72-76a71881.jpeg?ver=1462215642&amp;aspectratio=1.20320855614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773" y="3296323"/>
            <a:ext cx="4408227" cy="36637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Identifying food safety training needs will require some effort.  You can achieve this in several ways:</a:t>
            </a:r>
          </a:p>
          <a:p>
            <a:pPr lvl="1"/>
            <a:r>
              <a:rPr lang="en-US" dirty="0" smtClean="0"/>
              <a:t>Observe performance on the job</a:t>
            </a:r>
          </a:p>
          <a:p>
            <a:pPr lvl="1"/>
            <a:r>
              <a:rPr lang="en-US" dirty="0" smtClean="0"/>
              <a:t>Test food safety knowledge</a:t>
            </a:r>
          </a:p>
          <a:p>
            <a:pPr lvl="1"/>
            <a:r>
              <a:rPr lang="en-US" dirty="0" smtClean="0"/>
              <a:t>Identify areas of weakness</a:t>
            </a:r>
          </a:p>
          <a:p>
            <a:r>
              <a:rPr lang="en-US" dirty="0" smtClean="0"/>
              <a:t>All staff need general food </a:t>
            </a:r>
            <a:br>
              <a:rPr lang="en-US" dirty="0" smtClean="0"/>
            </a:br>
            <a:r>
              <a:rPr lang="en-US" dirty="0" smtClean="0"/>
              <a:t>safety knowledge.</a:t>
            </a:r>
          </a:p>
          <a:p>
            <a:r>
              <a:rPr lang="en-US" dirty="0" smtClean="0"/>
              <a:t>Other knowledge will be </a:t>
            </a:r>
            <a:br>
              <a:rPr lang="en-US" dirty="0" smtClean="0"/>
            </a:br>
            <a:r>
              <a:rPr lang="en-US" dirty="0" smtClean="0"/>
              <a:t>specific to tasks</a:t>
            </a:r>
            <a:endParaRPr lang="en-US" dirty="0"/>
          </a:p>
        </p:txBody>
      </p:sp>
      <p:pic>
        <p:nvPicPr>
          <p:cNvPr id="5" name="Picture 4"/>
          <p:cNvPicPr>
            <a:picLocks noChangeAspect="1"/>
          </p:cNvPicPr>
          <p:nvPr/>
        </p:nvPicPr>
        <p:blipFill>
          <a:blip r:embed="rId3"/>
          <a:stretch>
            <a:fillRect/>
          </a:stretch>
        </p:blipFill>
        <p:spPr>
          <a:xfrm>
            <a:off x="590550" y="373893"/>
            <a:ext cx="7962900" cy="1333500"/>
          </a:xfrm>
          <a:prstGeom prst="rect">
            <a:avLst/>
          </a:prstGeom>
        </p:spPr>
      </p:pic>
    </p:spTree>
    <p:extLst>
      <p:ext uri="{BB962C8B-B14F-4D97-AF65-F5344CB8AC3E}">
        <p14:creationId xmlns:p14="http://schemas.microsoft.com/office/powerpoint/2010/main" val="14125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blr.com/html_email/images/WIR/SDA/time-to-lea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685" y="4551854"/>
            <a:ext cx="3452315" cy="23061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You CANNOT assume new hires will understand your operation’s food safety procedures without training.</a:t>
            </a:r>
          </a:p>
          <a:p>
            <a:r>
              <a:rPr lang="en-US" dirty="0" smtClean="0"/>
              <a:t>They should begin learning about the importance of food safety on their first day.</a:t>
            </a:r>
          </a:p>
          <a:p>
            <a:r>
              <a:rPr lang="en-US" dirty="0" smtClean="0"/>
              <a:t>Once staff are trained, monitor them to make sure they are following procedures.</a:t>
            </a:r>
          </a:p>
          <a:p>
            <a:r>
              <a:rPr lang="en-US" dirty="0" smtClean="0"/>
              <a:t>The following slides are the critical </a:t>
            </a:r>
            <a:br>
              <a:rPr lang="en-US" dirty="0" smtClean="0"/>
            </a:br>
            <a:r>
              <a:rPr lang="en-US" dirty="0" smtClean="0"/>
              <a:t>areas for training</a:t>
            </a:r>
            <a:endParaRPr lang="en-US" dirty="0"/>
          </a:p>
        </p:txBody>
      </p:sp>
      <p:pic>
        <p:nvPicPr>
          <p:cNvPr id="5" name="Picture 4"/>
          <p:cNvPicPr>
            <a:picLocks noChangeAspect="1"/>
          </p:cNvPicPr>
          <p:nvPr/>
        </p:nvPicPr>
        <p:blipFill>
          <a:blip r:embed="rId3"/>
          <a:stretch>
            <a:fillRect/>
          </a:stretch>
        </p:blipFill>
        <p:spPr>
          <a:xfrm>
            <a:off x="628650" y="447034"/>
            <a:ext cx="7886700" cy="931389"/>
          </a:xfrm>
          <a:prstGeom prst="rect">
            <a:avLst/>
          </a:prstGeom>
        </p:spPr>
      </p:pic>
    </p:spTree>
    <p:extLst>
      <p:ext uri="{BB962C8B-B14F-4D97-AF65-F5344CB8AC3E}">
        <p14:creationId xmlns:p14="http://schemas.microsoft.com/office/powerpoint/2010/main" val="322137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handwashingforlife.com/files/images/HandsOn-System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340" y="2040340"/>
            <a:ext cx="4817660" cy="48176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Good Personal Hygiene</a:t>
            </a:r>
          </a:p>
          <a:p>
            <a:pPr lvl="1"/>
            <a:r>
              <a:rPr lang="en-US" dirty="0" smtClean="0"/>
              <a:t>How and when to wash hands</a:t>
            </a:r>
          </a:p>
          <a:p>
            <a:pPr lvl="1"/>
            <a:r>
              <a:rPr lang="en-US" dirty="0" smtClean="0"/>
              <a:t>Where to wash hands</a:t>
            </a:r>
          </a:p>
          <a:p>
            <a:pPr lvl="1"/>
            <a:r>
              <a:rPr lang="en-US" dirty="0" smtClean="0"/>
              <a:t>Other hand-care guidelines </a:t>
            </a:r>
            <a:br>
              <a:rPr lang="en-US" dirty="0" smtClean="0"/>
            </a:br>
            <a:r>
              <a:rPr lang="en-US" dirty="0" smtClean="0"/>
              <a:t>including fingernail length, </a:t>
            </a:r>
            <a:br>
              <a:rPr lang="en-US" dirty="0" smtClean="0"/>
            </a:br>
            <a:r>
              <a:rPr lang="en-US" dirty="0" smtClean="0"/>
              <a:t>nail polish, covering wounds</a:t>
            </a:r>
          </a:p>
          <a:p>
            <a:pPr lvl="1"/>
            <a:r>
              <a:rPr lang="en-US" dirty="0" smtClean="0"/>
              <a:t>Proper work attire</a:t>
            </a:r>
          </a:p>
          <a:p>
            <a:pPr lvl="1"/>
            <a:r>
              <a:rPr lang="en-US" dirty="0" smtClean="0"/>
              <a:t>Reporting illness</a:t>
            </a:r>
            <a:endParaRPr lang="en-US" dirty="0"/>
          </a:p>
        </p:txBody>
      </p:sp>
      <p:pic>
        <p:nvPicPr>
          <p:cNvPr id="5" name="Picture 4"/>
          <p:cNvPicPr>
            <a:picLocks noChangeAspect="1"/>
          </p:cNvPicPr>
          <p:nvPr/>
        </p:nvPicPr>
        <p:blipFill>
          <a:blip r:embed="rId3"/>
          <a:stretch>
            <a:fillRect/>
          </a:stretch>
        </p:blipFill>
        <p:spPr>
          <a:xfrm>
            <a:off x="628650" y="447034"/>
            <a:ext cx="7886700" cy="931389"/>
          </a:xfrm>
          <a:prstGeom prst="rect">
            <a:avLst/>
          </a:prstGeom>
        </p:spPr>
      </p:pic>
    </p:spTree>
    <p:extLst>
      <p:ext uri="{BB962C8B-B14F-4D97-AF65-F5344CB8AC3E}">
        <p14:creationId xmlns:p14="http://schemas.microsoft.com/office/powerpoint/2010/main" val="175963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vcrma.org/envhealth/img/tfft-thermo_wa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30063">
            <a:off x="3612040" y="3118613"/>
            <a:ext cx="5974748" cy="39879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Controlling Time and Temperature</a:t>
            </a:r>
          </a:p>
          <a:p>
            <a:pPr lvl="1"/>
            <a:r>
              <a:rPr lang="en-US" dirty="0" smtClean="0"/>
              <a:t>TCS food</a:t>
            </a:r>
          </a:p>
          <a:p>
            <a:pPr lvl="1"/>
            <a:r>
              <a:rPr lang="en-US" dirty="0" smtClean="0"/>
              <a:t>How to measure the temperature of food</a:t>
            </a:r>
          </a:p>
          <a:p>
            <a:pPr lvl="1"/>
            <a:r>
              <a:rPr lang="en-US" dirty="0" smtClean="0"/>
              <a:t>Holding and storing TCS food</a:t>
            </a:r>
          </a:p>
          <a:p>
            <a:pPr lvl="1"/>
            <a:r>
              <a:rPr lang="en-US" dirty="0" smtClean="0"/>
              <a:t>How to label food for storage</a:t>
            </a:r>
          </a:p>
          <a:p>
            <a:pPr lvl="1"/>
            <a:r>
              <a:rPr lang="en-US" dirty="0" smtClean="0"/>
              <a:t>Temperature requirements when thawing, </a:t>
            </a:r>
            <a:br>
              <a:rPr lang="en-US" dirty="0" smtClean="0"/>
            </a:br>
            <a:r>
              <a:rPr lang="en-US" dirty="0" smtClean="0"/>
              <a:t>cooking, cooling </a:t>
            </a:r>
            <a:br>
              <a:rPr lang="en-US" dirty="0" smtClean="0"/>
            </a:br>
            <a:r>
              <a:rPr lang="en-US" dirty="0" smtClean="0"/>
              <a:t>and reheating </a:t>
            </a:r>
            <a:br>
              <a:rPr lang="en-US" dirty="0" smtClean="0"/>
            </a:br>
            <a:r>
              <a:rPr lang="en-US" dirty="0" smtClean="0"/>
              <a:t>food</a:t>
            </a:r>
            <a:endParaRPr lang="en-US" dirty="0"/>
          </a:p>
        </p:txBody>
      </p:sp>
      <p:pic>
        <p:nvPicPr>
          <p:cNvPr id="5" name="Picture 4"/>
          <p:cNvPicPr>
            <a:picLocks noChangeAspect="1"/>
          </p:cNvPicPr>
          <p:nvPr/>
        </p:nvPicPr>
        <p:blipFill>
          <a:blip r:embed="rId3"/>
          <a:stretch>
            <a:fillRect/>
          </a:stretch>
        </p:blipFill>
        <p:spPr>
          <a:xfrm>
            <a:off x="628650" y="447034"/>
            <a:ext cx="7886700" cy="931389"/>
          </a:xfrm>
          <a:prstGeom prst="rect">
            <a:avLst/>
          </a:prstGeom>
        </p:spPr>
      </p:pic>
    </p:spTree>
    <p:extLst>
      <p:ext uri="{BB962C8B-B14F-4D97-AF65-F5344CB8AC3E}">
        <p14:creationId xmlns:p14="http://schemas.microsoft.com/office/powerpoint/2010/main" val="142314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ja-en.ecolab.com/solutions/food-safety-specialties/~/media/Ecolab/Ecolab%20Site/Page%20Content/Images/460%20X%20290%20Header%20Images/Foodservice/FScrosscontamination460x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320" y="3548419"/>
            <a:ext cx="5249680" cy="33095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Preventing Cross Contamination</a:t>
            </a:r>
          </a:p>
          <a:p>
            <a:pPr lvl="1"/>
            <a:r>
              <a:rPr lang="en-US" dirty="0" smtClean="0"/>
              <a:t>Preventing cross-contamination of food during storage, preparation, and service</a:t>
            </a:r>
          </a:p>
          <a:p>
            <a:pPr lvl="1"/>
            <a:r>
              <a:rPr lang="en-US" dirty="0" smtClean="0"/>
              <a:t>Preventing cross-contamination when storing utensils and equipment</a:t>
            </a:r>
          </a:p>
          <a:p>
            <a:pPr lvl="1"/>
            <a:r>
              <a:rPr lang="en-US" dirty="0" smtClean="0"/>
              <a:t>What to do if cross-</a:t>
            </a:r>
            <a:br>
              <a:rPr lang="en-US" dirty="0" smtClean="0"/>
            </a:br>
            <a:r>
              <a:rPr lang="en-US" dirty="0" smtClean="0"/>
              <a:t>contamination </a:t>
            </a:r>
            <a:br>
              <a:rPr lang="en-US" dirty="0" smtClean="0"/>
            </a:br>
            <a:r>
              <a:rPr lang="en-US" dirty="0" smtClean="0"/>
              <a:t>happens</a:t>
            </a:r>
          </a:p>
          <a:p>
            <a:pPr lvl="1"/>
            <a:r>
              <a:rPr lang="en-US" dirty="0" smtClean="0"/>
              <a:t>What to do for </a:t>
            </a:r>
            <a:br>
              <a:rPr lang="en-US" dirty="0" smtClean="0"/>
            </a:br>
            <a:r>
              <a:rPr lang="en-US" dirty="0" smtClean="0"/>
              <a:t>people who have </a:t>
            </a:r>
            <a:br>
              <a:rPr lang="en-US" dirty="0" smtClean="0"/>
            </a:br>
            <a:r>
              <a:rPr lang="en-US" dirty="0" smtClean="0"/>
              <a:t>food allergies</a:t>
            </a:r>
            <a:endParaRPr lang="en-US" dirty="0"/>
          </a:p>
        </p:txBody>
      </p:sp>
      <p:pic>
        <p:nvPicPr>
          <p:cNvPr id="5" name="Picture 4"/>
          <p:cNvPicPr>
            <a:picLocks noChangeAspect="1"/>
          </p:cNvPicPr>
          <p:nvPr/>
        </p:nvPicPr>
        <p:blipFill>
          <a:blip r:embed="rId3"/>
          <a:stretch>
            <a:fillRect/>
          </a:stretch>
        </p:blipFill>
        <p:spPr>
          <a:xfrm>
            <a:off x="628650" y="447034"/>
            <a:ext cx="7886700" cy="931389"/>
          </a:xfrm>
          <a:prstGeom prst="rect">
            <a:avLst/>
          </a:prstGeom>
        </p:spPr>
      </p:pic>
    </p:spTree>
    <p:extLst>
      <p:ext uri="{BB962C8B-B14F-4D97-AF65-F5344CB8AC3E}">
        <p14:creationId xmlns:p14="http://schemas.microsoft.com/office/powerpoint/2010/main" val="225317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encrypted-tbn1.gstatic.com/images?q=tbn:ANd9GcTsOG618QHcK02e0cW-dpLg3VcrH51FrmoNQs-ycvU_rBjnNF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134" y="2977958"/>
            <a:ext cx="5499195" cy="36462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Cleaning and Sanitizing</a:t>
            </a:r>
          </a:p>
          <a:p>
            <a:pPr lvl="1"/>
            <a:r>
              <a:rPr lang="en-US" dirty="0" smtClean="0"/>
              <a:t>How and when to clean and sanitize</a:t>
            </a:r>
          </a:p>
          <a:p>
            <a:pPr lvl="1"/>
            <a:r>
              <a:rPr lang="en-US" dirty="0" smtClean="0"/>
              <a:t>The correct way to wash dishes in a three-compartment sink and in a dishwasher</a:t>
            </a:r>
          </a:p>
          <a:p>
            <a:pPr lvl="1"/>
            <a:r>
              <a:rPr lang="en-US" dirty="0" smtClean="0"/>
              <a:t>How to handle cleaning </a:t>
            </a:r>
            <a:br>
              <a:rPr lang="en-US" dirty="0" smtClean="0"/>
            </a:br>
            <a:r>
              <a:rPr lang="en-US" dirty="0" smtClean="0"/>
              <a:t>tools and supplies</a:t>
            </a:r>
          </a:p>
          <a:p>
            <a:pPr lvl="1"/>
            <a:r>
              <a:rPr lang="en-US" dirty="0" smtClean="0"/>
              <a:t>Handling garbage</a:t>
            </a:r>
          </a:p>
          <a:p>
            <a:pPr lvl="1"/>
            <a:r>
              <a:rPr lang="en-US" dirty="0" smtClean="0"/>
              <a:t>Spotting pests</a:t>
            </a:r>
            <a:endParaRPr lang="en-US" dirty="0"/>
          </a:p>
        </p:txBody>
      </p:sp>
      <p:pic>
        <p:nvPicPr>
          <p:cNvPr id="5" name="Picture 4"/>
          <p:cNvPicPr>
            <a:picLocks noChangeAspect="1"/>
          </p:cNvPicPr>
          <p:nvPr/>
        </p:nvPicPr>
        <p:blipFill>
          <a:blip r:embed="rId3"/>
          <a:stretch>
            <a:fillRect/>
          </a:stretch>
        </p:blipFill>
        <p:spPr>
          <a:xfrm>
            <a:off x="628650" y="447034"/>
            <a:ext cx="7886700" cy="931389"/>
          </a:xfrm>
          <a:prstGeom prst="rect">
            <a:avLst/>
          </a:prstGeom>
        </p:spPr>
      </p:pic>
    </p:spTree>
    <p:extLst>
      <p:ext uri="{BB962C8B-B14F-4D97-AF65-F5344CB8AC3E}">
        <p14:creationId xmlns:p14="http://schemas.microsoft.com/office/powerpoint/2010/main" val="695769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866</Words>
  <Application>Microsoft Office PowerPoint</Application>
  <PresentationFormat>On-screen Show (4:3)</PresentationFormat>
  <Paragraphs>78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Food Safety Training</dc:title>
  <dc:creator>Jeanne Torres</dc:creator>
  <cp:lastModifiedBy>Susan Stiker</cp:lastModifiedBy>
  <cp:revision>13</cp:revision>
  <dcterms:created xsi:type="dcterms:W3CDTF">2016-07-07T16:52:00Z</dcterms:created>
  <dcterms:modified xsi:type="dcterms:W3CDTF">2016-10-12T14:41:45Z</dcterms:modified>
</cp:coreProperties>
</file>