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 id="263" r:id="rId9"/>
    <p:sldId id="26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6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7011FA-1AF9-4C2A-8143-1F7E1107449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420943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7011FA-1AF9-4C2A-8143-1F7E1107449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260345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7011FA-1AF9-4C2A-8143-1F7E1107449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318104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7011FA-1AF9-4C2A-8143-1F7E1107449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90935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011FA-1AF9-4C2A-8143-1F7E1107449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42318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7011FA-1AF9-4C2A-8143-1F7E1107449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51492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7011FA-1AF9-4C2A-8143-1F7E1107449E}"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135691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7011FA-1AF9-4C2A-8143-1F7E1107449E}"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337465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011FA-1AF9-4C2A-8143-1F7E1107449E}"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257798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011FA-1AF9-4C2A-8143-1F7E1107449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263191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011FA-1AF9-4C2A-8143-1F7E1107449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7FC-F2E1-419B-BD0A-50AD0409A5DA}" type="slidenum">
              <a:rPr lang="en-US" smtClean="0"/>
              <a:t>‹#›</a:t>
            </a:fld>
            <a:endParaRPr lang="en-US"/>
          </a:p>
        </p:txBody>
      </p:sp>
    </p:spTree>
    <p:extLst>
      <p:ext uri="{BB962C8B-B14F-4D97-AF65-F5344CB8AC3E}">
        <p14:creationId xmlns:p14="http://schemas.microsoft.com/office/powerpoint/2010/main" val="199043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011FA-1AF9-4C2A-8143-1F7E1107449E}" type="datetimeFigureOut">
              <a:rPr lang="en-US" smtClean="0"/>
              <a:t>10/11/2016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707FC-F2E1-419B-BD0A-50AD0409A5DA}" type="slidenum">
              <a:rPr lang="en-US" smtClean="0"/>
              <a:t>‹#›</a:t>
            </a:fld>
            <a:endParaRPr lang="en-US"/>
          </a:p>
        </p:txBody>
      </p:sp>
    </p:spTree>
    <p:extLst>
      <p:ext uri="{BB962C8B-B14F-4D97-AF65-F5344CB8AC3E}">
        <p14:creationId xmlns:p14="http://schemas.microsoft.com/office/powerpoint/2010/main" val="44610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6686" y="765180"/>
            <a:ext cx="7526455" cy="3645960"/>
          </a:xfrm>
          <a:prstGeom prst="rect">
            <a:avLst/>
          </a:prstGeom>
        </p:spPr>
      </p:pic>
      <p:pic>
        <p:nvPicPr>
          <p:cNvPr id="7" name="Picture 6"/>
          <p:cNvPicPr>
            <a:picLocks noChangeAspect="1"/>
          </p:cNvPicPr>
          <p:nvPr/>
        </p:nvPicPr>
        <p:blipFill>
          <a:blip r:embed="rId3"/>
          <a:stretch>
            <a:fillRect/>
          </a:stretch>
        </p:blipFill>
        <p:spPr>
          <a:xfrm>
            <a:off x="2500724" y="4411140"/>
            <a:ext cx="4118381" cy="1184442"/>
          </a:xfrm>
          <a:prstGeom prst="rect">
            <a:avLst/>
          </a:prstGeom>
        </p:spPr>
      </p:pic>
      <p:pic>
        <p:nvPicPr>
          <p:cNvPr id="1026" name="Picture 2" descr="https://www.east-ayrshire.gov.uk/Resources/Image/F/Foodsafetyinsp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53024"/>
            <a:ext cx="2571750"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6CoD_FiwSYQ/TeWG2gWL0bI/AAAAAAAAB4w/qi_Zu1scBsM/s1600/Health+Inspec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43162">
            <a:off x="6910285" y="4438649"/>
            <a:ext cx="188595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6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endringdc.gov.uk/sites/default/files/images/business/insp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060" y="1825625"/>
            <a:ext cx="4396901" cy="28972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5"/>
            <a:ext cx="7886700" cy="4766244"/>
          </a:xfrm>
        </p:spPr>
        <p:txBody>
          <a:bodyPr>
            <a:normAutofit/>
          </a:bodyPr>
          <a:lstStyle/>
          <a:p>
            <a:r>
              <a:rPr lang="en-US" dirty="0" smtClean="0"/>
              <a:t>In a large city, the local regulatory authority </a:t>
            </a:r>
            <a:br>
              <a:rPr lang="en-US" dirty="0" smtClean="0"/>
            </a:br>
            <a:r>
              <a:rPr lang="en-US" dirty="0" smtClean="0"/>
              <a:t>will probably be responsible for enforcing regulatory requirements.</a:t>
            </a:r>
          </a:p>
          <a:p>
            <a:r>
              <a:rPr lang="en-US" dirty="0" smtClean="0"/>
              <a:t>In smaller cities or in rural areas, a county </a:t>
            </a:r>
            <a:br>
              <a:rPr lang="en-US" dirty="0" smtClean="0"/>
            </a:br>
            <a:r>
              <a:rPr lang="en-US" dirty="0" smtClean="0"/>
              <a:t>or state regulatory authority may be </a:t>
            </a:r>
            <a:br>
              <a:rPr lang="en-US" dirty="0" smtClean="0"/>
            </a:br>
            <a:r>
              <a:rPr lang="en-US" dirty="0" smtClean="0"/>
              <a:t>responsible for enforcement.</a:t>
            </a:r>
          </a:p>
          <a:p>
            <a:r>
              <a:rPr lang="en-US" dirty="0" smtClean="0"/>
              <a:t>State and local health inspectors (can also </a:t>
            </a:r>
            <a:br>
              <a:rPr lang="en-US" dirty="0" smtClean="0"/>
            </a:br>
            <a:r>
              <a:rPr lang="en-US" dirty="0" smtClean="0"/>
              <a:t>be called sanitarians, health officials, or environmental health specialists) conduct restaurant and foodservice inspections in most states.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88503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64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estaurantbusinessonline.com/sites/default/files/styles/731_x_411/public/inspector-graphic.jpg?itok=rlYrCr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81" y="1378424"/>
            <a:ext cx="9745910" cy="54795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All operations that serve food to the public </a:t>
            </a:r>
            <a:br>
              <a:rPr lang="en-US" dirty="0" smtClean="0"/>
            </a:br>
            <a:r>
              <a:rPr lang="en-US" dirty="0" smtClean="0"/>
              <a:t>are subject to inspection.  </a:t>
            </a:r>
            <a:endParaRPr lang="en-US" dirty="0"/>
          </a:p>
          <a:p>
            <a:r>
              <a:rPr lang="en-US" dirty="0" smtClean="0"/>
              <a:t>An inspection measures whether an </a:t>
            </a:r>
            <a:br>
              <a:rPr lang="en-US" dirty="0" smtClean="0"/>
            </a:br>
            <a:r>
              <a:rPr lang="en-US" dirty="0" smtClean="0"/>
              <a:t>operation is meeting minimum food </a:t>
            </a:r>
            <a:br>
              <a:rPr lang="en-US" dirty="0" smtClean="0"/>
            </a:br>
            <a:r>
              <a:rPr lang="en-US" dirty="0" smtClean="0"/>
              <a:t>safety standards.  It also produces a </a:t>
            </a:r>
            <a:br>
              <a:rPr lang="en-US" dirty="0" smtClean="0"/>
            </a:br>
            <a:r>
              <a:rPr lang="en-US" dirty="0" smtClean="0"/>
              <a:t>written report that notes deficiencies.</a:t>
            </a:r>
          </a:p>
          <a:p>
            <a:r>
              <a:rPr lang="en-US" dirty="0" smtClean="0"/>
              <a:t>Regulatory requirements guide the </a:t>
            </a:r>
            <a:br>
              <a:rPr lang="en-US" dirty="0" smtClean="0"/>
            </a:br>
            <a:r>
              <a:rPr lang="en-US" dirty="0" smtClean="0"/>
              <a:t>inspection.  So keep a current copy of </a:t>
            </a:r>
            <a:br>
              <a:rPr lang="en-US" dirty="0" smtClean="0"/>
            </a:br>
            <a:r>
              <a:rPr lang="en-US" dirty="0" smtClean="0"/>
              <a:t>your local or state regulations and be </a:t>
            </a:r>
            <a:br>
              <a:rPr lang="en-US" dirty="0" smtClean="0"/>
            </a:br>
            <a:r>
              <a:rPr lang="en-US" dirty="0" smtClean="0"/>
              <a:t>familiar with them.</a:t>
            </a:r>
          </a:p>
          <a:p>
            <a:endParaRPr lang="en-US" dirty="0"/>
          </a:p>
        </p:txBody>
      </p:sp>
      <p:pic>
        <p:nvPicPr>
          <p:cNvPr id="5" name="Picture 4"/>
          <p:cNvPicPr>
            <a:picLocks noChangeAspect="1"/>
          </p:cNvPicPr>
          <p:nvPr/>
        </p:nvPicPr>
        <p:blipFill>
          <a:blip r:embed="rId3"/>
          <a:stretch>
            <a:fillRect/>
          </a:stretch>
        </p:blipFill>
        <p:spPr>
          <a:xfrm>
            <a:off x="288130" y="444760"/>
            <a:ext cx="8567740" cy="933664"/>
          </a:xfrm>
          <a:prstGeom prst="rect">
            <a:avLst/>
          </a:prstGeom>
        </p:spPr>
      </p:pic>
    </p:spTree>
    <p:extLst>
      <p:ext uri="{BB962C8B-B14F-4D97-AF65-F5344CB8AC3E}">
        <p14:creationId xmlns:p14="http://schemas.microsoft.com/office/powerpoint/2010/main" val="143248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jilius.com/wp-content/uploads/2016/02/insp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567" y="2169757"/>
            <a:ext cx="4693303" cy="46933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FDA recommends that regulatory authorities use the following three risk designations when evaluating operations:</a:t>
            </a:r>
          </a:p>
          <a:p>
            <a:pPr lvl="1"/>
            <a:r>
              <a:rPr lang="en-US" dirty="0" smtClean="0"/>
              <a:t>Priority items</a:t>
            </a:r>
          </a:p>
          <a:p>
            <a:pPr lvl="1"/>
            <a:r>
              <a:rPr lang="en-US" dirty="0" smtClean="0"/>
              <a:t>Priority foundation items</a:t>
            </a:r>
          </a:p>
          <a:p>
            <a:pPr lvl="1"/>
            <a:r>
              <a:rPr lang="en-US" dirty="0" smtClean="0"/>
              <a:t>Core items</a:t>
            </a:r>
            <a:endParaRPr lang="en-US" dirty="0"/>
          </a:p>
        </p:txBody>
      </p:sp>
      <p:pic>
        <p:nvPicPr>
          <p:cNvPr id="4" name="Picture 3"/>
          <p:cNvPicPr>
            <a:picLocks noChangeAspect="1"/>
          </p:cNvPicPr>
          <p:nvPr/>
        </p:nvPicPr>
        <p:blipFill>
          <a:blip r:embed="rId3"/>
          <a:stretch>
            <a:fillRect/>
          </a:stretch>
        </p:blipFill>
        <p:spPr>
          <a:xfrm>
            <a:off x="288130" y="444760"/>
            <a:ext cx="8567740" cy="933664"/>
          </a:xfrm>
          <a:prstGeom prst="rect">
            <a:avLst/>
          </a:prstGeom>
        </p:spPr>
      </p:pic>
    </p:spTree>
    <p:extLst>
      <p:ext uri="{BB962C8B-B14F-4D97-AF65-F5344CB8AC3E}">
        <p14:creationId xmlns:p14="http://schemas.microsoft.com/office/powerpoint/2010/main" val="3003569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olourbox.com/preview/8329865-high-priority-st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95" y="2627195"/>
            <a:ext cx="4230806" cy="42308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Priority items are the most critical.</a:t>
            </a:r>
          </a:p>
          <a:p>
            <a:r>
              <a:rPr lang="en-US" dirty="0" smtClean="0"/>
              <a:t>These are actions and procedures that prevent, eliminate, or reduce hazards </a:t>
            </a:r>
            <a:br>
              <a:rPr lang="en-US" dirty="0" smtClean="0"/>
            </a:br>
            <a:r>
              <a:rPr lang="en-US" dirty="0" smtClean="0"/>
              <a:t>associated with foodborne </a:t>
            </a:r>
            <a:br>
              <a:rPr lang="en-US" dirty="0" smtClean="0"/>
            </a:br>
            <a:r>
              <a:rPr lang="en-US" dirty="0" smtClean="0"/>
              <a:t>illness to an acceptable level.</a:t>
            </a:r>
          </a:p>
          <a:p>
            <a:r>
              <a:rPr lang="en-US" dirty="0" smtClean="0"/>
              <a:t>Correct handwashing would </a:t>
            </a:r>
            <a:br>
              <a:rPr lang="en-US" dirty="0" smtClean="0"/>
            </a:br>
            <a:r>
              <a:rPr lang="en-US" dirty="0" smtClean="0"/>
              <a:t>be considered a priority </a:t>
            </a:r>
            <a:br>
              <a:rPr lang="en-US" dirty="0" smtClean="0"/>
            </a:br>
            <a:r>
              <a:rPr lang="en-US" dirty="0" smtClean="0"/>
              <a:t>item.</a:t>
            </a:r>
            <a:endParaRPr lang="en-US" dirty="0"/>
          </a:p>
        </p:txBody>
      </p:sp>
      <p:pic>
        <p:nvPicPr>
          <p:cNvPr id="5" name="Picture 4"/>
          <p:cNvPicPr>
            <a:picLocks noChangeAspect="1"/>
          </p:cNvPicPr>
          <p:nvPr/>
        </p:nvPicPr>
        <p:blipFill>
          <a:blip r:embed="rId3"/>
          <a:stretch>
            <a:fillRect/>
          </a:stretch>
        </p:blipFill>
        <p:spPr>
          <a:xfrm>
            <a:off x="1254881" y="245660"/>
            <a:ext cx="6497758" cy="1313810"/>
          </a:xfrm>
          <a:prstGeom prst="rect">
            <a:avLst/>
          </a:prstGeom>
        </p:spPr>
      </p:pic>
    </p:spTree>
    <p:extLst>
      <p:ext uri="{BB962C8B-B14F-4D97-AF65-F5344CB8AC3E}">
        <p14:creationId xmlns:p14="http://schemas.microsoft.com/office/powerpoint/2010/main" val="1375668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qonqr.com/help/wp-content/uploads/2013/12/Gain-Support-Im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056" y="1299793"/>
            <a:ext cx="5061944" cy="56946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Priority foundation items are </a:t>
            </a:r>
            <a:br>
              <a:rPr lang="en-US" dirty="0" smtClean="0"/>
            </a:br>
            <a:r>
              <a:rPr lang="en-US" dirty="0" smtClean="0"/>
              <a:t>those that support a priority item.</a:t>
            </a:r>
          </a:p>
          <a:p>
            <a:r>
              <a:rPr lang="en-US" dirty="0" smtClean="0"/>
              <a:t>Having soap at a handwashing </a:t>
            </a:r>
            <a:br>
              <a:rPr lang="en-US" dirty="0" smtClean="0"/>
            </a:br>
            <a:r>
              <a:rPr lang="en-US" dirty="0" smtClean="0"/>
              <a:t>sink is an example.</a:t>
            </a:r>
            <a:endParaRPr lang="en-US" dirty="0"/>
          </a:p>
        </p:txBody>
      </p:sp>
      <p:pic>
        <p:nvPicPr>
          <p:cNvPr id="5" name="Picture 4"/>
          <p:cNvPicPr>
            <a:picLocks noChangeAspect="1"/>
          </p:cNvPicPr>
          <p:nvPr/>
        </p:nvPicPr>
        <p:blipFill>
          <a:blip r:embed="rId3"/>
          <a:stretch>
            <a:fillRect/>
          </a:stretch>
        </p:blipFill>
        <p:spPr>
          <a:xfrm>
            <a:off x="-4762" y="377161"/>
            <a:ext cx="9133910" cy="973967"/>
          </a:xfrm>
          <a:prstGeom prst="rect">
            <a:avLst/>
          </a:prstGeom>
        </p:spPr>
      </p:pic>
    </p:spTree>
    <p:extLst>
      <p:ext uri="{BB962C8B-B14F-4D97-AF65-F5344CB8AC3E}">
        <p14:creationId xmlns:p14="http://schemas.microsoft.com/office/powerpoint/2010/main" val="4063671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d6/0b/34/d60b34f84af66fd4101f0cd29e0f8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435" y="1924334"/>
            <a:ext cx="4674359" cy="46743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Core items relate to general </a:t>
            </a:r>
            <a:br>
              <a:rPr lang="en-US" dirty="0" smtClean="0"/>
            </a:br>
            <a:r>
              <a:rPr lang="en-US" dirty="0" smtClean="0"/>
              <a:t>sanitation, the facility, </a:t>
            </a:r>
            <a:br>
              <a:rPr lang="en-US" dirty="0" smtClean="0"/>
            </a:br>
            <a:r>
              <a:rPr lang="en-US" dirty="0" smtClean="0"/>
              <a:t>equipment design, and </a:t>
            </a:r>
            <a:br>
              <a:rPr lang="en-US" dirty="0" smtClean="0"/>
            </a:br>
            <a:r>
              <a:rPr lang="en-US" dirty="0" smtClean="0"/>
              <a:t>general maintenance. </a:t>
            </a:r>
          </a:p>
          <a:p>
            <a:r>
              <a:rPr lang="en-US" dirty="0" smtClean="0"/>
              <a:t>Keeping equipment in </a:t>
            </a:r>
            <a:br>
              <a:rPr lang="en-US" dirty="0" smtClean="0"/>
            </a:br>
            <a:r>
              <a:rPr lang="en-US" dirty="0" smtClean="0"/>
              <a:t>good repair is an </a:t>
            </a:r>
            <a:br>
              <a:rPr lang="en-US" dirty="0" smtClean="0"/>
            </a:br>
            <a:r>
              <a:rPr lang="en-US" dirty="0" smtClean="0"/>
              <a:t>example.</a:t>
            </a:r>
            <a:endParaRPr lang="en-US" dirty="0"/>
          </a:p>
        </p:txBody>
      </p:sp>
      <p:pic>
        <p:nvPicPr>
          <p:cNvPr id="5" name="Picture 4"/>
          <p:cNvPicPr>
            <a:picLocks noChangeAspect="1"/>
          </p:cNvPicPr>
          <p:nvPr/>
        </p:nvPicPr>
        <p:blipFill>
          <a:blip r:embed="rId3"/>
          <a:stretch>
            <a:fillRect/>
          </a:stretch>
        </p:blipFill>
        <p:spPr>
          <a:xfrm>
            <a:off x="2051931" y="246654"/>
            <a:ext cx="5040138" cy="1336486"/>
          </a:xfrm>
          <a:prstGeom prst="rect">
            <a:avLst/>
          </a:prstGeom>
        </p:spPr>
      </p:pic>
    </p:spTree>
    <p:extLst>
      <p:ext uri="{BB962C8B-B14F-4D97-AF65-F5344CB8AC3E}">
        <p14:creationId xmlns:p14="http://schemas.microsoft.com/office/powerpoint/2010/main" val="182159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clarkmortenson.com/wp-content/uploads/2014/01/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086" y="2402006"/>
            <a:ext cx="4160592" cy="44559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State and local regulatory authorities differ in the frequency of their inspections.</a:t>
            </a:r>
          </a:p>
          <a:p>
            <a:r>
              <a:rPr lang="en-US" dirty="0" smtClean="0"/>
              <a:t>Some require inspections for </a:t>
            </a:r>
            <a:br>
              <a:rPr lang="en-US" dirty="0" smtClean="0"/>
            </a:br>
            <a:r>
              <a:rPr lang="en-US" dirty="0" smtClean="0"/>
              <a:t>operations at least every six </a:t>
            </a:r>
            <a:br>
              <a:rPr lang="en-US" dirty="0" smtClean="0"/>
            </a:br>
            <a:r>
              <a:rPr lang="en-US" dirty="0" smtClean="0"/>
              <a:t>months.  Others schedule </a:t>
            </a:r>
            <a:br>
              <a:rPr lang="en-US" dirty="0" smtClean="0"/>
            </a:br>
            <a:r>
              <a:rPr lang="en-US" dirty="0" smtClean="0"/>
              <a:t>inspections more, or less, often.</a:t>
            </a:r>
          </a:p>
          <a:p>
            <a:r>
              <a:rPr lang="en-US" dirty="0" smtClean="0"/>
              <a:t>The frequency will vary </a:t>
            </a:r>
            <a:br>
              <a:rPr lang="en-US" dirty="0" smtClean="0"/>
            </a:br>
            <a:r>
              <a:rPr lang="en-US" dirty="0" smtClean="0"/>
              <a:t>depending on the area, type of </a:t>
            </a:r>
            <a:br>
              <a:rPr lang="en-US" dirty="0" smtClean="0"/>
            </a:br>
            <a:r>
              <a:rPr lang="en-US" dirty="0" smtClean="0"/>
              <a:t>operation, or food served.  </a:t>
            </a:r>
            <a:endParaRPr lang="en-US" dirty="0"/>
          </a:p>
        </p:txBody>
      </p:sp>
      <p:pic>
        <p:nvPicPr>
          <p:cNvPr id="5" name="Picture 4"/>
          <p:cNvPicPr>
            <a:picLocks noChangeAspect="1"/>
          </p:cNvPicPr>
          <p:nvPr/>
        </p:nvPicPr>
        <p:blipFill>
          <a:blip r:embed="rId3"/>
          <a:stretch>
            <a:fillRect/>
          </a:stretch>
        </p:blipFill>
        <p:spPr>
          <a:xfrm>
            <a:off x="256826" y="403179"/>
            <a:ext cx="8630348" cy="988894"/>
          </a:xfrm>
          <a:prstGeom prst="rect">
            <a:avLst/>
          </a:prstGeom>
        </p:spPr>
      </p:pic>
    </p:spTree>
    <p:extLst>
      <p:ext uri="{BB962C8B-B14F-4D97-AF65-F5344CB8AC3E}">
        <p14:creationId xmlns:p14="http://schemas.microsoft.com/office/powerpoint/2010/main" val="127703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Many authorities use a risk-based approach to decide how often they will inspect.  Factors include:</a:t>
            </a:r>
          </a:p>
          <a:p>
            <a:pPr lvl="1"/>
            <a:r>
              <a:rPr lang="en-US" b="1" dirty="0" smtClean="0"/>
              <a:t>Size and complexity</a:t>
            </a:r>
            <a:r>
              <a:rPr lang="en-US" dirty="0" smtClean="0"/>
              <a:t>:  Larger operations offering many TCS food items might be inspected more often</a:t>
            </a:r>
          </a:p>
          <a:p>
            <a:pPr lvl="1"/>
            <a:r>
              <a:rPr lang="en-US" b="1" dirty="0" smtClean="0"/>
              <a:t>Inspection history</a:t>
            </a:r>
            <a:r>
              <a:rPr lang="en-US" dirty="0" smtClean="0"/>
              <a:t>:  Operations with a history of low sanitation scores or consecutive violations might be inspected more often</a:t>
            </a:r>
          </a:p>
          <a:p>
            <a:pPr lvl="1"/>
            <a:r>
              <a:rPr lang="en-US" b="1" dirty="0" smtClean="0"/>
              <a:t>At-risk populations</a:t>
            </a:r>
            <a:r>
              <a:rPr lang="en-US" dirty="0" smtClean="0"/>
              <a:t>:  Nursing homes, schools, day-care centers, and hospitals might receive more inspections</a:t>
            </a:r>
          </a:p>
          <a:p>
            <a:pPr lvl="1"/>
            <a:r>
              <a:rPr lang="en-US" b="1" dirty="0" smtClean="0"/>
              <a:t>Resources</a:t>
            </a:r>
            <a:r>
              <a:rPr lang="en-US" dirty="0" smtClean="0"/>
              <a:t>:  The regulatory authority’s workload and number of available inspectors may determine how often it inspects operations</a:t>
            </a:r>
            <a:endParaRPr lang="en-US" dirty="0"/>
          </a:p>
        </p:txBody>
      </p:sp>
      <p:pic>
        <p:nvPicPr>
          <p:cNvPr id="5" name="Picture 4"/>
          <p:cNvPicPr>
            <a:picLocks noChangeAspect="1"/>
          </p:cNvPicPr>
          <p:nvPr/>
        </p:nvPicPr>
        <p:blipFill>
          <a:blip r:embed="rId2"/>
          <a:stretch>
            <a:fillRect/>
          </a:stretch>
        </p:blipFill>
        <p:spPr>
          <a:xfrm>
            <a:off x="256826" y="403179"/>
            <a:ext cx="8630348" cy="988894"/>
          </a:xfrm>
          <a:prstGeom prst="rect">
            <a:avLst/>
          </a:prstGeom>
        </p:spPr>
      </p:pic>
    </p:spTree>
    <p:extLst>
      <p:ext uri="{BB962C8B-B14F-4D97-AF65-F5344CB8AC3E}">
        <p14:creationId xmlns:p14="http://schemas.microsoft.com/office/powerpoint/2010/main" val="50867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vhd.org/img/restaurant_insp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699" y="3207224"/>
            <a:ext cx="4517301" cy="3650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In most cases, inspectors will arrive without warning.</a:t>
            </a:r>
          </a:p>
          <a:p>
            <a:r>
              <a:rPr lang="en-US" dirty="0" smtClean="0"/>
              <a:t>They will usually ask for the person in charge</a:t>
            </a:r>
          </a:p>
          <a:p>
            <a:r>
              <a:rPr lang="en-US" dirty="0" smtClean="0"/>
              <a:t>The following slides will </a:t>
            </a:r>
            <a:br>
              <a:rPr lang="en-US" dirty="0" smtClean="0"/>
            </a:br>
            <a:r>
              <a:rPr lang="en-US" dirty="0" smtClean="0"/>
              <a:t>have guidelines that can </a:t>
            </a:r>
            <a:br>
              <a:rPr lang="en-US" dirty="0" smtClean="0"/>
            </a:br>
            <a:r>
              <a:rPr lang="en-US" dirty="0" smtClean="0"/>
              <a:t>help a food safety </a:t>
            </a:r>
            <a:br>
              <a:rPr lang="en-US" dirty="0" smtClean="0"/>
            </a:br>
            <a:r>
              <a:rPr lang="en-US" dirty="0" smtClean="0"/>
              <a:t>manager get the most </a:t>
            </a:r>
            <a:br>
              <a:rPr lang="en-US" dirty="0" smtClean="0"/>
            </a:br>
            <a:r>
              <a:rPr lang="en-US" dirty="0" smtClean="0"/>
              <a:t>out of food safety </a:t>
            </a:r>
            <a:br>
              <a:rPr lang="en-US" dirty="0" smtClean="0"/>
            </a:br>
            <a:r>
              <a:rPr lang="en-US" dirty="0" smtClean="0"/>
              <a:t>inspections. </a:t>
            </a:r>
            <a:endParaRPr lang="en-US" dirty="0"/>
          </a:p>
        </p:txBody>
      </p:sp>
      <p:pic>
        <p:nvPicPr>
          <p:cNvPr id="5" name="Picture 4"/>
          <p:cNvPicPr>
            <a:picLocks noChangeAspect="1"/>
          </p:cNvPicPr>
          <p:nvPr/>
        </p:nvPicPr>
        <p:blipFill>
          <a:blip r:embed="rId3"/>
          <a:stretch>
            <a:fillRect/>
          </a:stretch>
        </p:blipFill>
        <p:spPr>
          <a:xfrm>
            <a:off x="299894" y="353701"/>
            <a:ext cx="8616648" cy="1011073"/>
          </a:xfrm>
          <a:prstGeom prst="rect">
            <a:avLst/>
          </a:prstGeom>
        </p:spPr>
      </p:pic>
    </p:spTree>
    <p:extLst>
      <p:ext uri="{BB962C8B-B14F-4D97-AF65-F5344CB8AC3E}">
        <p14:creationId xmlns:p14="http://schemas.microsoft.com/office/powerpoint/2010/main" val="43328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cx.images-amazon.com/images/I/61DYHPKDM2L.jpg"/>
          <p:cNvPicPr>
            <a:picLocks noChangeAspect="1" noChangeArrowheads="1"/>
          </p:cNvPicPr>
          <p:nvPr/>
        </p:nvPicPr>
        <p:blipFill rotWithShape="1">
          <a:blip r:embed="rId2">
            <a:extLst>
              <a:ext uri="{28A0092B-C50C-407E-A947-70E740481C1C}">
                <a14:useLocalDpi xmlns:a14="http://schemas.microsoft.com/office/drawing/2010/main" val="0"/>
              </a:ext>
            </a:extLst>
          </a:blip>
          <a:srcRect l="12781" r="14717" b="26099"/>
          <a:stretch/>
        </p:blipFill>
        <p:spPr bwMode="auto">
          <a:xfrm>
            <a:off x="6571407" y="2252082"/>
            <a:ext cx="2572593" cy="26065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10000"/>
          </a:bodyPr>
          <a:lstStyle/>
          <a:p>
            <a:r>
              <a:rPr lang="en-US" dirty="0" smtClean="0"/>
              <a:t>Always ask for identification of the person who is inspecting.</a:t>
            </a:r>
          </a:p>
          <a:p>
            <a:r>
              <a:rPr lang="en-US" dirty="0" smtClean="0"/>
              <a:t>Also prohibit entry through the back of </a:t>
            </a:r>
            <a:br>
              <a:rPr lang="en-US" dirty="0" smtClean="0"/>
            </a:br>
            <a:r>
              <a:rPr lang="en-US" dirty="0" smtClean="0"/>
              <a:t>the operation without the correct ID.</a:t>
            </a:r>
          </a:p>
          <a:p>
            <a:r>
              <a:rPr lang="en-US" dirty="0" smtClean="0"/>
              <a:t>Inspectors will volunteer their credentials.</a:t>
            </a:r>
          </a:p>
          <a:p>
            <a:r>
              <a:rPr lang="en-US" dirty="0" smtClean="0"/>
              <a:t>Make sure you know the reason for the </a:t>
            </a:r>
            <a:br>
              <a:rPr lang="en-US" dirty="0" smtClean="0"/>
            </a:br>
            <a:r>
              <a:rPr lang="en-US" dirty="0" smtClean="0"/>
              <a:t>inspection.  It could be a routine visit or </a:t>
            </a:r>
            <a:br>
              <a:rPr lang="en-US" dirty="0" smtClean="0"/>
            </a:br>
            <a:r>
              <a:rPr lang="en-US" dirty="0" smtClean="0"/>
              <a:t>the result of a customer complaint.</a:t>
            </a:r>
          </a:p>
          <a:p>
            <a:r>
              <a:rPr lang="en-US" dirty="0" smtClean="0"/>
              <a:t>Do NOT refuse entry to an inspector.  They have the authority to gain access to the operation and authority to revoke the operation’s permit for refusing entry.</a:t>
            </a:r>
            <a:endParaRPr lang="en-US" dirty="0"/>
          </a:p>
        </p:txBody>
      </p:sp>
      <p:pic>
        <p:nvPicPr>
          <p:cNvPr id="5" name="Picture 4"/>
          <p:cNvPicPr>
            <a:picLocks noChangeAspect="1"/>
          </p:cNvPicPr>
          <p:nvPr/>
        </p:nvPicPr>
        <p:blipFill>
          <a:blip r:embed="rId3"/>
          <a:stretch>
            <a:fillRect/>
          </a:stretch>
        </p:blipFill>
        <p:spPr>
          <a:xfrm>
            <a:off x="914400" y="331385"/>
            <a:ext cx="7315200" cy="1200150"/>
          </a:xfrm>
          <a:prstGeom prst="rect">
            <a:avLst/>
          </a:prstGeom>
        </p:spPr>
      </p:pic>
    </p:spTree>
    <p:extLst>
      <p:ext uri="{BB962C8B-B14F-4D97-AF65-F5344CB8AC3E}">
        <p14:creationId xmlns:p14="http://schemas.microsoft.com/office/powerpoint/2010/main" val="996162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ttp://mobihealthnews.com/wp-content/uploads/2009/05/fda-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4191000"/>
            <a:ext cx="3022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p:cNvSpPr>
            <a:spLocks noGrp="1"/>
          </p:cNvSpPr>
          <p:nvPr>
            <p:ph idx="1"/>
          </p:nvPr>
        </p:nvSpPr>
        <p:spPr>
          <a:xfrm>
            <a:off x="457200" y="3124200"/>
            <a:ext cx="8229600" cy="3001963"/>
          </a:xfrm>
        </p:spPr>
        <p:txBody>
          <a:bodyPr/>
          <a:lstStyle/>
          <a:p>
            <a:pPr eaLnBrk="1" hangingPunct="1"/>
            <a:r>
              <a:rPr lang="en-US" altLang="en-US" smtClean="0"/>
              <a:t>Several government agencies take leading roles in the prevention of foodborne illness in the U.S.</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37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ttp://kalb.images.worldnow.com/images/18671737_B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9530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http://www.inquisitr.com/wp-content/2011/10/CDC-HPV-Vacc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4876800"/>
            <a:ext cx="215106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http://www.nationalparkstraveler.com/files/storyphotos/US%20Public%20Health%20Service%20Seal,%20USPHS.gif?12886408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8513" y="4724400"/>
            <a:ext cx="19954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62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edia.columbian.com/img/croppedphotos/2014/02/09/866157_restaurant_inspec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310" y="3589361"/>
            <a:ext cx="4831690" cy="32686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4"/>
            <a:ext cx="7886700" cy="4588823"/>
          </a:xfrm>
        </p:spPr>
        <p:txBody>
          <a:bodyPr>
            <a:normAutofit/>
          </a:bodyPr>
          <a:lstStyle/>
          <a:p>
            <a:r>
              <a:rPr lang="en-US" dirty="0" smtClean="0"/>
              <a:t>Answer all of the inspector’s questions as well as you can, and tell your staff to do the same.</a:t>
            </a:r>
          </a:p>
          <a:p>
            <a:r>
              <a:rPr lang="en-US" dirty="0" smtClean="0"/>
              <a:t>You should go with the inspector during the inspection.  By doing so you can answer any questions and possibly </a:t>
            </a:r>
            <a:br>
              <a:rPr lang="en-US" dirty="0" smtClean="0"/>
            </a:br>
            <a:r>
              <a:rPr lang="en-US" dirty="0" smtClean="0"/>
              <a:t>correct problems right </a:t>
            </a:r>
            <a:br>
              <a:rPr lang="en-US" dirty="0" smtClean="0"/>
            </a:br>
            <a:r>
              <a:rPr lang="en-US" dirty="0" smtClean="0"/>
              <a:t>away.</a:t>
            </a:r>
          </a:p>
          <a:p>
            <a:r>
              <a:rPr lang="en-US" dirty="0" smtClean="0"/>
              <a:t>Tell the inspector when </a:t>
            </a:r>
            <a:br>
              <a:rPr lang="en-US" dirty="0" smtClean="0"/>
            </a:br>
            <a:r>
              <a:rPr lang="en-US" dirty="0" smtClean="0"/>
              <a:t>something can be fixed </a:t>
            </a:r>
            <a:br>
              <a:rPr lang="en-US" dirty="0" smtClean="0"/>
            </a:br>
            <a:r>
              <a:rPr lang="en-US" dirty="0" smtClean="0"/>
              <a:t>if it cannot be fixed </a:t>
            </a:r>
            <a:br>
              <a:rPr lang="en-US" dirty="0" smtClean="0"/>
            </a:br>
            <a:r>
              <a:rPr lang="en-US" dirty="0" smtClean="0"/>
              <a:t>immediately.</a:t>
            </a:r>
            <a:endParaRPr lang="en-US" dirty="0"/>
          </a:p>
        </p:txBody>
      </p:sp>
      <p:pic>
        <p:nvPicPr>
          <p:cNvPr id="5" name="Picture 4"/>
          <p:cNvPicPr>
            <a:picLocks noChangeAspect="1"/>
          </p:cNvPicPr>
          <p:nvPr/>
        </p:nvPicPr>
        <p:blipFill>
          <a:blip r:embed="rId3"/>
          <a:stretch>
            <a:fillRect/>
          </a:stretch>
        </p:blipFill>
        <p:spPr>
          <a:xfrm>
            <a:off x="450056" y="448243"/>
            <a:ext cx="8243888" cy="1230431"/>
          </a:xfrm>
          <a:prstGeom prst="rect">
            <a:avLst/>
          </a:prstGeom>
        </p:spPr>
      </p:pic>
    </p:spTree>
    <p:extLst>
      <p:ext uri="{BB962C8B-B14F-4D97-AF65-F5344CB8AC3E}">
        <p14:creationId xmlns:p14="http://schemas.microsoft.com/office/powerpoint/2010/main" val="45516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clipartpanda.com/essay-clipart-written1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507" y="3643952"/>
            <a:ext cx="3638544" cy="32140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As you walk with the inspector, make note of any problems pointed out.</a:t>
            </a:r>
          </a:p>
          <a:p>
            <a:r>
              <a:rPr lang="en-US" dirty="0" smtClean="0"/>
              <a:t>Make it clear you are willing to fix any problems.</a:t>
            </a:r>
          </a:p>
          <a:p>
            <a:r>
              <a:rPr lang="en-US" dirty="0" smtClean="0"/>
              <a:t>If you believe the inspector is incorrect about something, ask for clarification </a:t>
            </a:r>
            <a:br>
              <a:rPr lang="en-US" dirty="0" smtClean="0"/>
            </a:br>
            <a:r>
              <a:rPr lang="en-US" dirty="0" smtClean="0"/>
              <a:t>and note what was mentioned.  </a:t>
            </a:r>
            <a:br>
              <a:rPr lang="en-US" dirty="0" smtClean="0"/>
            </a:br>
            <a:r>
              <a:rPr lang="en-US" dirty="0" smtClean="0"/>
              <a:t>Then contact the regulatory </a:t>
            </a:r>
            <a:br>
              <a:rPr lang="en-US" dirty="0" smtClean="0"/>
            </a:br>
            <a:r>
              <a:rPr lang="en-US" dirty="0" smtClean="0"/>
              <a:t>authority if you are still unsure </a:t>
            </a:r>
            <a:br>
              <a:rPr lang="en-US" dirty="0" smtClean="0"/>
            </a:br>
            <a:r>
              <a:rPr lang="en-US" dirty="0" smtClean="0"/>
              <a:t>about something.</a:t>
            </a:r>
          </a:p>
        </p:txBody>
      </p:sp>
      <p:pic>
        <p:nvPicPr>
          <p:cNvPr id="5" name="Picture 4"/>
          <p:cNvPicPr>
            <a:picLocks noChangeAspect="1"/>
          </p:cNvPicPr>
          <p:nvPr/>
        </p:nvPicPr>
        <p:blipFill>
          <a:blip r:embed="rId3"/>
          <a:stretch>
            <a:fillRect/>
          </a:stretch>
        </p:blipFill>
        <p:spPr>
          <a:xfrm>
            <a:off x="2373051" y="95536"/>
            <a:ext cx="4397897" cy="1639319"/>
          </a:xfrm>
          <a:prstGeom prst="rect">
            <a:avLst/>
          </a:prstGeom>
        </p:spPr>
      </p:pic>
    </p:spTree>
    <p:extLst>
      <p:ext uri="{BB962C8B-B14F-4D97-AF65-F5344CB8AC3E}">
        <p14:creationId xmlns:p14="http://schemas.microsoft.com/office/powerpoint/2010/main" val="3289013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2.gstatic.com/images?q=tbn:ANd9GcQsjDbLc74T_MzPA5rOlT55Jc67BVue_vxHOkDL4G4fvvMzgf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018" y="3138984"/>
            <a:ext cx="5763982" cy="42239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Be polite and friendly, and treat inspectors with respect.</a:t>
            </a:r>
          </a:p>
          <a:p>
            <a:r>
              <a:rPr lang="en-US" dirty="0" smtClean="0"/>
              <a:t>Be careful about offering food, drink or anything else that could be </a:t>
            </a:r>
            <a:br>
              <a:rPr lang="en-US" dirty="0" smtClean="0"/>
            </a:br>
            <a:r>
              <a:rPr lang="en-US" dirty="0" smtClean="0"/>
              <a:t>perceived as trying </a:t>
            </a:r>
            <a:br>
              <a:rPr lang="en-US" dirty="0" smtClean="0"/>
            </a:br>
            <a:r>
              <a:rPr lang="en-US" dirty="0" smtClean="0"/>
              <a:t>to influence the </a:t>
            </a:r>
            <a:br>
              <a:rPr lang="en-US" dirty="0" smtClean="0"/>
            </a:br>
            <a:r>
              <a:rPr lang="en-US" dirty="0" smtClean="0"/>
              <a:t>report.</a:t>
            </a:r>
            <a:endParaRPr lang="en-US" dirty="0"/>
          </a:p>
        </p:txBody>
      </p:sp>
      <p:pic>
        <p:nvPicPr>
          <p:cNvPr id="5" name="Picture 4"/>
          <p:cNvPicPr>
            <a:picLocks noChangeAspect="1"/>
          </p:cNvPicPr>
          <p:nvPr/>
        </p:nvPicPr>
        <p:blipFill>
          <a:blip r:embed="rId3"/>
          <a:stretch>
            <a:fillRect/>
          </a:stretch>
        </p:blipFill>
        <p:spPr>
          <a:xfrm>
            <a:off x="455529" y="293640"/>
            <a:ext cx="8232941" cy="1316796"/>
          </a:xfrm>
          <a:prstGeom prst="rect">
            <a:avLst/>
          </a:prstGeom>
        </p:spPr>
      </p:pic>
    </p:spTree>
    <p:extLst>
      <p:ext uri="{BB962C8B-B14F-4D97-AF65-F5344CB8AC3E}">
        <p14:creationId xmlns:p14="http://schemas.microsoft.com/office/powerpoint/2010/main" val="2424758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straightfromthea.com/wp-content/uploads/2011/03/straits-inspection-number-2-pass-520x4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92" y="2110660"/>
            <a:ext cx="2688608" cy="2099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20000"/>
          </a:bodyPr>
          <a:lstStyle/>
          <a:p>
            <a:r>
              <a:rPr lang="en-US" dirty="0" smtClean="0"/>
              <a:t>Be prepared to provide the following records an inspector might request:</a:t>
            </a:r>
          </a:p>
          <a:p>
            <a:pPr lvl="1"/>
            <a:r>
              <a:rPr lang="en-US" dirty="0" smtClean="0"/>
              <a:t>Purchasing records to make sure that food </a:t>
            </a:r>
            <a:br>
              <a:rPr lang="en-US" dirty="0" smtClean="0"/>
            </a:br>
            <a:r>
              <a:rPr lang="en-US" dirty="0" smtClean="0"/>
              <a:t>has been received from an approved source</a:t>
            </a:r>
          </a:p>
          <a:p>
            <a:pPr lvl="1"/>
            <a:r>
              <a:rPr lang="en-US" dirty="0" smtClean="0"/>
              <a:t>PCO treatment plan</a:t>
            </a:r>
          </a:p>
          <a:p>
            <a:pPr lvl="1"/>
            <a:r>
              <a:rPr lang="en-US" dirty="0" smtClean="0"/>
              <a:t>Proof of food safety knowledge, such as a </a:t>
            </a:r>
            <a:br>
              <a:rPr lang="en-US" dirty="0" smtClean="0"/>
            </a:br>
            <a:r>
              <a:rPr lang="en-US" dirty="0" smtClean="0"/>
              <a:t>food protection manager certificate</a:t>
            </a:r>
          </a:p>
          <a:p>
            <a:pPr lvl="1"/>
            <a:r>
              <a:rPr lang="en-US" dirty="0" smtClean="0"/>
              <a:t>HACCP records in some cases</a:t>
            </a:r>
          </a:p>
          <a:p>
            <a:r>
              <a:rPr lang="en-US" dirty="0" smtClean="0"/>
              <a:t>You can ask the inspector why these records are needed.  If a request seems inappropriate, check with the inspector’s supervisor.  </a:t>
            </a:r>
          </a:p>
          <a:p>
            <a:r>
              <a:rPr lang="en-US" dirty="0" smtClean="0"/>
              <a:t>Remember that any records you provide will become part of the public record.</a:t>
            </a:r>
          </a:p>
        </p:txBody>
      </p:sp>
      <p:pic>
        <p:nvPicPr>
          <p:cNvPr id="7" name="Picture 6"/>
          <p:cNvPicPr>
            <a:picLocks noChangeAspect="1"/>
          </p:cNvPicPr>
          <p:nvPr/>
        </p:nvPicPr>
        <p:blipFill>
          <a:blip r:embed="rId3"/>
          <a:stretch>
            <a:fillRect/>
          </a:stretch>
        </p:blipFill>
        <p:spPr>
          <a:xfrm>
            <a:off x="1893947" y="191072"/>
            <a:ext cx="5356106" cy="1609725"/>
          </a:xfrm>
          <a:prstGeom prst="rect">
            <a:avLst/>
          </a:prstGeom>
        </p:spPr>
      </p:pic>
    </p:spTree>
    <p:extLst>
      <p:ext uri="{BB962C8B-B14F-4D97-AF65-F5344CB8AC3E}">
        <p14:creationId xmlns:p14="http://schemas.microsoft.com/office/powerpoint/2010/main" val="3893271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englishharmony.com/wp-content/uploads/2013/02/self-corr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918" y="2088108"/>
            <a:ext cx="2576082" cy="22064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5"/>
            <a:ext cx="7886700" cy="4657062"/>
          </a:xfrm>
        </p:spPr>
        <p:txBody>
          <a:bodyPr>
            <a:normAutofit lnSpcReduction="10000"/>
          </a:bodyPr>
          <a:lstStyle/>
          <a:p>
            <a:r>
              <a:rPr lang="en-US" dirty="0" smtClean="0"/>
              <a:t>After the inspection, the inspector will explain the results and score, if one is given.</a:t>
            </a:r>
          </a:p>
          <a:p>
            <a:r>
              <a:rPr lang="en-US" dirty="0" smtClean="0"/>
              <a:t>Study the report and discuss any </a:t>
            </a:r>
            <a:br>
              <a:rPr lang="en-US" dirty="0" smtClean="0"/>
            </a:br>
            <a:r>
              <a:rPr lang="en-US" dirty="0" smtClean="0"/>
              <a:t>violations and time frames for correction </a:t>
            </a:r>
            <a:br>
              <a:rPr lang="en-US" dirty="0" smtClean="0"/>
            </a:br>
            <a:r>
              <a:rPr lang="en-US" dirty="0" smtClean="0"/>
              <a:t>with the inspector.</a:t>
            </a:r>
          </a:p>
          <a:p>
            <a:r>
              <a:rPr lang="en-US" dirty="0" smtClean="0"/>
              <a:t>You will be asked to sign the inspection </a:t>
            </a:r>
            <a:br>
              <a:rPr lang="en-US" dirty="0" smtClean="0"/>
            </a:br>
            <a:r>
              <a:rPr lang="en-US" dirty="0" smtClean="0"/>
              <a:t>report.  Signing it acknowledges you have received it.</a:t>
            </a:r>
          </a:p>
          <a:p>
            <a:r>
              <a:rPr lang="en-US" dirty="0" smtClean="0"/>
              <a:t>A copy of the report will then be given to you or the person in charge at the time.  Keep copies on file.  They are public documents that may be available to anyone upon request.</a:t>
            </a:r>
            <a:endParaRPr lang="en-US" dirty="0"/>
          </a:p>
        </p:txBody>
      </p:sp>
      <p:pic>
        <p:nvPicPr>
          <p:cNvPr id="5" name="Picture 4"/>
          <p:cNvPicPr>
            <a:picLocks noChangeAspect="1"/>
          </p:cNvPicPr>
          <p:nvPr/>
        </p:nvPicPr>
        <p:blipFill>
          <a:blip r:embed="rId3"/>
          <a:stretch>
            <a:fillRect/>
          </a:stretch>
        </p:blipFill>
        <p:spPr>
          <a:xfrm>
            <a:off x="1241393" y="212677"/>
            <a:ext cx="6661213" cy="1503766"/>
          </a:xfrm>
          <a:prstGeom prst="rect">
            <a:avLst/>
          </a:prstGeom>
        </p:spPr>
      </p:pic>
    </p:spTree>
    <p:extLst>
      <p:ext uri="{BB962C8B-B14F-4D97-AF65-F5344CB8AC3E}">
        <p14:creationId xmlns:p14="http://schemas.microsoft.com/office/powerpoint/2010/main" val="307299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gigaom.com/wp-content/uploads/sites/1/2013/05/shutterstock_106771133-640x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899" y="4030354"/>
            <a:ext cx="4258101" cy="2827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Act on deficiencies noted in the inspection report in the time frame given by the inspector.  </a:t>
            </a:r>
          </a:p>
          <a:p>
            <a:r>
              <a:rPr lang="en-US" dirty="0" smtClean="0"/>
              <a:t>Violations of priority items usually must be corrected within 72 hours.</a:t>
            </a:r>
          </a:p>
          <a:p>
            <a:r>
              <a:rPr lang="en-US" dirty="0" smtClean="0"/>
              <a:t>Violations of priority foundation items typically must be corrected within </a:t>
            </a:r>
            <a:br>
              <a:rPr lang="en-US" dirty="0" smtClean="0"/>
            </a:br>
            <a:r>
              <a:rPr lang="en-US" dirty="0" smtClean="0"/>
              <a:t>10 calendar days.</a:t>
            </a:r>
            <a:endParaRPr lang="en-US" dirty="0"/>
          </a:p>
        </p:txBody>
      </p:sp>
      <p:pic>
        <p:nvPicPr>
          <p:cNvPr id="5" name="Picture 4"/>
          <p:cNvPicPr>
            <a:picLocks noChangeAspect="1"/>
          </p:cNvPicPr>
          <p:nvPr/>
        </p:nvPicPr>
        <p:blipFill>
          <a:blip r:embed="rId3"/>
          <a:stretch>
            <a:fillRect/>
          </a:stretch>
        </p:blipFill>
        <p:spPr>
          <a:xfrm>
            <a:off x="2671762" y="290086"/>
            <a:ext cx="3800475" cy="1419225"/>
          </a:xfrm>
          <a:prstGeom prst="rect">
            <a:avLst/>
          </a:prstGeom>
        </p:spPr>
      </p:pic>
    </p:spTree>
    <p:extLst>
      <p:ext uri="{BB962C8B-B14F-4D97-AF65-F5344CB8AC3E}">
        <p14:creationId xmlns:p14="http://schemas.microsoft.com/office/powerpoint/2010/main" val="801935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log.studioblitz.ro/wp-content/uploads/2014/03/cameraman-profesionist-de-nunta.jpg"/>
          <p:cNvPicPr>
            <a:picLocks noChangeAspect="1" noChangeArrowheads="1"/>
          </p:cNvPicPr>
          <p:nvPr/>
        </p:nvPicPr>
        <p:blipFill rotWithShape="1">
          <a:blip r:embed="rId2">
            <a:extLst>
              <a:ext uri="{28A0092B-C50C-407E-A947-70E740481C1C}">
                <a14:useLocalDpi xmlns:a14="http://schemas.microsoft.com/office/drawing/2010/main" val="0"/>
              </a:ext>
            </a:extLst>
          </a:blip>
          <a:srcRect l="4849" t="5253" r="5757"/>
          <a:stretch/>
        </p:blipFill>
        <p:spPr bwMode="auto">
          <a:xfrm>
            <a:off x="4967785" y="3538263"/>
            <a:ext cx="4176215" cy="33197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Determine their cause by reviewing standard operating procedures.</a:t>
            </a:r>
          </a:p>
          <a:p>
            <a:r>
              <a:rPr lang="en-US" dirty="0" smtClean="0"/>
              <a:t>Also review the master cleaning schedule, staff training, and food handling practices.</a:t>
            </a:r>
          </a:p>
          <a:p>
            <a:r>
              <a:rPr lang="en-US" dirty="0" smtClean="0"/>
              <a:t>Revise current procedures </a:t>
            </a:r>
            <a:br>
              <a:rPr lang="en-US" dirty="0" smtClean="0"/>
            </a:br>
            <a:r>
              <a:rPr lang="en-US" dirty="0" smtClean="0"/>
              <a:t>or set up new ones to </a:t>
            </a:r>
            <a:br>
              <a:rPr lang="en-US" dirty="0" smtClean="0"/>
            </a:br>
            <a:r>
              <a:rPr lang="en-US" dirty="0" smtClean="0"/>
              <a:t>resolve any problems.</a:t>
            </a:r>
          </a:p>
          <a:p>
            <a:r>
              <a:rPr lang="en-US" dirty="0" smtClean="0"/>
              <a:t>Inform staff of the </a:t>
            </a:r>
            <a:br>
              <a:rPr lang="en-US" dirty="0" smtClean="0"/>
            </a:br>
            <a:r>
              <a:rPr lang="en-US" dirty="0" smtClean="0"/>
              <a:t>deficiencies and retrain </a:t>
            </a:r>
            <a:br>
              <a:rPr lang="en-US" dirty="0" smtClean="0"/>
            </a:br>
            <a:r>
              <a:rPr lang="en-US" dirty="0" smtClean="0"/>
              <a:t>them if needed.</a:t>
            </a:r>
            <a:endParaRPr lang="en-US" dirty="0"/>
          </a:p>
        </p:txBody>
      </p:sp>
      <p:pic>
        <p:nvPicPr>
          <p:cNvPr id="5" name="Picture 4"/>
          <p:cNvPicPr>
            <a:picLocks noChangeAspect="1"/>
          </p:cNvPicPr>
          <p:nvPr/>
        </p:nvPicPr>
        <p:blipFill>
          <a:blip r:embed="rId3"/>
          <a:stretch>
            <a:fillRect/>
          </a:stretch>
        </p:blipFill>
        <p:spPr>
          <a:xfrm>
            <a:off x="2671762" y="290086"/>
            <a:ext cx="3800475" cy="1419225"/>
          </a:xfrm>
          <a:prstGeom prst="rect">
            <a:avLst/>
          </a:prstGeom>
        </p:spPr>
      </p:pic>
    </p:spTree>
    <p:extLst>
      <p:ext uri="{BB962C8B-B14F-4D97-AF65-F5344CB8AC3E}">
        <p14:creationId xmlns:p14="http://schemas.microsoft.com/office/powerpoint/2010/main" val="39980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hotos.gograph.com/thumbs/CSP/CSP995/k16557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48" y="2470245"/>
            <a:ext cx="4387752" cy="43877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After careful review, an inspector might determine an operation poses an imminent health hazard to the public.</a:t>
            </a:r>
          </a:p>
          <a:p>
            <a:r>
              <a:rPr lang="en-US" dirty="0" smtClean="0"/>
              <a:t>In some states, he or she may </a:t>
            </a:r>
            <a:br>
              <a:rPr lang="en-US" dirty="0" smtClean="0"/>
            </a:br>
            <a:r>
              <a:rPr lang="en-US" dirty="0" smtClean="0"/>
              <a:t>ask for a voluntary closure </a:t>
            </a:r>
            <a:br>
              <a:rPr lang="en-US" dirty="0" smtClean="0"/>
            </a:br>
            <a:r>
              <a:rPr lang="en-US" dirty="0" smtClean="0"/>
              <a:t>or issue an immediate </a:t>
            </a:r>
            <a:br>
              <a:rPr lang="en-US" dirty="0" smtClean="0"/>
            </a:br>
            <a:r>
              <a:rPr lang="en-US" dirty="0" smtClean="0"/>
              <a:t>suspension of the permit </a:t>
            </a:r>
            <a:br>
              <a:rPr lang="en-US" dirty="0" smtClean="0"/>
            </a:br>
            <a:r>
              <a:rPr lang="en-US" dirty="0" smtClean="0"/>
              <a:t>to operate.</a:t>
            </a:r>
            <a:endParaRPr lang="en-US" dirty="0"/>
          </a:p>
        </p:txBody>
      </p:sp>
      <p:pic>
        <p:nvPicPr>
          <p:cNvPr id="5" name="Picture 4"/>
          <p:cNvPicPr>
            <a:picLocks noChangeAspect="1"/>
          </p:cNvPicPr>
          <p:nvPr/>
        </p:nvPicPr>
        <p:blipFill>
          <a:blip r:embed="rId3"/>
          <a:stretch>
            <a:fillRect/>
          </a:stretch>
        </p:blipFill>
        <p:spPr>
          <a:xfrm>
            <a:off x="1002200" y="309207"/>
            <a:ext cx="7139600" cy="1205694"/>
          </a:xfrm>
          <a:prstGeom prst="rect">
            <a:avLst/>
          </a:prstGeom>
        </p:spPr>
      </p:pic>
    </p:spTree>
    <p:extLst>
      <p:ext uri="{BB962C8B-B14F-4D97-AF65-F5344CB8AC3E}">
        <p14:creationId xmlns:p14="http://schemas.microsoft.com/office/powerpoint/2010/main" val="3381296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heexpiredmeter.com/wp-content/uploads/2009/08/Clos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464" y="3057099"/>
            <a:ext cx="4204536" cy="38009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Examples of hazards calling for closure include:</a:t>
            </a:r>
          </a:p>
          <a:p>
            <a:pPr lvl="1"/>
            <a:r>
              <a:rPr lang="en-US" dirty="0" smtClean="0"/>
              <a:t>Significant lack of refrigeration</a:t>
            </a:r>
          </a:p>
          <a:p>
            <a:pPr lvl="1"/>
            <a:r>
              <a:rPr lang="en-US" dirty="0" smtClean="0"/>
              <a:t>Backup of sewage into the operation or its water supply</a:t>
            </a:r>
          </a:p>
          <a:p>
            <a:pPr lvl="1"/>
            <a:r>
              <a:rPr lang="en-US" dirty="0" smtClean="0"/>
              <a:t>Emergency, such as a building fire or flood</a:t>
            </a:r>
          </a:p>
          <a:p>
            <a:pPr lvl="1"/>
            <a:r>
              <a:rPr lang="en-US" dirty="0" smtClean="0"/>
              <a:t>Significant infestation of </a:t>
            </a:r>
            <a:br>
              <a:rPr lang="en-US" dirty="0" smtClean="0"/>
            </a:br>
            <a:r>
              <a:rPr lang="en-US" dirty="0" smtClean="0"/>
              <a:t>insects or rodents</a:t>
            </a:r>
          </a:p>
          <a:p>
            <a:pPr lvl="1"/>
            <a:r>
              <a:rPr lang="en-US" dirty="0" smtClean="0"/>
              <a:t>Long interruption of </a:t>
            </a:r>
            <a:br>
              <a:rPr lang="en-US" dirty="0" smtClean="0"/>
            </a:br>
            <a:r>
              <a:rPr lang="en-US" dirty="0" smtClean="0"/>
              <a:t>electrical or water service</a:t>
            </a:r>
          </a:p>
          <a:p>
            <a:pPr lvl="1"/>
            <a:r>
              <a:rPr lang="en-US" dirty="0" smtClean="0"/>
              <a:t>Clear evidence of a </a:t>
            </a:r>
            <a:br>
              <a:rPr lang="en-US" dirty="0" smtClean="0"/>
            </a:br>
            <a:r>
              <a:rPr lang="en-US" dirty="0" smtClean="0"/>
              <a:t>foodborne-illness outbreak </a:t>
            </a:r>
            <a:br>
              <a:rPr lang="en-US" dirty="0" smtClean="0"/>
            </a:br>
            <a:r>
              <a:rPr lang="en-US" dirty="0" smtClean="0"/>
              <a:t>related to the operation</a:t>
            </a:r>
            <a:endParaRPr lang="en-US" dirty="0"/>
          </a:p>
        </p:txBody>
      </p:sp>
      <p:pic>
        <p:nvPicPr>
          <p:cNvPr id="5" name="Picture 4"/>
          <p:cNvPicPr>
            <a:picLocks noChangeAspect="1"/>
          </p:cNvPicPr>
          <p:nvPr/>
        </p:nvPicPr>
        <p:blipFill>
          <a:blip r:embed="rId3"/>
          <a:stretch>
            <a:fillRect/>
          </a:stretch>
        </p:blipFill>
        <p:spPr>
          <a:xfrm>
            <a:off x="1002200" y="309207"/>
            <a:ext cx="7139600" cy="1205694"/>
          </a:xfrm>
          <a:prstGeom prst="rect">
            <a:avLst/>
          </a:prstGeom>
        </p:spPr>
      </p:pic>
    </p:spTree>
    <p:extLst>
      <p:ext uri="{BB962C8B-B14F-4D97-AF65-F5344CB8AC3E}">
        <p14:creationId xmlns:p14="http://schemas.microsoft.com/office/powerpoint/2010/main" val="1604923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If an operation receives a suspension, it must cease operations right away.</a:t>
            </a:r>
          </a:p>
          <a:p>
            <a:r>
              <a:rPr lang="en-US" dirty="0" smtClean="0"/>
              <a:t>The owner can request a hearing if he or she believes the suspension was unjustified.  </a:t>
            </a:r>
          </a:p>
          <a:p>
            <a:r>
              <a:rPr lang="en-US" dirty="0" smtClean="0"/>
              <a:t>The suspension order may be posted at a public entrance to the operation.  This is not required if the operation closes voluntarily.</a:t>
            </a:r>
          </a:p>
          <a:p>
            <a:r>
              <a:rPr lang="en-US" dirty="0" smtClean="0"/>
              <a:t>To reinstate a permit to operate, the operation must eliminate the hazards causing the suspension.  Then it needs to pass a </a:t>
            </a:r>
            <a:r>
              <a:rPr lang="en-US" dirty="0" err="1" smtClean="0"/>
              <a:t>reinspection</a:t>
            </a:r>
            <a:r>
              <a:rPr lang="en-US" dirty="0" smtClean="0"/>
              <a:t> and receive written approval to reopen.</a:t>
            </a:r>
            <a:endParaRPr lang="en-US" dirty="0"/>
          </a:p>
        </p:txBody>
      </p:sp>
      <p:pic>
        <p:nvPicPr>
          <p:cNvPr id="5" name="Picture 4"/>
          <p:cNvPicPr>
            <a:picLocks noChangeAspect="1"/>
          </p:cNvPicPr>
          <p:nvPr/>
        </p:nvPicPr>
        <p:blipFill>
          <a:blip r:embed="rId2"/>
          <a:stretch>
            <a:fillRect/>
          </a:stretch>
        </p:blipFill>
        <p:spPr>
          <a:xfrm>
            <a:off x="1002200" y="309207"/>
            <a:ext cx="7139600" cy="1205694"/>
          </a:xfrm>
          <a:prstGeom prst="rect">
            <a:avLst/>
          </a:prstGeom>
        </p:spPr>
      </p:pic>
    </p:spTree>
    <p:extLst>
      <p:ext uri="{BB962C8B-B14F-4D97-AF65-F5344CB8AC3E}">
        <p14:creationId xmlns:p14="http://schemas.microsoft.com/office/powerpoint/2010/main" val="116150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mobihealthnews.com/wp-content/uploads/2009/05/fda-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02150"/>
            <a:ext cx="33337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2"/>
          <p:cNvSpPr>
            <a:spLocks noGrp="1"/>
          </p:cNvSpPr>
          <p:nvPr>
            <p:ph idx="1"/>
          </p:nvPr>
        </p:nvSpPr>
        <p:spPr/>
        <p:txBody>
          <a:bodyPr/>
          <a:lstStyle/>
          <a:p>
            <a:pPr eaLnBrk="1" hangingPunct="1"/>
            <a:r>
              <a:rPr lang="en-US" altLang="en-US" smtClean="0"/>
              <a:t>The FDA inspects all food except meat, poultry and eggs.</a:t>
            </a:r>
          </a:p>
          <a:p>
            <a:pPr eaLnBrk="1" hangingPunct="1"/>
            <a:r>
              <a:rPr lang="en-US" altLang="en-US" smtClean="0"/>
              <a:t>The agency also regulates food transported across state lines.</a:t>
            </a:r>
          </a:p>
          <a:p>
            <a:pPr eaLnBrk="1" hangingPunct="1"/>
            <a:r>
              <a:rPr lang="en-US" altLang="en-US" smtClean="0"/>
              <a:t>In addition, the FDA issues a </a:t>
            </a:r>
            <a:r>
              <a:rPr lang="en-US" altLang="en-US" i="1" smtClean="0"/>
              <a:t>Model Food Code</a:t>
            </a:r>
            <a:r>
              <a:rPr lang="en-US" altLang="en-US" smtClean="0"/>
              <a:t>.  This science-based code provides recommendations for food safety regulations.</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304800"/>
            <a:ext cx="8621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401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rAadzuzxIK8/Ut8qAtflE8I/AAAAAAAADXA/5_YsYEq6NMw/s1600/iStock_000013997777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787" y="3138984"/>
            <a:ext cx="3907213" cy="38180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921159"/>
            <a:ext cx="7886700" cy="4351338"/>
          </a:xfrm>
        </p:spPr>
        <p:txBody>
          <a:bodyPr/>
          <a:lstStyle/>
          <a:p>
            <a:r>
              <a:rPr lang="en-US" dirty="0" smtClean="0"/>
              <a:t>Well-managed operations perform frequent self-inspections to keep food safe.</a:t>
            </a:r>
          </a:p>
          <a:p>
            <a:r>
              <a:rPr lang="en-US" dirty="0" smtClean="0"/>
              <a:t>Consider these guidelines when conducting a self-inspection:</a:t>
            </a:r>
          </a:p>
          <a:p>
            <a:pPr lvl="1"/>
            <a:r>
              <a:rPr lang="en-US" dirty="0" smtClean="0"/>
              <a:t>Use the same type of checklist that the </a:t>
            </a:r>
            <a:br>
              <a:rPr lang="en-US" dirty="0" smtClean="0"/>
            </a:br>
            <a:r>
              <a:rPr lang="en-US" dirty="0" smtClean="0"/>
              <a:t>regulatory authority uses</a:t>
            </a:r>
          </a:p>
          <a:p>
            <a:pPr lvl="1"/>
            <a:r>
              <a:rPr lang="en-US" dirty="0" smtClean="0"/>
              <a:t>Identify all risks to food safety</a:t>
            </a:r>
          </a:p>
          <a:p>
            <a:pPr lvl="1"/>
            <a:r>
              <a:rPr lang="en-US" dirty="0" smtClean="0"/>
              <a:t>After the inspection, meet with </a:t>
            </a:r>
            <a:r>
              <a:rPr lang="en-US" smtClean="0"/>
              <a:t>staff </a:t>
            </a:r>
            <a:br>
              <a:rPr lang="en-US" smtClean="0"/>
            </a:br>
            <a:r>
              <a:rPr lang="en-US" smtClean="0"/>
              <a:t>to </a:t>
            </a:r>
            <a:r>
              <a:rPr lang="en-US" dirty="0" smtClean="0"/>
              <a:t>review any problems</a:t>
            </a:r>
          </a:p>
        </p:txBody>
      </p:sp>
      <p:pic>
        <p:nvPicPr>
          <p:cNvPr id="6" name="Picture 5"/>
          <p:cNvPicPr>
            <a:picLocks noChangeAspect="1"/>
          </p:cNvPicPr>
          <p:nvPr/>
        </p:nvPicPr>
        <p:blipFill>
          <a:blip r:embed="rId3"/>
          <a:stretch>
            <a:fillRect/>
          </a:stretch>
        </p:blipFill>
        <p:spPr>
          <a:xfrm>
            <a:off x="344121" y="227676"/>
            <a:ext cx="8455758" cy="1218987"/>
          </a:xfrm>
          <a:prstGeom prst="rect">
            <a:avLst/>
          </a:prstGeom>
        </p:spPr>
      </p:pic>
    </p:spTree>
    <p:extLst>
      <p:ext uri="{BB962C8B-B14F-4D97-AF65-F5344CB8AC3E}">
        <p14:creationId xmlns:p14="http://schemas.microsoft.com/office/powerpoint/2010/main" val="325578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tracyseeley.files.wordpress.com/2010/04/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764" y="2418116"/>
            <a:ext cx="3363036" cy="209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Content Placeholder 2"/>
          <p:cNvSpPr>
            <a:spLocks noGrp="1"/>
          </p:cNvSpPr>
          <p:nvPr>
            <p:ph idx="1"/>
          </p:nvPr>
        </p:nvSpPr>
        <p:spPr/>
        <p:txBody>
          <a:bodyPr>
            <a:normAutofit lnSpcReduction="10000"/>
          </a:bodyPr>
          <a:lstStyle/>
          <a:p>
            <a:pPr eaLnBrk="1" hangingPunct="1"/>
            <a:r>
              <a:rPr lang="en-US" altLang="en-US" sz="2800" dirty="0" smtClean="0"/>
              <a:t>The </a:t>
            </a:r>
            <a:r>
              <a:rPr lang="en-US" altLang="en-US" sz="2800" i="1" dirty="0" smtClean="0"/>
              <a:t>Model Food Code </a:t>
            </a:r>
            <a:r>
              <a:rPr lang="en-US" altLang="en-US" sz="2800" dirty="0" smtClean="0"/>
              <a:t>was created for city, country, state and tribal agencies.  These agencies regulate foodservice for the following groups:</a:t>
            </a:r>
          </a:p>
          <a:p>
            <a:pPr lvl="1" eaLnBrk="1" hangingPunct="1"/>
            <a:r>
              <a:rPr lang="en-US" altLang="en-US" sz="2300" dirty="0" smtClean="0"/>
              <a:t>Restaurants and retail food stores</a:t>
            </a:r>
          </a:p>
          <a:p>
            <a:pPr lvl="1" eaLnBrk="1" hangingPunct="1"/>
            <a:r>
              <a:rPr lang="en-US" altLang="en-US" sz="2300" dirty="0" smtClean="0"/>
              <a:t>Vending operations</a:t>
            </a:r>
          </a:p>
          <a:p>
            <a:pPr lvl="1" eaLnBrk="1" hangingPunct="1"/>
            <a:r>
              <a:rPr lang="en-US" altLang="en-US" sz="2300" dirty="0" smtClean="0"/>
              <a:t>Schools and day care centers</a:t>
            </a:r>
          </a:p>
          <a:p>
            <a:pPr lvl="1" eaLnBrk="1" hangingPunct="1"/>
            <a:r>
              <a:rPr lang="en-US" altLang="en-US" sz="2300" dirty="0" smtClean="0"/>
              <a:t>Hospital and nursing homes</a:t>
            </a:r>
            <a:endParaRPr lang="en-US" altLang="en-US" dirty="0" smtClean="0"/>
          </a:p>
          <a:p>
            <a:pPr eaLnBrk="1" hangingPunct="1"/>
            <a:r>
              <a:rPr lang="en-US" altLang="en-US" sz="2800" dirty="0" smtClean="0"/>
              <a:t>Although the FDA recommends that states adopt the Model Food Code, it cannot require it.  The FDA also provides technical support and training.  This is available for industry and regulatory agencies.</a:t>
            </a:r>
          </a:p>
          <a:p>
            <a:pPr lvl="1" eaLnBrk="1" hangingPunct="1">
              <a:buFont typeface="Arial" panose="020B0604020202020204" pitchFamily="34" charset="0"/>
              <a:buNone/>
            </a:pPr>
            <a:endParaRPr lang="en-US" altLang="en-US" sz="2400" dirty="0"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361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71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2.bp.blogspot.com/-xkrWXHG_3Qc/TWnSGOFen4I/AAAAAAAANuk/Q4TBt0Ldq0I/s1600/usd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3048000"/>
            <a:ext cx="3771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ontent Placeholder 2"/>
          <p:cNvSpPr>
            <a:spLocks noGrp="1"/>
          </p:cNvSpPr>
          <p:nvPr>
            <p:ph idx="1"/>
          </p:nvPr>
        </p:nvSpPr>
        <p:spPr>
          <a:xfrm>
            <a:off x="457200" y="2362200"/>
            <a:ext cx="8229600" cy="3763963"/>
          </a:xfrm>
        </p:spPr>
        <p:txBody>
          <a:bodyPr/>
          <a:lstStyle/>
          <a:p>
            <a:pPr eaLnBrk="1" hangingPunct="1"/>
            <a:r>
              <a:rPr lang="en-US" altLang="en-US" smtClean="0"/>
              <a:t>The USDA regulates and inspects meat, poultry, and eggs.  </a:t>
            </a:r>
          </a:p>
          <a:p>
            <a:pPr eaLnBrk="1" hangingPunct="1"/>
            <a:r>
              <a:rPr lang="en-US" altLang="en-US" smtClean="0"/>
              <a:t>The USDA also regulates </a:t>
            </a:r>
            <a:br>
              <a:rPr lang="en-US" altLang="en-US" smtClean="0"/>
            </a:br>
            <a:r>
              <a:rPr lang="en-US" altLang="en-US" smtClean="0"/>
              <a:t>food that crosses state </a:t>
            </a:r>
            <a:br>
              <a:rPr lang="en-US" altLang="en-US" smtClean="0"/>
            </a:br>
            <a:r>
              <a:rPr lang="en-US" altLang="en-US" smtClean="0"/>
              <a:t>boundaries or involves </a:t>
            </a:r>
            <a:br>
              <a:rPr lang="en-US" altLang="en-US" smtClean="0"/>
            </a:br>
            <a:r>
              <a:rPr lang="en-US" altLang="en-US" smtClean="0"/>
              <a:t>more than one state.</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750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341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ssociatesinfamilymedicine.com/blog_img/1u1-c15ecce8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309" y="4039737"/>
            <a:ext cx="2935691" cy="28182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Centers for Disease Control and Prevention is an agency of the U.S. Department of Health Services.</a:t>
            </a:r>
          </a:p>
          <a:p>
            <a:r>
              <a:rPr lang="en-US" dirty="0" smtClean="0"/>
              <a:t>They assist the FDA, and state and local regulatory authorities by providing the following services:</a:t>
            </a:r>
          </a:p>
          <a:p>
            <a:pPr lvl="1"/>
            <a:r>
              <a:rPr lang="en-US" dirty="0" smtClean="0"/>
              <a:t>Investigate outbreaks of foodborne illness</a:t>
            </a:r>
          </a:p>
          <a:p>
            <a:pPr lvl="1"/>
            <a:r>
              <a:rPr lang="en-US" dirty="0" smtClean="0"/>
              <a:t>Study the causes and control of disease</a:t>
            </a:r>
          </a:p>
          <a:p>
            <a:pPr lvl="1"/>
            <a:r>
              <a:rPr lang="en-US" dirty="0" smtClean="0"/>
              <a:t>Publish </a:t>
            </a:r>
            <a:r>
              <a:rPr lang="en-US" dirty="0" err="1" smtClean="0"/>
              <a:t>statiscal</a:t>
            </a:r>
            <a:r>
              <a:rPr lang="en-US" dirty="0" smtClean="0"/>
              <a:t> data and case studies in the </a:t>
            </a:r>
            <a:br>
              <a:rPr lang="en-US" dirty="0" smtClean="0"/>
            </a:br>
            <a:r>
              <a:rPr lang="en-US" dirty="0" smtClean="0"/>
              <a:t>Morbidity and Morality Weekly Report</a:t>
            </a:r>
          </a:p>
          <a:p>
            <a:pPr lvl="1"/>
            <a:r>
              <a:rPr lang="en-US" dirty="0" smtClean="0"/>
              <a:t>Provide educational services in the field </a:t>
            </a:r>
            <a:br>
              <a:rPr lang="en-US" dirty="0" smtClean="0"/>
            </a:br>
            <a:r>
              <a:rPr lang="en-US" dirty="0" smtClean="0"/>
              <a:t>of sanitation</a:t>
            </a:r>
          </a:p>
          <a:p>
            <a:pPr lvl="1"/>
            <a:r>
              <a:rPr lang="en-US" dirty="0" smtClean="0"/>
              <a:t>Conduct the Vessel Sanitation Program—</a:t>
            </a:r>
            <a:br>
              <a:rPr lang="en-US" dirty="0" smtClean="0"/>
            </a:br>
            <a:r>
              <a:rPr lang="en-US" dirty="0" smtClean="0"/>
              <a:t>an inspection program for cruise ships</a:t>
            </a:r>
            <a:endParaRPr lang="en-US" dirty="0"/>
          </a:p>
        </p:txBody>
      </p:sp>
      <p:pic>
        <p:nvPicPr>
          <p:cNvPr id="5" name="Picture 4"/>
          <p:cNvPicPr>
            <a:picLocks noChangeAspect="1"/>
          </p:cNvPicPr>
          <p:nvPr/>
        </p:nvPicPr>
        <p:blipFill>
          <a:blip r:embed="rId3"/>
          <a:stretch>
            <a:fillRect/>
          </a:stretch>
        </p:blipFill>
        <p:spPr>
          <a:xfrm>
            <a:off x="2604157" y="129864"/>
            <a:ext cx="3935686" cy="1600224"/>
          </a:xfrm>
          <a:prstGeom prst="rect">
            <a:avLst/>
          </a:prstGeom>
        </p:spPr>
      </p:pic>
    </p:spTree>
    <p:extLst>
      <p:ext uri="{BB962C8B-B14F-4D97-AF65-F5344CB8AC3E}">
        <p14:creationId xmlns:p14="http://schemas.microsoft.com/office/powerpoint/2010/main" val="2834846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f/f6/PUBLIC_HEALTH_SERVIC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497" y="2770496"/>
            <a:ext cx="4087503" cy="4087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Public Health Service also assists the FDA, USDA and state and local regulatory authorities.</a:t>
            </a:r>
          </a:p>
          <a:p>
            <a:r>
              <a:rPr lang="en-US" dirty="0" smtClean="0"/>
              <a:t>They conduct research into the </a:t>
            </a:r>
            <a:br>
              <a:rPr lang="en-US" dirty="0" smtClean="0"/>
            </a:br>
            <a:r>
              <a:rPr lang="en-US" dirty="0" smtClean="0"/>
              <a:t>causes of foodborne-illness </a:t>
            </a:r>
            <a:br>
              <a:rPr lang="en-US" dirty="0" smtClean="0"/>
            </a:br>
            <a:r>
              <a:rPr lang="en-US" dirty="0" smtClean="0"/>
              <a:t>outbreaks.</a:t>
            </a:r>
          </a:p>
          <a:p>
            <a:r>
              <a:rPr lang="en-US" dirty="0" smtClean="0"/>
              <a:t>They also assist in </a:t>
            </a:r>
            <a:br>
              <a:rPr lang="en-US" dirty="0" smtClean="0"/>
            </a:br>
            <a:r>
              <a:rPr lang="en-US" dirty="0" smtClean="0"/>
              <a:t>investigating the outbreaks.</a:t>
            </a:r>
            <a:endParaRPr lang="en-US" dirty="0"/>
          </a:p>
        </p:txBody>
      </p:sp>
      <p:pic>
        <p:nvPicPr>
          <p:cNvPr id="5" name="Picture 4"/>
          <p:cNvPicPr>
            <a:picLocks noChangeAspect="1"/>
          </p:cNvPicPr>
          <p:nvPr/>
        </p:nvPicPr>
        <p:blipFill>
          <a:blip r:embed="rId3"/>
          <a:stretch>
            <a:fillRect/>
          </a:stretch>
        </p:blipFill>
        <p:spPr>
          <a:xfrm>
            <a:off x="2930679" y="81888"/>
            <a:ext cx="3282641" cy="1678343"/>
          </a:xfrm>
          <a:prstGeom prst="rect">
            <a:avLst/>
          </a:prstGeom>
        </p:spPr>
      </p:pic>
    </p:spTree>
    <p:extLst>
      <p:ext uri="{BB962C8B-B14F-4D97-AF65-F5344CB8AC3E}">
        <p14:creationId xmlns:p14="http://schemas.microsoft.com/office/powerpoint/2010/main" val="410519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altLang="en-US" smtClean="0"/>
          </a:p>
        </p:txBody>
      </p:sp>
      <p:sp>
        <p:nvSpPr>
          <p:cNvPr id="35843" name="Content Placeholder 2"/>
          <p:cNvSpPr>
            <a:spLocks noGrp="1"/>
          </p:cNvSpPr>
          <p:nvPr>
            <p:ph idx="1"/>
          </p:nvPr>
        </p:nvSpPr>
        <p:spPr>
          <a:xfrm>
            <a:off x="457200" y="1752600"/>
            <a:ext cx="8229600" cy="4373563"/>
          </a:xfrm>
        </p:spPr>
        <p:txBody>
          <a:bodyPr/>
          <a:lstStyle/>
          <a:p>
            <a:pPr eaLnBrk="1" hangingPunct="1"/>
            <a:r>
              <a:rPr lang="en-US" altLang="en-US" dirty="0" smtClean="0"/>
              <a:t>Regulatory authorities have many responsibilities.  Here are some of the responsibilities related to food safety:</a:t>
            </a:r>
          </a:p>
          <a:p>
            <a:pPr lvl="1" eaLnBrk="1" hangingPunct="1"/>
            <a:r>
              <a:rPr lang="en-US" altLang="en-US" dirty="0" smtClean="0"/>
              <a:t>Inspecting operations</a:t>
            </a:r>
          </a:p>
          <a:p>
            <a:pPr lvl="1" eaLnBrk="1" hangingPunct="1"/>
            <a:r>
              <a:rPr lang="en-US" altLang="en-US" dirty="0" smtClean="0"/>
              <a:t>Enforcing regulations</a:t>
            </a:r>
          </a:p>
          <a:p>
            <a:pPr lvl="1" eaLnBrk="1" hangingPunct="1"/>
            <a:r>
              <a:rPr lang="en-US" altLang="en-US" dirty="0" smtClean="0"/>
              <a:t>Investigating complaints and illnesses</a:t>
            </a:r>
          </a:p>
          <a:p>
            <a:pPr lvl="1" eaLnBrk="1" hangingPunct="1"/>
            <a:r>
              <a:rPr lang="en-US" altLang="en-US" dirty="0" smtClean="0"/>
              <a:t>Issuing licenses and permits</a:t>
            </a:r>
          </a:p>
          <a:p>
            <a:pPr lvl="1" eaLnBrk="1" hangingPunct="1"/>
            <a:r>
              <a:rPr lang="en-US" altLang="en-US" dirty="0" smtClean="0"/>
              <a:t>Approving construction</a:t>
            </a:r>
          </a:p>
          <a:p>
            <a:pPr lvl="1" eaLnBrk="1" hangingPunct="1"/>
            <a:r>
              <a:rPr lang="en-US" altLang="en-US" dirty="0" smtClean="0"/>
              <a:t>Reviewing and approving HACCP plans</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52400"/>
            <a:ext cx="88503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coconutgirlwireless.files.wordpress.com/2007/05/foodpoisoningmenu.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238500"/>
            <a:ext cx="23399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35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905000"/>
            <a:ext cx="8229600" cy="4068763"/>
          </a:xfrm>
        </p:spPr>
        <p:txBody>
          <a:bodyPr/>
          <a:lstStyle/>
          <a:p>
            <a:pPr eaLnBrk="1" hangingPunct="1"/>
            <a:r>
              <a:rPr lang="en-US" altLang="en-US" dirty="0" smtClean="0"/>
              <a:t>Regulatory authorities writes </a:t>
            </a:r>
            <a:r>
              <a:rPr lang="en-US" altLang="en-US" smtClean="0"/>
              <a:t>or adapts </a:t>
            </a:r>
            <a:r>
              <a:rPr lang="en-US" altLang="en-US" dirty="0" smtClean="0"/>
              <a:t>code that regulates retail and foodservice operations.</a:t>
            </a:r>
          </a:p>
          <a:p>
            <a:pPr eaLnBrk="1" hangingPunct="1"/>
            <a:r>
              <a:rPr lang="en-US" altLang="en-US" dirty="0" smtClean="0"/>
              <a:t>Codes may differ from the FDA Model Food Code, because these agencies are not required to adopt it.</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52400"/>
            <a:ext cx="88503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puricore.com/images/foodserv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9188"/>
            <a:ext cx="91440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8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896</Words>
  <Application>Microsoft Office PowerPoint</Application>
  <PresentationFormat>On-screen Show (4:3)</PresentationFormat>
  <Paragraphs>108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Torres</dc:creator>
  <cp:lastModifiedBy>Susan Stiker</cp:lastModifiedBy>
  <cp:revision>25</cp:revision>
  <dcterms:created xsi:type="dcterms:W3CDTF">2016-07-06T16:03:37Z</dcterms:created>
  <dcterms:modified xsi:type="dcterms:W3CDTF">2016-10-11T21:06:09Z</dcterms:modified>
</cp:coreProperties>
</file>