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4" r:id="rId5"/>
    <p:sldId id="258" r:id="rId6"/>
    <p:sldId id="259"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62" r:id="rId26"/>
    <p:sldId id="283" r:id="rId27"/>
    <p:sldId id="284" r:id="rId28"/>
    <p:sldId id="285" r:id="rId29"/>
    <p:sldId id="286" r:id="rId30"/>
    <p:sldId id="287"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16D66F-2DE4-4367-8260-CEC649BC000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F4055-5462-47B2-8E35-D42AC060E5B3}" type="slidenum">
              <a:rPr lang="en-US" smtClean="0"/>
              <a:t>‹#›</a:t>
            </a:fld>
            <a:endParaRPr lang="en-US"/>
          </a:p>
        </p:txBody>
      </p:sp>
    </p:spTree>
    <p:extLst>
      <p:ext uri="{BB962C8B-B14F-4D97-AF65-F5344CB8AC3E}">
        <p14:creationId xmlns:p14="http://schemas.microsoft.com/office/powerpoint/2010/main" val="325316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16D66F-2DE4-4367-8260-CEC649BC000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F4055-5462-47B2-8E35-D42AC060E5B3}" type="slidenum">
              <a:rPr lang="en-US" smtClean="0"/>
              <a:t>‹#›</a:t>
            </a:fld>
            <a:endParaRPr lang="en-US"/>
          </a:p>
        </p:txBody>
      </p:sp>
    </p:spTree>
    <p:extLst>
      <p:ext uri="{BB962C8B-B14F-4D97-AF65-F5344CB8AC3E}">
        <p14:creationId xmlns:p14="http://schemas.microsoft.com/office/powerpoint/2010/main" val="561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16D66F-2DE4-4367-8260-CEC649BC000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F4055-5462-47B2-8E35-D42AC060E5B3}" type="slidenum">
              <a:rPr lang="en-US" smtClean="0"/>
              <a:t>‹#›</a:t>
            </a:fld>
            <a:endParaRPr lang="en-US"/>
          </a:p>
        </p:txBody>
      </p:sp>
    </p:spTree>
    <p:extLst>
      <p:ext uri="{BB962C8B-B14F-4D97-AF65-F5344CB8AC3E}">
        <p14:creationId xmlns:p14="http://schemas.microsoft.com/office/powerpoint/2010/main" val="179327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16D66F-2DE4-4367-8260-CEC649BC000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F4055-5462-47B2-8E35-D42AC060E5B3}" type="slidenum">
              <a:rPr lang="en-US" smtClean="0"/>
              <a:t>‹#›</a:t>
            </a:fld>
            <a:endParaRPr lang="en-US"/>
          </a:p>
        </p:txBody>
      </p:sp>
    </p:spTree>
    <p:extLst>
      <p:ext uri="{BB962C8B-B14F-4D97-AF65-F5344CB8AC3E}">
        <p14:creationId xmlns:p14="http://schemas.microsoft.com/office/powerpoint/2010/main" val="363652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6D66F-2DE4-4367-8260-CEC649BC000A}" type="datetimeFigureOut">
              <a:rPr lang="en-US" smtClean="0"/>
              <a:t>10/12/2016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5F4055-5462-47B2-8E35-D42AC060E5B3}" type="slidenum">
              <a:rPr lang="en-US" smtClean="0"/>
              <a:t>‹#›</a:t>
            </a:fld>
            <a:endParaRPr lang="en-US"/>
          </a:p>
        </p:txBody>
      </p:sp>
    </p:spTree>
    <p:extLst>
      <p:ext uri="{BB962C8B-B14F-4D97-AF65-F5344CB8AC3E}">
        <p14:creationId xmlns:p14="http://schemas.microsoft.com/office/powerpoint/2010/main" val="1416713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16D66F-2DE4-4367-8260-CEC649BC000A}"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F4055-5462-47B2-8E35-D42AC060E5B3}" type="slidenum">
              <a:rPr lang="en-US" smtClean="0"/>
              <a:t>‹#›</a:t>
            </a:fld>
            <a:endParaRPr lang="en-US"/>
          </a:p>
        </p:txBody>
      </p:sp>
    </p:spTree>
    <p:extLst>
      <p:ext uri="{BB962C8B-B14F-4D97-AF65-F5344CB8AC3E}">
        <p14:creationId xmlns:p14="http://schemas.microsoft.com/office/powerpoint/2010/main" val="321896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16D66F-2DE4-4367-8260-CEC649BC000A}" type="datetimeFigureOut">
              <a:rPr lang="en-US" smtClean="0"/>
              <a:t>10/12/2016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5F4055-5462-47B2-8E35-D42AC060E5B3}" type="slidenum">
              <a:rPr lang="en-US" smtClean="0"/>
              <a:t>‹#›</a:t>
            </a:fld>
            <a:endParaRPr lang="en-US"/>
          </a:p>
        </p:txBody>
      </p:sp>
    </p:spTree>
    <p:extLst>
      <p:ext uri="{BB962C8B-B14F-4D97-AF65-F5344CB8AC3E}">
        <p14:creationId xmlns:p14="http://schemas.microsoft.com/office/powerpoint/2010/main" val="405522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16D66F-2DE4-4367-8260-CEC649BC000A}" type="datetimeFigureOut">
              <a:rPr lang="en-US" smtClean="0"/>
              <a:t>10/12/2016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5F4055-5462-47B2-8E35-D42AC060E5B3}" type="slidenum">
              <a:rPr lang="en-US" smtClean="0"/>
              <a:t>‹#›</a:t>
            </a:fld>
            <a:endParaRPr lang="en-US"/>
          </a:p>
        </p:txBody>
      </p:sp>
    </p:spTree>
    <p:extLst>
      <p:ext uri="{BB962C8B-B14F-4D97-AF65-F5344CB8AC3E}">
        <p14:creationId xmlns:p14="http://schemas.microsoft.com/office/powerpoint/2010/main" val="145175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6D66F-2DE4-4367-8260-CEC649BC000A}" type="datetimeFigureOut">
              <a:rPr lang="en-US" smtClean="0"/>
              <a:t>10/12/2016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5F4055-5462-47B2-8E35-D42AC060E5B3}" type="slidenum">
              <a:rPr lang="en-US" smtClean="0"/>
              <a:t>‹#›</a:t>
            </a:fld>
            <a:endParaRPr lang="en-US"/>
          </a:p>
        </p:txBody>
      </p:sp>
    </p:spTree>
    <p:extLst>
      <p:ext uri="{BB962C8B-B14F-4D97-AF65-F5344CB8AC3E}">
        <p14:creationId xmlns:p14="http://schemas.microsoft.com/office/powerpoint/2010/main" val="120317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6D66F-2DE4-4367-8260-CEC649BC000A}"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F4055-5462-47B2-8E35-D42AC060E5B3}" type="slidenum">
              <a:rPr lang="en-US" smtClean="0"/>
              <a:t>‹#›</a:t>
            </a:fld>
            <a:endParaRPr lang="en-US"/>
          </a:p>
        </p:txBody>
      </p:sp>
    </p:spTree>
    <p:extLst>
      <p:ext uri="{BB962C8B-B14F-4D97-AF65-F5344CB8AC3E}">
        <p14:creationId xmlns:p14="http://schemas.microsoft.com/office/powerpoint/2010/main" val="984401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6D66F-2DE4-4367-8260-CEC649BC000A}" type="datetimeFigureOut">
              <a:rPr lang="en-US" smtClean="0"/>
              <a:t>10/12/2016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5F4055-5462-47B2-8E35-D42AC060E5B3}" type="slidenum">
              <a:rPr lang="en-US" smtClean="0"/>
              <a:t>‹#›</a:t>
            </a:fld>
            <a:endParaRPr lang="en-US"/>
          </a:p>
        </p:txBody>
      </p:sp>
    </p:spTree>
    <p:extLst>
      <p:ext uri="{BB962C8B-B14F-4D97-AF65-F5344CB8AC3E}">
        <p14:creationId xmlns:p14="http://schemas.microsoft.com/office/powerpoint/2010/main" val="3656857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6D66F-2DE4-4367-8260-CEC649BC000A}" type="datetimeFigureOut">
              <a:rPr lang="en-US" smtClean="0"/>
              <a:t>10/12/2016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F4055-5462-47B2-8E35-D42AC060E5B3}" type="slidenum">
              <a:rPr lang="en-US" smtClean="0"/>
              <a:t>‹#›</a:t>
            </a:fld>
            <a:endParaRPr lang="en-US"/>
          </a:p>
        </p:txBody>
      </p:sp>
    </p:spTree>
    <p:extLst>
      <p:ext uri="{BB962C8B-B14F-4D97-AF65-F5344CB8AC3E}">
        <p14:creationId xmlns:p14="http://schemas.microsoft.com/office/powerpoint/2010/main" val="42740333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m9pbur3CoGXcxM&amp;tbnid=A0AP5WtxahUMwM:&amp;ved=0CAUQjRw&amp;url=http://www.salon.com/2012/11/03/chances_are_your_house_is_soaked_in_mouse_urine/&amp;ei=qQ6AUoOCM6WV3AWkioGwBA&amp;bvm=bv.56146854,d.b2I&amp;psig=AFQjCNEYmqPd2B7lrewST0uEcUnrf2IqTQ&amp;ust=1384210408045628"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1580" y="464023"/>
            <a:ext cx="7688994" cy="2816628"/>
          </a:xfrm>
          <a:prstGeom prst="rect">
            <a:avLst/>
          </a:prstGeom>
        </p:spPr>
      </p:pic>
      <p:pic>
        <p:nvPicPr>
          <p:cNvPr id="7" name="Picture 6"/>
          <p:cNvPicPr>
            <a:picLocks noChangeAspect="1"/>
          </p:cNvPicPr>
          <p:nvPr/>
        </p:nvPicPr>
        <p:blipFill>
          <a:blip r:embed="rId3"/>
          <a:stretch>
            <a:fillRect/>
          </a:stretch>
        </p:blipFill>
        <p:spPr>
          <a:xfrm>
            <a:off x="2320120" y="3062290"/>
            <a:ext cx="4551913" cy="1080115"/>
          </a:xfrm>
          <a:prstGeom prst="rect">
            <a:avLst/>
          </a:prstGeom>
        </p:spPr>
      </p:pic>
      <p:pic>
        <p:nvPicPr>
          <p:cNvPr id="1026" name="Picture 2" descr="http://www.pestco.co.nz/wp-content/uploads/2014/08/pes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9343" y="4057649"/>
            <a:ext cx="4638675"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98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ltarofplagues.com/wp-content/uploads/2016/04/Pests-in-ho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7224" y="2904106"/>
            <a:ext cx="5936776" cy="395389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15002" y="2003046"/>
            <a:ext cx="7886700" cy="4351338"/>
          </a:xfrm>
        </p:spPr>
        <p:txBody>
          <a:bodyPr/>
          <a:lstStyle/>
          <a:p>
            <a:r>
              <a:rPr lang="en-US" dirty="0" smtClean="0"/>
              <a:t>Pests are attracted to damp, dark, dirty places.  </a:t>
            </a:r>
          </a:p>
          <a:p>
            <a:r>
              <a:rPr lang="en-US" dirty="0" smtClean="0"/>
              <a:t>A clean operation offers them no food or shelter.  The stray pest that might get in cannot thrive or multiply in a clean kitchen.  </a:t>
            </a:r>
            <a:endParaRPr lang="en-US" dirty="0"/>
          </a:p>
        </p:txBody>
      </p:sp>
      <p:pic>
        <p:nvPicPr>
          <p:cNvPr id="5" name="Picture 4"/>
          <p:cNvPicPr>
            <a:picLocks noChangeAspect="1"/>
          </p:cNvPicPr>
          <p:nvPr/>
        </p:nvPicPr>
        <p:blipFill>
          <a:blip r:embed="rId3"/>
          <a:stretch>
            <a:fillRect/>
          </a:stretch>
        </p:blipFill>
        <p:spPr>
          <a:xfrm>
            <a:off x="273803" y="436799"/>
            <a:ext cx="8569190" cy="1146342"/>
          </a:xfrm>
          <a:prstGeom prst="rect">
            <a:avLst/>
          </a:prstGeom>
        </p:spPr>
      </p:pic>
    </p:spTree>
    <p:extLst>
      <p:ext uri="{BB962C8B-B14F-4D97-AF65-F5344CB8AC3E}">
        <p14:creationId xmlns:p14="http://schemas.microsoft.com/office/powerpoint/2010/main" val="3399469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orangemuscle.com/wordpress/wp-content/uploads/2013/04/OM-trashcan-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57" y="1825625"/>
            <a:ext cx="3495643" cy="50323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a:t>Follow these guidelines</a:t>
            </a:r>
          </a:p>
          <a:p>
            <a:pPr lvl="1"/>
            <a:r>
              <a:rPr lang="en-US" dirty="0"/>
              <a:t>Garbage:  Dispose of garbage </a:t>
            </a:r>
            <a:r>
              <a:rPr lang="en-US" dirty="0" smtClean="0"/>
              <a:t/>
            </a:r>
            <a:br>
              <a:rPr lang="en-US" dirty="0" smtClean="0"/>
            </a:br>
            <a:r>
              <a:rPr lang="en-US" dirty="0" smtClean="0"/>
              <a:t>quickly </a:t>
            </a:r>
            <a:r>
              <a:rPr lang="en-US" dirty="0"/>
              <a:t>and correctly.  Garbage </a:t>
            </a:r>
            <a:r>
              <a:rPr lang="en-US" dirty="0" smtClean="0"/>
              <a:t/>
            </a:r>
            <a:br>
              <a:rPr lang="en-US" dirty="0" smtClean="0"/>
            </a:br>
            <a:r>
              <a:rPr lang="en-US" dirty="0" smtClean="0"/>
              <a:t>attracts </a:t>
            </a:r>
            <a:r>
              <a:rPr lang="en-US" dirty="0"/>
              <a:t>pests and provides them </a:t>
            </a:r>
            <a:r>
              <a:rPr lang="en-US" dirty="0" smtClean="0"/>
              <a:t/>
            </a:r>
            <a:br>
              <a:rPr lang="en-US" dirty="0" smtClean="0"/>
            </a:br>
            <a:r>
              <a:rPr lang="en-US" dirty="0" smtClean="0"/>
              <a:t>with </a:t>
            </a:r>
            <a:r>
              <a:rPr lang="en-US" dirty="0"/>
              <a:t>a breeding ground.  Keep </a:t>
            </a:r>
            <a:r>
              <a:rPr lang="en-US" dirty="0" smtClean="0"/>
              <a:t/>
            </a:r>
            <a:br>
              <a:rPr lang="en-US" dirty="0" smtClean="0"/>
            </a:br>
            <a:r>
              <a:rPr lang="en-US" dirty="0" smtClean="0"/>
              <a:t>garbage </a:t>
            </a:r>
            <a:r>
              <a:rPr lang="en-US" dirty="0"/>
              <a:t>containers clean.  Make </a:t>
            </a:r>
            <a:r>
              <a:rPr lang="en-US" dirty="0" smtClean="0"/>
              <a:t/>
            </a:r>
            <a:br>
              <a:rPr lang="en-US" dirty="0" smtClean="0"/>
            </a:br>
            <a:r>
              <a:rPr lang="en-US" dirty="0" smtClean="0"/>
              <a:t>sure </a:t>
            </a:r>
            <a:r>
              <a:rPr lang="en-US" dirty="0"/>
              <a:t>outdoor containers are tightly </a:t>
            </a:r>
            <a:r>
              <a:rPr lang="en-US" dirty="0" smtClean="0"/>
              <a:t/>
            </a:r>
            <a:br>
              <a:rPr lang="en-US" dirty="0" smtClean="0"/>
            </a:br>
            <a:r>
              <a:rPr lang="en-US" dirty="0" smtClean="0"/>
              <a:t>covered</a:t>
            </a:r>
            <a:r>
              <a:rPr lang="en-US" dirty="0"/>
              <a:t>.  Clean spills around garbage </a:t>
            </a:r>
            <a:r>
              <a:rPr lang="en-US" dirty="0" smtClean="0"/>
              <a:t/>
            </a:r>
            <a:br>
              <a:rPr lang="en-US" dirty="0" smtClean="0"/>
            </a:br>
            <a:r>
              <a:rPr lang="en-US" dirty="0" smtClean="0"/>
              <a:t>containers </a:t>
            </a:r>
            <a:r>
              <a:rPr lang="en-US" dirty="0"/>
              <a:t>right away.  Wash and </a:t>
            </a:r>
            <a:r>
              <a:rPr lang="en-US" dirty="0" smtClean="0"/>
              <a:t/>
            </a:r>
            <a:br>
              <a:rPr lang="en-US" dirty="0" smtClean="0"/>
            </a:br>
            <a:r>
              <a:rPr lang="en-US" dirty="0" smtClean="0"/>
              <a:t>rinse </a:t>
            </a:r>
            <a:r>
              <a:rPr lang="en-US" dirty="0"/>
              <a:t>containers often</a:t>
            </a:r>
            <a:r>
              <a:rPr lang="en-US" dirty="0" smtClean="0"/>
              <a:t>.</a:t>
            </a:r>
            <a:endParaRPr lang="en-US" dirty="0"/>
          </a:p>
        </p:txBody>
      </p:sp>
      <p:pic>
        <p:nvPicPr>
          <p:cNvPr id="4" name="Picture 3"/>
          <p:cNvPicPr>
            <a:picLocks noChangeAspect="1"/>
          </p:cNvPicPr>
          <p:nvPr/>
        </p:nvPicPr>
        <p:blipFill>
          <a:blip r:embed="rId3"/>
          <a:stretch>
            <a:fillRect/>
          </a:stretch>
        </p:blipFill>
        <p:spPr>
          <a:xfrm>
            <a:off x="273803" y="436799"/>
            <a:ext cx="8569190" cy="1146342"/>
          </a:xfrm>
          <a:prstGeom prst="rect">
            <a:avLst/>
          </a:prstGeom>
        </p:spPr>
      </p:pic>
    </p:spTree>
    <p:extLst>
      <p:ext uri="{BB962C8B-B14F-4D97-AF65-F5344CB8AC3E}">
        <p14:creationId xmlns:p14="http://schemas.microsoft.com/office/powerpoint/2010/main" val="304177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capitalwastesolutions.co.uk/images/iStock_000008588091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32" y="3138987"/>
            <a:ext cx="4847221" cy="388278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lvl="1"/>
            <a:r>
              <a:rPr lang="en-US" dirty="0"/>
              <a:t>Recyclables:  Store recyclables in clean, pest-proof containers as far </a:t>
            </a:r>
            <a:r>
              <a:rPr lang="en-US" dirty="0" smtClean="0"/>
              <a:t>from </a:t>
            </a:r>
            <a:r>
              <a:rPr lang="en-US" dirty="0"/>
              <a:t>your building as regulatory requirements allow.  Bottles, cans, paper and packaging material provide shelter and food for pests.</a:t>
            </a:r>
          </a:p>
          <a:p>
            <a:pPr marL="457200" lvl="1" indent="0">
              <a:buNone/>
            </a:pPr>
            <a:endParaRPr lang="en-US" dirty="0" smtClean="0"/>
          </a:p>
          <a:p>
            <a:pPr lvl="1"/>
            <a:r>
              <a:rPr lang="en-US" dirty="0" smtClean="0"/>
              <a:t>Storage:  Keep food and supplies </a:t>
            </a:r>
            <a:br>
              <a:rPr lang="en-US" dirty="0" smtClean="0"/>
            </a:br>
            <a:r>
              <a:rPr lang="en-US" dirty="0" smtClean="0"/>
              <a:t>away from walls and at least six </a:t>
            </a:r>
            <a:br>
              <a:rPr lang="en-US" dirty="0" smtClean="0"/>
            </a:br>
            <a:r>
              <a:rPr lang="en-US" dirty="0" smtClean="0"/>
              <a:t>inches off the floor. Rotate food </a:t>
            </a:r>
            <a:br>
              <a:rPr lang="en-US" dirty="0" smtClean="0"/>
            </a:br>
            <a:r>
              <a:rPr lang="en-US" dirty="0" smtClean="0"/>
              <a:t>items so pests do not have time </a:t>
            </a:r>
            <a:br>
              <a:rPr lang="en-US" dirty="0" smtClean="0"/>
            </a:br>
            <a:r>
              <a:rPr lang="en-US" dirty="0" smtClean="0"/>
              <a:t>to settle into them and breed.</a:t>
            </a:r>
          </a:p>
        </p:txBody>
      </p:sp>
      <p:pic>
        <p:nvPicPr>
          <p:cNvPr id="4" name="Picture 3"/>
          <p:cNvPicPr>
            <a:picLocks noChangeAspect="1"/>
          </p:cNvPicPr>
          <p:nvPr/>
        </p:nvPicPr>
        <p:blipFill>
          <a:blip r:embed="rId3"/>
          <a:stretch>
            <a:fillRect/>
          </a:stretch>
        </p:blipFill>
        <p:spPr>
          <a:xfrm>
            <a:off x="273803" y="436799"/>
            <a:ext cx="8569190" cy="1146342"/>
          </a:xfrm>
          <a:prstGeom prst="rect">
            <a:avLst/>
          </a:prstGeom>
        </p:spPr>
      </p:pic>
    </p:spTree>
    <p:extLst>
      <p:ext uri="{BB962C8B-B14F-4D97-AF65-F5344CB8AC3E}">
        <p14:creationId xmlns:p14="http://schemas.microsoft.com/office/powerpoint/2010/main" val="2114300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jacksoncleaning.net/images/cleaning_tool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0368" y="4628271"/>
            <a:ext cx="3345417" cy="22309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lvl="1"/>
            <a:r>
              <a:rPr lang="en-US" dirty="0"/>
              <a:t>Cleaning:  Careful cleaning eliminates the pests’ food supply and destroys insect eggs.  It also reduces the places pests can take shelter.  Follow these guidelines to deny pests food and shelter:</a:t>
            </a:r>
          </a:p>
          <a:p>
            <a:pPr lvl="2"/>
            <a:r>
              <a:rPr lang="en-US" dirty="0"/>
              <a:t>Clean food and beverage spills right away, including crumbs and scraps</a:t>
            </a:r>
          </a:p>
          <a:p>
            <a:pPr lvl="2"/>
            <a:r>
              <a:rPr lang="en-US" dirty="0"/>
              <a:t>Clean toilets and restrooms as often as needed</a:t>
            </a:r>
          </a:p>
          <a:p>
            <a:pPr lvl="2"/>
            <a:r>
              <a:rPr lang="en-US" dirty="0"/>
              <a:t>Train staff to keep lockers and break areas clean</a:t>
            </a:r>
          </a:p>
          <a:p>
            <a:pPr lvl="2"/>
            <a:r>
              <a:rPr lang="en-US" dirty="0"/>
              <a:t>Keep cleaning tools and supplies clean and dry. </a:t>
            </a:r>
            <a:r>
              <a:rPr lang="en-US" dirty="0" smtClean="0"/>
              <a:t>Store </a:t>
            </a:r>
            <a:r>
              <a:rPr lang="en-US" dirty="0"/>
              <a:t>wet mops </a:t>
            </a:r>
            <a:r>
              <a:rPr lang="en-US" dirty="0" smtClean="0"/>
              <a:t>on </a:t>
            </a:r>
            <a:r>
              <a:rPr lang="en-US" dirty="0"/>
              <a:t>hooks rather than on the floor;  </a:t>
            </a:r>
            <a:r>
              <a:rPr lang="en-US" dirty="0" smtClean="0"/>
              <a:t/>
            </a:r>
            <a:br>
              <a:rPr lang="en-US" dirty="0" smtClean="0"/>
            </a:br>
            <a:r>
              <a:rPr lang="en-US" dirty="0" smtClean="0"/>
              <a:t>otherwise </a:t>
            </a:r>
            <a:r>
              <a:rPr lang="en-US" dirty="0"/>
              <a:t>roaches can hide in them.</a:t>
            </a:r>
          </a:p>
          <a:p>
            <a:pPr lvl="2"/>
            <a:r>
              <a:rPr lang="en-US" dirty="0"/>
              <a:t>Empty water from buckets to keep from </a:t>
            </a:r>
            <a:r>
              <a:rPr lang="en-US" dirty="0" smtClean="0"/>
              <a:t/>
            </a:r>
            <a:br>
              <a:rPr lang="en-US" dirty="0" smtClean="0"/>
            </a:br>
            <a:r>
              <a:rPr lang="en-US" dirty="0" smtClean="0"/>
              <a:t>attracting </a:t>
            </a:r>
            <a:r>
              <a:rPr lang="en-US" dirty="0"/>
              <a:t>rodents.</a:t>
            </a:r>
          </a:p>
          <a:p>
            <a:endParaRPr lang="en-US" dirty="0"/>
          </a:p>
        </p:txBody>
      </p:sp>
      <p:pic>
        <p:nvPicPr>
          <p:cNvPr id="4" name="Picture 3"/>
          <p:cNvPicPr>
            <a:picLocks noChangeAspect="1"/>
          </p:cNvPicPr>
          <p:nvPr/>
        </p:nvPicPr>
        <p:blipFill>
          <a:blip r:embed="rId3"/>
          <a:stretch>
            <a:fillRect/>
          </a:stretch>
        </p:blipFill>
        <p:spPr>
          <a:xfrm>
            <a:off x="273803" y="436799"/>
            <a:ext cx="8569190" cy="1146342"/>
          </a:xfrm>
          <a:prstGeom prst="rect">
            <a:avLst/>
          </a:prstGeom>
        </p:spPr>
      </p:pic>
    </p:spTree>
    <p:extLst>
      <p:ext uri="{BB962C8B-B14F-4D97-AF65-F5344CB8AC3E}">
        <p14:creationId xmlns:p14="http://schemas.microsoft.com/office/powerpoint/2010/main" val="377236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media-cdn.tripadvisor.com/media/photo-s/07/f2/2c/c5/fleet-landing-restaurant.jpg"/>
          <p:cNvPicPr>
            <a:picLocks noChangeAspect="1" noChangeArrowheads="1"/>
          </p:cNvPicPr>
          <p:nvPr/>
        </p:nvPicPr>
        <p:blipFill rotWithShape="1">
          <a:blip r:embed="rId2">
            <a:extLst>
              <a:ext uri="{28A0092B-C50C-407E-A947-70E740481C1C}">
                <a14:useLocalDpi xmlns:a14="http://schemas.microsoft.com/office/drawing/2010/main" val="0"/>
              </a:ext>
            </a:extLst>
          </a:blip>
          <a:srcRect l="12697" r="15662" b="18627"/>
          <a:stretch/>
        </p:blipFill>
        <p:spPr bwMode="auto">
          <a:xfrm>
            <a:off x="7465325" y="4319502"/>
            <a:ext cx="1678675" cy="253849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92500" lnSpcReduction="20000"/>
          </a:bodyPr>
          <a:lstStyle/>
          <a:p>
            <a:r>
              <a:rPr lang="en-US" dirty="0" smtClean="0"/>
              <a:t>Grounds &amp; Outdoor Dining Areas</a:t>
            </a:r>
          </a:p>
          <a:p>
            <a:pPr lvl="1"/>
            <a:r>
              <a:rPr lang="en-US" dirty="0" smtClean="0"/>
              <a:t>Birds, flies, and wasps can be both annoying and dangerous to your customers.  As with indoor pests, the key to controlling them is to deny them food and shelter.  </a:t>
            </a:r>
          </a:p>
          <a:p>
            <a:pPr lvl="1"/>
            <a:r>
              <a:rPr lang="en-US" dirty="0" smtClean="0"/>
              <a:t>Follow these guidelines</a:t>
            </a:r>
          </a:p>
          <a:p>
            <a:pPr lvl="2"/>
            <a:r>
              <a:rPr lang="en-US" dirty="0" smtClean="0"/>
              <a:t>Mow the grass, pull weeds, get rid of standing water, and pick up litter</a:t>
            </a:r>
          </a:p>
          <a:p>
            <a:pPr lvl="2"/>
            <a:r>
              <a:rPr lang="en-US" dirty="0" smtClean="0"/>
              <a:t>Cover all outdoor garbage containers</a:t>
            </a:r>
          </a:p>
          <a:p>
            <a:pPr lvl="2"/>
            <a:r>
              <a:rPr lang="en-US" dirty="0" smtClean="0"/>
              <a:t>Remove uneaten food and dirty dishes from tables.  Clean dishes as quickly as possible.</a:t>
            </a:r>
          </a:p>
          <a:p>
            <a:pPr lvl="2"/>
            <a:r>
              <a:rPr lang="en-US" dirty="0" smtClean="0"/>
              <a:t>Clean spills as quickly as possible.</a:t>
            </a:r>
          </a:p>
          <a:p>
            <a:pPr lvl="2"/>
            <a:r>
              <a:rPr lang="en-US" dirty="0" smtClean="0"/>
              <a:t>Do not allow staff or customers to feed birds or wildlife </a:t>
            </a:r>
            <a:br>
              <a:rPr lang="en-US" dirty="0" smtClean="0"/>
            </a:br>
            <a:r>
              <a:rPr lang="en-US" dirty="0" smtClean="0"/>
              <a:t>on the grounds.</a:t>
            </a:r>
          </a:p>
          <a:p>
            <a:pPr lvl="2"/>
            <a:r>
              <a:rPr lang="en-US" dirty="0" smtClean="0"/>
              <a:t>Locate electronic insect eliminators, or zappers, away </a:t>
            </a:r>
            <a:br>
              <a:rPr lang="en-US" dirty="0" smtClean="0"/>
            </a:br>
            <a:r>
              <a:rPr lang="en-US" dirty="0" smtClean="0"/>
              <a:t>from food, customers, staff and serving areas.</a:t>
            </a:r>
          </a:p>
          <a:p>
            <a:pPr lvl="2"/>
            <a:r>
              <a:rPr lang="en-US" dirty="0" smtClean="0"/>
              <a:t>Call your PCO to remove hives and nests</a:t>
            </a:r>
          </a:p>
        </p:txBody>
      </p:sp>
      <p:pic>
        <p:nvPicPr>
          <p:cNvPr id="4" name="Picture 3"/>
          <p:cNvPicPr>
            <a:picLocks noChangeAspect="1"/>
          </p:cNvPicPr>
          <p:nvPr/>
        </p:nvPicPr>
        <p:blipFill>
          <a:blip r:embed="rId3"/>
          <a:stretch>
            <a:fillRect/>
          </a:stretch>
        </p:blipFill>
        <p:spPr>
          <a:xfrm>
            <a:off x="273803" y="436799"/>
            <a:ext cx="8569190" cy="1146342"/>
          </a:xfrm>
          <a:prstGeom prst="rect">
            <a:avLst/>
          </a:prstGeom>
        </p:spPr>
      </p:pic>
    </p:spTree>
    <p:extLst>
      <p:ext uri="{BB962C8B-B14F-4D97-AF65-F5344CB8AC3E}">
        <p14:creationId xmlns:p14="http://schemas.microsoft.com/office/powerpoint/2010/main" val="2833427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Pests may still get into your operation even if you try to prevent them.</a:t>
            </a:r>
          </a:p>
          <a:p>
            <a:r>
              <a:rPr lang="en-US" dirty="0" smtClean="0"/>
              <a:t>It is important to spot signs of pests and determine which type you are dealing with.  When you detect pests, record the date, time, and location. Then inform your PCO.  Early detection allows the PCO to start treatment as soon as possible.</a:t>
            </a:r>
          </a:p>
        </p:txBody>
      </p:sp>
      <p:pic>
        <p:nvPicPr>
          <p:cNvPr id="5" name="Picture 4"/>
          <p:cNvPicPr>
            <a:picLocks noChangeAspect="1"/>
          </p:cNvPicPr>
          <p:nvPr/>
        </p:nvPicPr>
        <p:blipFill>
          <a:blip r:embed="rId2"/>
          <a:stretch>
            <a:fillRect/>
          </a:stretch>
        </p:blipFill>
        <p:spPr>
          <a:xfrm>
            <a:off x="505817" y="384411"/>
            <a:ext cx="8228551" cy="1157786"/>
          </a:xfrm>
          <a:prstGeom prst="rect">
            <a:avLst/>
          </a:prstGeom>
        </p:spPr>
      </p:pic>
      <p:pic>
        <p:nvPicPr>
          <p:cNvPr id="12290" name="Picture 2" descr="https://www.catseyepest.com/sites/default/files/Commercial_Kitchen_3_1200x300_in_content.jpg"/>
          <p:cNvPicPr>
            <a:picLocks noChangeAspect="1" noChangeArrowheads="1"/>
          </p:cNvPicPr>
          <p:nvPr/>
        </p:nvPicPr>
        <p:blipFill rotWithShape="1">
          <a:blip r:embed="rId3">
            <a:extLst>
              <a:ext uri="{28A0092B-C50C-407E-A947-70E740481C1C}">
                <a14:useLocalDpi xmlns:a14="http://schemas.microsoft.com/office/drawing/2010/main" val="0"/>
              </a:ext>
            </a:extLst>
          </a:blip>
          <a:srcRect l="-222" r="-873"/>
          <a:stretch/>
        </p:blipFill>
        <p:spPr bwMode="auto">
          <a:xfrm>
            <a:off x="2" y="4779834"/>
            <a:ext cx="9253180" cy="2078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191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abchomeremedies.com/wp-content/uploads/2015/10/fl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50" y="2638425"/>
            <a:ext cx="5543550" cy="42195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Flies are a threat to human health because they feed on garbage and animal waste.</a:t>
            </a:r>
          </a:p>
          <a:p>
            <a:r>
              <a:rPr lang="en-US" dirty="0" smtClean="0"/>
              <a:t>For this reason, flies </a:t>
            </a:r>
            <a:br>
              <a:rPr lang="en-US" dirty="0" smtClean="0"/>
            </a:br>
            <a:r>
              <a:rPr lang="en-US" dirty="0" smtClean="0"/>
              <a:t>can spread pathogens </a:t>
            </a:r>
            <a:br>
              <a:rPr lang="en-US" dirty="0" smtClean="0"/>
            </a:br>
            <a:r>
              <a:rPr lang="en-US" dirty="0" smtClean="0"/>
              <a:t>such as </a:t>
            </a:r>
            <a:r>
              <a:rPr lang="en-US" dirty="0" err="1" smtClean="0"/>
              <a:t>Shigella</a:t>
            </a:r>
            <a:r>
              <a:rPr lang="en-US" dirty="0" smtClean="0"/>
              <a:t>.</a:t>
            </a:r>
            <a:endParaRPr lang="en-US" dirty="0"/>
          </a:p>
        </p:txBody>
      </p:sp>
      <p:pic>
        <p:nvPicPr>
          <p:cNvPr id="5" name="Picture 4"/>
          <p:cNvPicPr>
            <a:picLocks noChangeAspect="1"/>
          </p:cNvPicPr>
          <p:nvPr/>
        </p:nvPicPr>
        <p:blipFill>
          <a:blip r:embed="rId3"/>
          <a:stretch>
            <a:fillRect/>
          </a:stretch>
        </p:blipFill>
        <p:spPr>
          <a:xfrm>
            <a:off x="2944651" y="125389"/>
            <a:ext cx="2846607" cy="1700236"/>
          </a:xfrm>
          <a:prstGeom prst="rect">
            <a:avLst/>
          </a:prstGeom>
        </p:spPr>
      </p:pic>
    </p:spTree>
    <p:extLst>
      <p:ext uri="{BB962C8B-B14F-4D97-AF65-F5344CB8AC3E}">
        <p14:creationId xmlns:p14="http://schemas.microsoft.com/office/powerpoint/2010/main" val="1718300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pestworldforkids.org/media/12846/CU-cockroac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466" y="4903470"/>
            <a:ext cx="4667534" cy="19545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Often carry disease-causing pathogens such as Salmonella, fungi, parasite eggs, and viruses.</a:t>
            </a:r>
          </a:p>
          <a:p>
            <a:r>
              <a:rPr lang="en-US" dirty="0" smtClean="0"/>
              <a:t>They reproduce </a:t>
            </a:r>
            <a:r>
              <a:rPr lang="en-US" dirty="0"/>
              <a:t>q</a:t>
            </a:r>
            <a:r>
              <a:rPr lang="en-US" dirty="0" smtClean="0"/>
              <a:t>uickly and can adapt to certain pesticides.  This makes them difficult to control.</a:t>
            </a:r>
          </a:p>
          <a:p>
            <a:r>
              <a:rPr lang="en-US" dirty="0" smtClean="0"/>
              <a:t>Many people are also allergic to residue that roaches leave on food and surfaces.</a:t>
            </a:r>
          </a:p>
          <a:p>
            <a:r>
              <a:rPr lang="en-US" dirty="0" smtClean="0"/>
              <a:t>There are several types of roaches.  Most live and breed in dark, warm, </a:t>
            </a:r>
            <a:br>
              <a:rPr lang="en-US" dirty="0" smtClean="0"/>
            </a:br>
            <a:r>
              <a:rPr lang="en-US" dirty="0" smtClean="0"/>
              <a:t>moist, hard-to-clean </a:t>
            </a:r>
            <a:br>
              <a:rPr lang="en-US" dirty="0" smtClean="0"/>
            </a:br>
            <a:r>
              <a:rPr lang="en-US" dirty="0" smtClean="0"/>
              <a:t>places.</a:t>
            </a:r>
            <a:endParaRPr lang="en-US" dirty="0"/>
          </a:p>
        </p:txBody>
      </p:sp>
      <p:pic>
        <p:nvPicPr>
          <p:cNvPr id="5" name="Picture 4"/>
          <p:cNvPicPr>
            <a:picLocks noChangeAspect="1"/>
          </p:cNvPicPr>
          <p:nvPr/>
        </p:nvPicPr>
        <p:blipFill>
          <a:blip r:embed="rId3"/>
          <a:stretch>
            <a:fillRect/>
          </a:stretch>
        </p:blipFill>
        <p:spPr>
          <a:xfrm>
            <a:off x="585112" y="276508"/>
            <a:ext cx="7961085" cy="1252040"/>
          </a:xfrm>
          <a:prstGeom prst="rect">
            <a:avLst/>
          </a:prstGeom>
        </p:spPr>
      </p:pic>
    </p:spTree>
    <p:extLst>
      <p:ext uri="{BB962C8B-B14F-4D97-AF65-F5344CB8AC3E}">
        <p14:creationId xmlns:p14="http://schemas.microsoft.com/office/powerpoint/2010/main" val="88393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thermapure.com/wp-content/uploads/2011/01/cockroach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737" y="2374711"/>
            <a:ext cx="3098263" cy="464192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You will often find them in the following areas:</a:t>
            </a:r>
          </a:p>
          <a:p>
            <a:pPr lvl="1"/>
            <a:r>
              <a:rPr lang="en-US" dirty="0" smtClean="0"/>
              <a:t>Behind coolers, freezers, and stoves</a:t>
            </a:r>
          </a:p>
          <a:p>
            <a:pPr lvl="1"/>
            <a:r>
              <a:rPr lang="en-US" dirty="0" smtClean="0"/>
              <a:t>In sink and floor drains</a:t>
            </a:r>
          </a:p>
          <a:p>
            <a:pPr lvl="1"/>
            <a:r>
              <a:rPr lang="en-US" dirty="0" smtClean="0"/>
              <a:t>In spaces around hot-water pipes</a:t>
            </a:r>
          </a:p>
          <a:p>
            <a:pPr lvl="1"/>
            <a:r>
              <a:rPr lang="en-US" dirty="0" smtClean="0"/>
              <a:t>Inside equipment, often near motors </a:t>
            </a:r>
            <a:br>
              <a:rPr lang="en-US" dirty="0" smtClean="0"/>
            </a:br>
            <a:r>
              <a:rPr lang="en-US" dirty="0" smtClean="0"/>
              <a:t>and other electrical devices</a:t>
            </a:r>
          </a:p>
          <a:p>
            <a:pPr lvl="1"/>
            <a:r>
              <a:rPr lang="en-US" dirty="0" smtClean="0"/>
              <a:t>Under shelf liners and wallpaper</a:t>
            </a:r>
          </a:p>
          <a:p>
            <a:pPr lvl="1"/>
            <a:r>
              <a:rPr lang="en-US" dirty="0" smtClean="0"/>
              <a:t>Underneath rubber mats</a:t>
            </a:r>
          </a:p>
          <a:p>
            <a:pPr lvl="1"/>
            <a:r>
              <a:rPr lang="en-US" dirty="0" smtClean="0"/>
              <a:t>In delivery bats and boxes</a:t>
            </a:r>
          </a:p>
          <a:p>
            <a:pPr lvl="1"/>
            <a:r>
              <a:rPr lang="en-US" dirty="0" smtClean="0"/>
              <a:t>Behind unsealed coving (especially </a:t>
            </a:r>
            <a:br>
              <a:rPr lang="en-US" dirty="0" smtClean="0"/>
            </a:br>
            <a:r>
              <a:rPr lang="en-US" dirty="0" smtClean="0"/>
              <a:t>rubber-based)</a:t>
            </a:r>
            <a:endParaRPr lang="en-US" dirty="0"/>
          </a:p>
        </p:txBody>
      </p:sp>
      <p:pic>
        <p:nvPicPr>
          <p:cNvPr id="5" name="Picture 4"/>
          <p:cNvPicPr>
            <a:picLocks noChangeAspect="1"/>
          </p:cNvPicPr>
          <p:nvPr/>
        </p:nvPicPr>
        <p:blipFill>
          <a:blip r:embed="rId3"/>
          <a:stretch>
            <a:fillRect/>
          </a:stretch>
        </p:blipFill>
        <p:spPr>
          <a:xfrm>
            <a:off x="585112" y="276508"/>
            <a:ext cx="7961085" cy="1252040"/>
          </a:xfrm>
          <a:prstGeom prst="rect">
            <a:avLst/>
          </a:prstGeom>
        </p:spPr>
      </p:pic>
    </p:spTree>
    <p:extLst>
      <p:ext uri="{BB962C8B-B14F-4D97-AF65-F5344CB8AC3E}">
        <p14:creationId xmlns:p14="http://schemas.microsoft.com/office/powerpoint/2010/main" val="1789821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abchomeremedies.com/wp-content/uploads/2015/11/Cockroach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274033">
            <a:off x="6605519" y="2910165"/>
            <a:ext cx="2961564" cy="19429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lnSpcReduction="10000"/>
          </a:bodyPr>
          <a:lstStyle/>
          <a:p>
            <a:r>
              <a:rPr lang="en-US" dirty="0" smtClean="0"/>
              <a:t>Roaches generally feed in the dark. </a:t>
            </a:r>
          </a:p>
          <a:p>
            <a:r>
              <a:rPr lang="en-US" dirty="0" smtClean="0"/>
              <a:t>If you see a cockroach in daylight, you may have a major infestation, because only the weakest roaches come out during the day.</a:t>
            </a:r>
          </a:p>
          <a:p>
            <a:r>
              <a:rPr lang="en-US" dirty="0" smtClean="0"/>
              <a:t>If you suspect you have a roach problem, </a:t>
            </a:r>
            <a:br>
              <a:rPr lang="en-US" dirty="0" smtClean="0"/>
            </a:br>
            <a:r>
              <a:rPr lang="en-US" dirty="0" smtClean="0"/>
              <a:t>check for the following signs:</a:t>
            </a:r>
          </a:p>
          <a:p>
            <a:pPr lvl="1"/>
            <a:r>
              <a:rPr lang="en-US" dirty="0" smtClean="0"/>
              <a:t>Strong, oily odor</a:t>
            </a:r>
          </a:p>
          <a:p>
            <a:pPr lvl="1"/>
            <a:r>
              <a:rPr lang="en-US" dirty="0" smtClean="0"/>
              <a:t>Droppings (feces) that look like grains of black pepper</a:t>
            </a:r>
          </a:p>
          <a:p>
            <a:pPr lvl="1"/>
            <a:r>
              <a:rPr lang="en-US" dirty="0" smtClean="0"/>
              <a:t>Capsule-shaped egg cases that are brown, dark red, or black and possibly leathery, smooth or shiny in appearance</a:t>
            </a:r>
            <a:endParaRPr lang="en-US" dirty="0"/>
          </a:p>
        </p:txBody>
      </p:sp>
      <p:pic>
        <p:nvPicPr>
          <p:cNvPr id="4" name="Picture 3"/>
          <p:cNvPicPr>
            <a:picLocks noChangeAspect="1"/>
          </p:cNvPicPr>
          <p:nvPr/>
        </p:nvPicPr>
        <p:blipFill>
          <a:blip r:embed="rId3"/>
          <a:stretch>
            <a:fillRect/>
          </a:stretch>
        </p:blipFill>
        <p:spPr>
          <a:xfrm>
            <a:off x="585112" y="276508"/>
            <a:ext cx="7961085" cy="1252040"/>
          </a:xfrm>
          <a:prstGeom prst="rect">
            <a:avLst/>
          </a:prstGeom>
        </p:spPr>
      </p:pic>
    </p:spTree>
    <p:extLst>
      <p:ext uri="{BB962C8B-B14F-4D97-AF65-F5344CB8AC3E}">
        <p14:creationId xmlns:p14="http://schemas.microsoft.com/office/powerpoint/2010/main" val="705557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a1exterminators.com/wp-content/uploads/2012/04/pests1.gif"/>
          <p:cNvPicPr>
            <a:picLocks noChangeAspect="1" noChangeArrowheads="1"/>
          </p:cNvPicPr>
          <p:nvPr/>
        </p:nvPicPr>
        <p:blipFill>
          <a:blip r:embed="rId2" cstate="print"/>
          <a:srcRect/>
          <a:stretch>
            <a:fillRect/>
          </a:stretch>
        </p:blipFill>
        <p:spPr bwMode="auto">
          <a:xfrm>
            <a:off x="3733800" y="3721101"/>
            <a:ext cx="5410200" cy="3136900"/>
          </a:xfrm>
          <a:prstGeom prst="rect">
            <a:avLst/>
          </a:prstGeom>
          <a:noFill/>
        </p:spPr>
      </p:pic>
      <p:sp>
        <p:nvSpPr>
          <p:cNvPr id="3" name="Content Placeholder 2"/>
          <p:cNvSpPr>
            <a:spLocks noGrp="1"/>
          </p:cNvSpPr>
          <p:nvPr>
            <p:ph idx="1"/>
          </p:nvPr>
        </p:nvSpPr>
        <p:spPr/>
        <p:txBody>
          <a:bodyPr/>
          <a:lstStyle/>
          <a:p>
            <a:r>
              <a:rPr lang="en-US" dirty="0" smtClean="0"/>
              <a:t>Rodents, insects, and other pests are more than just unsightly to customers.</a:t>
            </a:r>
          </a:p>
          <a:p>
            <a:r>
              <a:rPr lang="en-US" dirty="0" smtClean="0"/>
              <a:t>They can damage food, supplies, and facilities.</a:t>
            </a:r>
          </a:p>
          <a:p>
            <a:r>
              <a:rPr lang="en-US" dirty="0" smtClean="0"/>
              <a:t>But the greatest danger comes from their ability to spread </a:t>
            </a:r>
            <a:br>
              <a:rPr lang="en-US" dirty="0" smtClean="0"/>
            </a:br>
            <a:r>
              <a:rPr lang="en-US" dirty="0" smtClean="0"/>
              <a:t>diseases, including </a:t>
            </a:r>
            <a:br>
              <a:rPr lang="en-US" dirty="0" smtClean="0"/>
            </a:br>
            <a:r>
              <a:rPr lang="en-US" dirty="0" err="1" smtClean="0"/>
              <a:t>foodborne</a:t>
            </a:r>
            <a:r>
              <a:rPr lang="en-US" dirty="0" smtClean="0"/>
              <a:t> illness.</a:t>
            </a:r>
            <a:endParaRPr lang="en-US" dirty="0"/>
          </a:p>
        </p:txBody>
      </p:sp>
      <p:pic>
        <p:nvPicPr>
          <p:cNvPr id="18434" name="Picture 2"/>
          <p:cNvPicPr>
            <a:picLocks noChangeAspect="1" noChangeArrowheads="1"/>
          </p:cNvPicPr>
          <p:nvPr/>
        </p:nvPicPr>
        <p:blipFill>
          <a:blip r:embed="rId3" cstate="print"/>
          <a:srcRect/>
          <a:stretch>
            <a:fillRect/>
          </a:stretch>
        </p:blipFill>
        <p:spPr bwMode="auto">
          <a:xfrm>
            <a:off x="655918" y="304800"/>
            <a:ext cx="7802282" cy="1066800"/>
          </a:xfrm>
          <a:prstGeom prst="rect">
            <a:avLst/>
          </a:prstGeom>
          <a:noFill/>
          <a:ln w="9525">
            <a:noFill/>
            <a:miter lim="800000"/>
            <a:headEnd/>
            <a:tailEnd/>
          </a:ln>
        </p:spPr>
      </p:pic>
    </p:spTree>
    <p:extLst>
      <p:ext uri="{BB962C8B-B14F-4D97-AF65-F5344CB8AC3E}">
        <p14:creationId xmlns:p14="http://schemas.microsoft.com/office/powerpoint/2010/main" val="191042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bsnews2.cbsistatic.com/hub/i/r/2011/03/24/d447850f-a644-11e2-a3f0-029118418759/thumbnail/620x350/575826c24b497b62e17725126b6c0e8e/mice-0000043839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656" y="3616659"/>
            <a:ext cx="3106619" cy="17537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8650" y="1825625"/>
            <a:ext cx="7886700" cy="4506936"/>
          </a:xfrm>
        </p:spPr>
        <p:txBody>
          <a:bodyPr>
            <a:normAutofit lnSpcReduction="10000"/>
          </a:bodyPr>
          <a:lstStyle/>
          <a:p>
            <a:r>
              <a:rPr lang="en-US" dirty="0" smtClean="0"/>
              <a:t>Rodents are serious health hazard as they eat and ruin food, damage property and can spread disease.</a:t>
            </a:r>
          </a:p>
          <a:p>
            <a:r>
              <a:rPr lang="en-US" dirty="0" smtClean="0"/>
              <a:t>Most rodents have a simple digestive system.  They urinate and defecate as they move around a facility.  </a:t>
            </a:r>
            <a:endParaRPr lang="en-US" dirty="0"/>
          </a:p>
          <a:p>
            <a:r>
              <a:rPr lang="en-US" dirty="0" smtClean="0"/>
              <a:t>Their waste can both fall into food </a:t>
            </a:r>
            <a:br>
              <a:rPr lang="en-US" dirty="0" smtClean="0"/>
            </a:br>
            <a:r>
              <a:rPr lang="en-US" dirty="0" smtClean="0"/>
              <a:t>and contaminate surfaces.  </a:t>
            </a:r>
          </a:p>
          <a:p>
            <a:r>
              <a:rPr lang="en-US" dirty="0" smtClean="0"/>
              <a:t>Rats and mice are the most </a:t>
            </a:r>
            <a:br>
              <a:rPr lang="en-US" dirty="0" smtClean="0"/>
            </a:br>
            <a:r>
              <a:rPr lang="en-US" dirty="0" smtClean="0"/>
              <a:t>common types of rodent.</a:t>
            </a:r>
          </a:p>
          <a:p>
            <a:r>
              <a:rPr lang="en-US" dirty="0" smtClean="0"/>
              <a:t>Rodents hide during the day and search for food at night.  Like other pests, they reproduce often.</a:t>
            </a:r>
            <a:endParaRPr lang="en-US" dirty="0"/>
          </a:p>
        </p:txBody>
      </p:sp>
      <p:pic>
        <p:nvPicPr>
          <p:cNvPr id="5" name="Picture 4"/>
          <p:cNvPicPr>
            <a:picLocks noChangeAspect="1"/>
          </p:cNvPicPr>
          <p:nvPr/>
        </p:nvPicPr>
        <p:blipFill>
          <a:blip r:embed="rId3"/>
          <a:stretch>
            <a:fillRect/>
          </a:stretch>
        </p:blipFill>
        <p:spPr>
          <a:xfrm>
            <a:off x="1865336" y="190499"/>
            <a:ext cx="5037481" cy="1447232"/>
          </a:xfrm>
          <a:prstGeom prst="rect">
            <a:avLst/>
          </a:prstGeom>
        </p:spPr>
      </p:pic>
    </p:spTree>
    <p:extLst>
      <p:ext uri="{BB962C8B-B14F-4D97-AF65-F5344CB8AC3E}">
        <p14:creationId xmlns:p14="http://schemas.microsoft.com/office/powerpoint/2010/main" val="1593098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nobuggy.com/wp-content/uploads/2016/01/rat-58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4810" y="2210937"/>
            <a:ext cx="4459189" cy="230647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Typically, they don’t move far from their nests.  Rats travel only 100 to 150 feet away.  </a:t>
            </a:r>
            <a:br>
              <a:rPr lang="en-US" dirty="0" smtClean="0"/>
            </a:br>
            <a:r>
              <a:rPr lang="en-US" dirty="0" smtClean="0"/>
              <a:t>Mice travel only 10 to 30 feet.</a:t>
            </a:r>
          </a:p>
          <a:p>
            <a:r>
              <a:rPr lang="en-US" dirty="0" smtClean="0"/>
              <a:t>Mice can squeeze through a </a:t>
            </a:r>
            <a:br>
              <a:rPr lang="en-US" dirty="0" smtClean="0"/>
            </a:br>
            <a:r>
              <a:rPr lang="en-US" dirty="0" smtClean="0"/>
              <a:t>nickel-sized hole to enter a </a:t>
            </a:r>
            <a:br>
              <a:rPr lang="en-US" dirty="0" smtClean="0"/>
            </a:br>
            <a:r>
              <a:rPr lang="en-US" dirty="0" smtClean="0"/>
              <a:t>facility.</a:t>
            </a:r>
          </a:p>
          <a:p>
            <a:r>
              <a:rPr lang="en-US" dirty="0" smtClean="0"/>
              <a:t>Rats can slip through holes the size of a half dollar.</a:t>
            </a:r>
          </a:p>
          <a:p>
            <a:r>
              <a:rPr lang="en-US" dirty="0" smtClean="0"/>
              <a:t>Rats can also stretch to reach an item as far as high as 18 inches, jump three feet in the air, and even climb straight up brick walls.</a:t>
            </a:r>
            <a:endParaRPr lang="en-US" dirty="0"/>
          </a:p>
        </p:txBody>
      </p:sp>
      <p:pic>
        <p:nvPicPr>
          <p:cNvPr id="5" name="Picture 4"/>
          <p:cNvPicPr>
            <a:picLocks noChangeAspect="1"/>
          </p:cNvPicPr>
          <p:nvPr/>
        </p:nvPicPr>
        <p:blipFill>
          <a:blip r:embed="rId3"/>
          <a:stretch>
            <a:fillRect/>
          </a:stretch>
        </p:blipFill>
        <p:spPr>
          <a:xfrm>
            <a:off x="1865336" y="190499"/>
            <a:ext cx="5037481" cy="1447232"/>
          </a:xfrm>
          <a:prstGeom prst="rect">
            <a:avLst/>
          </a:prstGeom>
        </p:spPr>
      </p:pic>
    </p:spTree>
    <p:extLst>
      <p:ext uri="{BB962C8B-B14F-4D97-AF65-F5344CB8AC3E}">
        <p14:creationId xmlns:p14="http://schemas.microsoft.com/office/powerpoint/2010/main" val="822041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ytimg.com/vi/iXHEa-v15BQ/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7208" y="3556359"/>
            <a:ext cx="5869584" cy="33016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Rats and mice have keen senses of hearing, touch, and smell.  Plus, they are smart enough to avoid poison bait and poorly laid traps.</a:t>
            </a:r>
          </a:p>
          <a:p>
            <a:r>
              <a:rPr lang="en-US" dirty="0" smtClean="0"/>
              <a:t>Effective control of these rodents requires professional knowledge and experience.</a:t>
            </a:r>
          </a:p>
          <a:p>
            <a:endParaRPr lang="en-US" dirty="0"/>
          </a:p>
        </p:txBody>
      </p:sp>
      <p:pic>
        <p:nvPicPr>
          <p:cNvPr id="5" name="Picture 4"/>
          <p:cNvPicPr>
            <a:picLocks noChangeAspect="1"/>
          </p:cNvPicPr>
          <p:nvPr/>
        </p:nvPicPr>
        <p:blipFill>
          <a:blip r:embed="rId3"/>
          <a:stretch>
            <a:fillRect/>
          </a:stretch>
        </p:blipFill>
        <p:spPr>
          <a:xfrm>
            <a:off x="1865336" y="190499"/>
            <a:ext cx="5037481" cy="1447232"/>
          </a:xfrm>
          <a:prstGeom prst="rect">
            <a:avLst/>
          </a:prstGeom>
        </p:spPr>
      </p:pic>
    </p:spTree>
    <p:extLst>
      <p:ext uri="{BB962C8B-B14F-4D97-AF65-F5344CB8AC3E}">
        <p14:creationId xmlns:p14="http://schemas.microsoft.com/office/powerpoint/2010/main" val="3183949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uv.es/zoobot/excrementos/images/la%20caca%20de%20colores/20_RATANEGR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065" y="3125337"/>
            <a:ext cx="4753935" cy="373345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A building can be infested with both rats and mice at the same time.  Look for the following signs:</a:t>
            </a:r>
          </a:p>
          <a:p>
            <a:pPr lvl="1"/>
            <a:r>
              <a:rPr lang="en-US" dirty="0" smtClean="0"/>
              <a:t>Gnawing:  Rats and mice gnaw to reach food and to wear down their teeth, which are always growing.  Rats’ teeth can gnaw through pipes, concrete </a:t>
            </a:r>
            <a:br>
              <a:rPr lang="en-US" dirty="0" smtClean="0"/>
            </a:br>
            <a:r>
              <a:rPr lang="en-US" dirty="0" smtClean="0"/>
              <a:t>and wood.</a:t>
            </a:r>
          </a:p>
          <a:p>
            <a:pPr lvl="1"/>
            <a:r>
              <a:rPr lang="en-US" dirty="0" smtClean="0"/>
              <a:t>Dropping and urine stains:  </a:t>
            </a:r>
            <a:br>
              <a:rPr lang="en-US" dirty="0" smtClean="0"/>
            </a:br>
            <a:r>
              <a:rPr lang="en-US" dirty="0" smtClean="0"/>
              <a:t>Fresh droppings are shiny </a:t>
            </a:r>
            <a:br>
              <a:rPr lang="en-US" dirty="0" smtClean="0"/>
            </a:br>
            <a:r>
              <a:rPr lang="en-US" dirty="0" smtClean="0"/>
              <a:t>and black.  Older droppings </a:t>
            </a:r>
            <a:br>
              <a:rPr lang="en-US" dirty="0" smtClean="0"/>
            </a:br>
            <a:r>
              <a:rPr lang="en-US" dirty="0" smtClean="0"/>
              <a:t>are gray.  Rodent urine will </a:t>
            </a:r>
            <a:br>
              <a:rPr lang="en-US" dirty="0" smtClean="0"/>
            </a:br>
            <a:r>
              <a:rPr lang="en-US" dirty="0" smtClean="0"/>
              <a:t>glow under black (ultraviolet) </a:t>
            </a:r>
            <a:br>
              <a:rPr lang="en-US" dirty="0" smtClean="0"/>
            </a:br>
            <a:r>
              <a:rPr lang="en-US" dirty="0" smtClean="0"/>
              <a:t>light.</a:t>
            </a:r>
            <a:endParaRPr lang="en-US" dirty="0"/>
          </a:p>
        </p:txBody>
      </p:sp>
      <p:pic>
        <p:nvPicPr>
          <p:cNvPr id="4" name="Picture 3"/>
          <p:cNvPicPr>
            <a:picLocks noChangeAspect="1"/>
          </p:cNvPicPr>
          <p:nvPr/>
        </p:nvPicPr>
        <p:blipFill>
          <a:blip r:embed="rId3"/>
          <a:stretch>
            <a:fillRect/>
          </a:stretch>
        </p:blipFill>
        <p:spPr>
          <a:xfrm>
            <a:off x="1865336" y="190499"/>
            <a:ext cx="5037481" cy="1447232"/>
          </a:xfrm>
          <a:prstGeom prst="rect">
            <a:avLst/>
          </a:prstGeom>
        </p:spPr>
      </p:pic>
    </p:spTree>
    <p:extLst>
      <p:ext uri="{BB962C8B-B14F-4D97-AF65-F5344CB8AC3E}">
        <p14:creationId xmlns:p14="http://schemas.microsoft.com/office/powerpoint/2010/main" val="3641278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clarkpestremedy.com/Images/mice-10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468" y="4256170"/>
            <a:ext cx="3469107" cy="260183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lvl="1"/>
            <a:r>
              <a:rPr lang="en-US" dirty="0" smtClean="0"/>
              <a:t>Tracks:  Rodents tend to use the same pathways through your operation.  If rodents are a problem, you may see dirt tracks along light- colored walls.</a:t>
            </a:r>
          </a:p>
          <a:p>
            <a:pPr lvl="1"/>
            <a:r>
              <a:rPr lang="en-US" dirty="0" smtClean="0"/>
              <a:t>Nesting materials:  Rats and mice build their nests with soft materials such as cloth, hair, feathers, grass, and scraps of paper.</a:t>
            </a:r>
          </a:p>
          <a:p>
            <a:pPr lvl="1"/>
            <a:r>
              <a:rPr lang="en-US" dirty="0" smtClean="0"/>
              <a:t>Holes:  Rats usually nest in holes in quiet places, often near food and water.  Their nests </a:t>
            </a:r>
            <a:br>
              <a:rPr lang="en-US" dirty="0" smtClean="0"/>
            </a:br>
            <a:r>
              <a:rPr lang="en-US" dirty="0" smtClean="0"/>
              <a:t>may also be found next to </a:t>
            </a:r>
            <a:br>
              <a:rPr lang="en-US" dirty="0" smtClean="0"/>
            </a:br>
            <a:r>
              <a:rPr lang="en-US" dirty="0" smtClean="0"/>
              <a:t>buildings.</a:t>
            </a:r>
            <a:endParaRPr lang="en-US" dirty="0"/>
          </a:p>
        </p:txBody>
      </p:sp>
      <p:pic>
        <p:nvPicPr>
          <p:cNvPr id="4" name="Picture 3"/>
          <p:cNvPicPr>
            <a:picLocks noChangeAspect="1"/>
          </p:cNvPicPr>
          <p:nvPr/>
        </p:nvPicPr>
        <p:blipFill>
          <a:blip r:embed="rId3"/>
          <a:stretch>
            <a:fillRect/>
          </a:stretch>
        </p:blipFill>
        <p:spPr>
          <a:xfrm>
            <a:off x="1865336" y="190499"/>
            <a:ext cx="5037481" cy="1447232"/>
          </a:xfrm>
          <a:prstGeom prst="rect">
            <a:avLst/>
          </a:prstGeom>
        </p:spPr>
      </p:pic>
    </p:spTree>
    <p:extLst>
      <p:ext uri="{BB962C8B-B14F-4D97-AF65-F5344CB8AC3E}">
        <p14:creationId xmlns:p14="http://schemas.microsoft.com/office/powerpoint/2010/main" val="818236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892913" y="0"/>
            <a:ext cx="5269887" cy="1752600"/>
          </a:xfrm>
          <a:prstGeom prst="rect">
            <a:avLst/>
          </a:prstGeom>
          <a:noFill/>
          <a:ln w="9525">
            <a:noFill/>
            <a:miter lim="800000"/>
            <a:headEnd/>
            <a:tailEnd/>
          </a:ln>
        </p:spPr>
      </p:pic>
      <p:pic>
        <p:nvPicPr>
          <p:cNvPr id="22532" name="Picture 4" descr="http://howtofindbedbugsguide.com/wp-content/uploads/2012/11/exterminator-logo.jpg"/>
          <p:cNvPicPr>
            <a:picLocks noChangeAspect="1" noChangeArrowheads="1"/>
          </p:cNvPicPr>
          <p:nvPr/>
        </p:nvPicPr>
        <p:blipFill>
          <a:blip r:embed="rId3" cstate="print"/>
          <a:srcRect/>
          <a:stretch>
            <a:fillRect/>
          </a:stretch>
        </p:blipFill>
        <p:spPr bwMode="auto">
          <a:xfrm>
            <a:off x="3870053" y="2306472"/>
            <a:ext cx="5699302" cy="4551528"/>
          </a:xfrm>
          <a:prstGeom prst="rect">
            <a:avLst/>
          </a:prstGeom>
          <a:noFill/>
        </p:spPr>
      </p:pic>
      <p:sp>
        <p:nvSpPr>
          <p:cNvPr id="3" name="Content Placeholder 2"/>
          <p:cNvSpPr>
            <a:spLocks noGrp="1"/>
          </p:cNvSpPr>
          <p:nvPr>
            <p:ph idx="1"/>
          </p:nvPr>
        </p:nvSpPr>
        <p:spPr/>
        <p:txBody>
          <a:bodyPr>
            <a:normAutofit/>
          </a:bodyPr>
          <a:lstStyle/>
          <a:p>
            <a:r>
              <a:rPr lang="en-US" dirty="0" smtClean="0"/>
              <a:t>Few pest problems are solved simply by spraying pesticides (chemical agents used to destroy pests).</a:t>
            </a:r>
          </a:p>
          <a:p>
            <a:r>
              <a:rPr lang="en-US" dirty="0" smtClean="0"/>
              <a:t>While you can reduce the risk of </a:t>
            </a:r>
            <a:br>
              <a:rPr lang="en-US" dirty="0" smtClean="0"/>
            </a:br>
            <a:r>
              <a:rPr lang="en-US" dirty="0" smtClean="0"/>
              <a:t>infestation, most pest control </a:t>
            </a:r>
            <a:br>
              <a:rPr lang="en-US" dirty="0" smtClean="0"/>
            </a:br>
            <a:r>
              <a:rPr lang="en-US" dirty="0" smtClean="0"/>
              <a:t>should be carried out </a:t>
            </a:r>
            <a:br>
              <a:rPr lang="en-US" dirty="0" smtClean="0"/>
            </a:br>
            <a:r>
              <a:rPr lang="en-US" dirty="0" smtClean="0"/>
              <a:t>by professionals.  </a:t>
            </a:r>
            <a:endParaRPr lang="en-US" dirty="0"/>
          </a:p>
          <a:p>
            <a:endParaRPr lang="en-US" dirty="0"/>
          </a:p>
        </p:txBody>
      </p:sp>
    </p:spTree>
    <p:extLst>
      <p:ext uri="{BB962C8B-B14F-4D97-AF65-F5344CB8AC3E}">
        <p14:creationId xmlns:p14="http://schemas.microsoft.com/office/powerpoint/2010/main" val="894270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restaurant-hospitality.com/site-files/restaurant-hospitality.com/files/uploads/2014/01/stockpest-controlprom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036" y="4675734"/>
            <a:ext cx="3875964" cy="218226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You can rely on your </a:t>
            </a:r>
            <a:r>
              <a:rPr lang="en-US" dirty="0"/>
              <a:t>P</a:t>
            </a:r>
            <a:r>
              <a:rPr lang="en-US" dirty="0" smtClean="0"/>
              <a:t>CO to do the following:</a:t>
            </a:r>
          </a:p>
          <a:p>
            <a:pPr lvl="1"/>
            <a:r>
              <a:rPr lang="en-US" dirty="0" smtClean="0"/>
              <a:t>Develop an integrated approach to pest management.  This may include a combination of chemical and nonchemical treatments to solve and prevent problems.</a:t>
            </a:r>
          </a:p>
          <a:p>
            <a:pPr lvl="1"/>
            <a:r>
              <a:rPr lang="en-US" dirty="0" smtClean="0"/>
              <a:t>Stay current on new equipment and products.</a:t>
            </a:r>
          </a:p>
          <a:p>
            <a:pPr lvl="1"/>
            <a:r>
              <a:rPr lang="en-US" dirty="0" smtClean="0"/>
              <a:t>Provide prompt service to address problems as they occur.  Contacts should include regular visits as well as immediate service when pests are spotted.</a:t>
            </a:r>
          </a:p>
          <a:p>
            <a:pPr lvl="1"/>
            <a:r>
              <a:rPr lang="en-US" dirty="0" smtClean="0"/>
              <a:t>Keep records of all steps taken </a:t>
            </a:r>
            <a:br>
              <a:rPr lang="en-US" dirty="0" smtClean="0"/>
            </a:br>
            <a:r>
              <a:rPr lang="en-US" dirty="0" smtClean="0"/>
              <a:t>to prevent and control pests.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1892913" y="0"/>
            <a:ext cx="5269887" cy="1752600"/>
          </a:xfrm>
          <a:prstGeom prst="rect">
            <a:avLst/>
          </a:prstGeom>
          <a:noFill/>
          <a:ln w="9525">
            <a:noFill/>
            <a:miter lim="800000"/>
            <a:headEnd/>
            <a:tailEnd/>
          </a:ln>
        </p:spPr>
      </p:pic>
    </p:spTree>
    <p:extLst>
      <p:ext uri="{BB962C8B-B14F-4D97-AF65-F5344CB8AC3E}">
        <p14:creationId xmlns:p14="http://schemas.microsoft.com/office/powerpoint/2010/main" val="3677674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pestcontrolpeace.files.wordpress.com/2012/12/pest-control-resturent.jpg?w=400&amp;h=2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4739" y="2756848"/>
            <a:ext cx="5469261" cy="410194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28650" y="1825624"/>
            <a:ext cx="7886700" cy="4698005"/>
          </a:xfrm>
        </p:spPr>
        <p:txBody>
          <a:bodyPr>
            <a:normAutofit/>
          </a:bodyPr>
          <a:lstStyle/>
          <a:p>
            <a:r>
              <a:rPr lang="en-US" dirty="0" smtClean="0"/>
              <a:t>Check references when hiring a PCO and make sure they are licensed.</a:t>
            </a:r>
          </a:p>
          <a:p>
            <a:r>
              <a:rPr lang="en-US" dirty="0" smtClean="0"/>
              <a:t>Always require a </a:t>
            </a:r>
            <a:br>
              <a:rPr lang="en-US" dirty="0" smtClean="0"/>
            </a:br>
            <a:r>
              <a:rPr lang="en-US" dirty="0" smtClean="0"/>
              <a:t>written service </a:t>
            </a:r>
            <a:br>
              <a:rPr lang="en-US" dirty="0" smtClean="0"/>
            </a:br>
            <a:r>
              <a:rPr lang="en-US" dirty="0" smtClean="0"/>
              <a:t>contact that </a:t>
            </a:r>
            <a:br>
              <a:rPr lang="en-US" dirty="0" smtClean="0"/>
            </a:br>
            <a:r>
              <a:rPr lang="en-US" dirty="0" smtClean="0"/>
              <a:t>outlines the work </a:t>
            </a:r>
            <a:br>
              <a:rPr lang="en-US" dirty="0" smtClean="0"/>
            </a:br>
            <a:r>
              <a:rPr lang="en-US" dirty="0" smtClean="0"/>
              <a:t>to be performed.  </a:t>
            </a:r>
            <a:br>
              <a:rPr lang="en-US" dirty="0" smtClean="0"/>
            </a:br>
            <a:r>
              <a:rPr lang="en-US" dirty="0" smtClean="0"/>
              <a:t>It clarifies what is </a:t>
            </a:r>
            <a:br>
              <a:rPr lang="en-US" dirty="0" smtClean="0"/>
            </a:br>
            <a:r>
              <a:rPr lang="en-US" dirty="0" smtClean="0"/>
              <a:t>expected from </a:t>
            </a:r>
            <a:br>
              <a:rPr lang="en-US" dirty="0" smtClean="0"/>
            </a:br>
            <a:r>
              <a:rPr lang="en-US" dirty="0" smtClean="0"/>
              <a:t>both you are the </a:t>
            </a:r>
            <a:br>
              <a:rPr lang="en-US" dirty="0" smtClean="0"/>
            </a:br>
            <a:r>
              <a:rPr lang="en-US" dirty="0" smtClean="0"/>
              <a:t>PCO.</a:t>
            </a:r>
            <a:endParaRPr lang="en-US" dirty="0"/>
          </a:p>
        </p:txBody>
      </p:sp>
      <p:pic>
        <p:nvPicPr>
          <p:cNvPr id="5" name="Picture 4"/>
          <p:cNvPicPr>
            <a:picLocks noChangeAspect="1"/>
          </p:cNvPicPr>
          <p:nvPr/>
        </p:nvPicPr>
        <p:blipFill>
          <a:blip r:embed="rId3"/>
          <a:stretch>
            <a:fillRect/>
          </a:stretch>
        </p:blipFill>
        <p:spPr>
          <a:xfrm>
            <a:off x="323067" y="457127"/>
            <a:ext cx="8461262" cy="975887"/>
          </a:xfrm>
          <a:prstGeom prst="rect">
            <a:avLst/>
          </a:prstGeom>
        </p:spPr>
      </p:pic>
    </p:spTree>
    <p:extLst>
      <p:ext uri="{BB962C8B-B14F-4D97-AF65-F5344CB8AC3E}">
        <p14:creationId xmlns:p14="http://schemas.microsoft.com/office/powerpoint/2010/main" val="36151845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arestaurant.org/wp-content/uploads/2015/11/pestcontrol1-677x316_c.jpg"/>
          <p:cNvPicPr>
            <a:picLocks noChangeAspect="1" noChangeArrowheads="1"/>
          </p:cNvPicPr>
          <p:nvPr/>
        </p:nvPicPr>
        <p:blipFill rotWithShape="1">
          <a:blip r:embed="rId2">
            <a:extLst>
              <a:ext uri="{28A0092B-C50C-407E-A947-70E740481C1C}">
                <a14:useLocalDpi xmlns:a14="http://schemas.microsoft.com/office/drawing/2010/main" val="0"/>
              </a:ext>
            </a:extLst>
          </a:blip>
          <a:srcRect l="17407" r="17195"/>
          <a:stretch/>
        </p:blipFill>
        <p:spPr bwMode="auto">
          <a:xfrm>
            <a:off x="5686965" y="4312693"/>
            <a:ext cx="3566218" cy="254530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fontScale="92500" lnSpcReduction="20000"/>
          </a:bodyPr>
          <a:lstStyle/>
          <a:p>
            <a:r>
              <a:rPr lang="en-US" dirty="0" smtClean="0"/>
              <a:t>Effective treatment starts with a thorough inspections of your facility and grounds.</a:t>
            </a:r>
          </a:p>
          <a:p>
            <a:r>
              <a:rPr lang="en-US" dirty="0" smtClean="0"/>
              <a:t>Give the PCO complete access to the building which will give the PCO a clearer picture of the situation.</a:t>
            </a:r>
          </a:p>
          <a:p>
            <a:r>
              <a:rPr lang="en-US" dirty="0" smtClean="0"/>
              <a:t>After the initial inspection, your PCO should provide a treatment plan in writing.  In addition to price the plan should address the following:</a:t>
            </a:r>
          </a:p>
          <a:p>
            <a:pPr lvl="1"/>
            <a:r>
              <a:rPr lang="en-US" dirty="0" smtClean="0"/>
              <a:t>Exactly what treatments will be used</a:t>
            </a:r>
          </a:p>
          <a:p>
            <a:pPr lvl="1"/>
            <a:r>
              <a:rPr lang="en-US" dirty="0" smtClean="0"/>
              <a:t>Dates and times of each treatment</a:t>
            </a:r>
          </a:p>
          <a:p>
            <a:pPr lvl="1"/>
            <a:r>
              <a:rPr lang="en-US" dirty="0" smtClean="0"/>
              <a:t>Steps you can take to control pests</a:t>
            </a:r>
          </a:p>
          <a:p>
            <a:pPr lvl="1"/>
            <a:r>
              <a:rPr lang="en-US" dirty="0" smtClean="0"/>
              <a:t>Any building defects that may be a </a:t>
            </a:r>
            <a:br>
              <a:rPr lang="en-US" dirty="0" smtClean="0"/>
            </a:br>
            <a:r>
              <a:rPr lang="en-US" dirty="0" smtClean="0"/>
              <a:t>barrier to prevention and control </a:t>
            </a:r>
            <a:br>
              <a:rPr lang="en-US" dirty="0" smtClean="0"/>
            </a:br>
            <a:r>
              <a:rPr lang="en-US" dirty="0" smtClean="0"/>
              <a:t>measures</a:t>
            </a:r>
          </a:p>
          <a:p>
            <a:pPr lvl="1"/>
            <a:r>
              <a:rPr lang="en-US" dirty="0" smtClean="0"/>
              <a:t>Timing of follow up visits</a:t>
            </a:r>
            <a:endParaRPr lang="en-US" dirty="0"/>
          </a:p>
        </p:txBody>
      </p:sp>
      <p:pic>
        <p:nvPicPr>
          <p:cNvPr id="5" name="Picture 4"/>
          <p:cNvPicPr>
            <a:picLocks noChangeAspect="1"/>
          </p:cNvPicPr>
          <p:nvPr/>
        </p:nvPicPr>
        <p:blipFill>
          <a:blip r:embed="rId3"/>
          <a:stretch>
            <a:fillRect/>
          </a:stretch>
        </p:blipFill>
        <p:spPr>
          <a:xfrm>
            <a:off x="778778" y="347590"/>
            <a:ext cx="7514500" cy="1290140"/>
          </a:xfrm>
          <a:prstGeom prst="rect">
            <a:avLst/>
          </a:prstGeom>
        </p:spPr>
      </p:pic>
    </p:spTree>
    <p:extLst>
      <p:ext uri="{BB962C8B-B14F-4D97-AF65-F5344CB8AC3E}">
        <p14:creationId xmlns:p14="http://schemas.microsoft.com/office/powerpoint/2010/main" val="36798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i4.ypcdn.com/blob/df858ec47e324e5e6a8c364b5a3caa3fe9758f3d"/>
          <p:cNvPicPr>
            <a:picLocks noChangeAspect="1" noChangeArrowheads="1"/>
          </p:cNvPicPr>
          <p:nvPr/>
        </p:nvPicPr>
        <p:blipFill rotWithShape="1">
          <a:blip r:embed="rId2">
            <a:extLst>
              <a:ext uri="{28A0092B-C50C-407E-A947-70E740481C1C}">
                <a14:useLocalDpi xmlns:a14="http://schemas.microsoft.com/office/drawing/2010/main" val="0"/>
              </a:ext>
            </a:extLst>
          </a:blip>
          <a:srcRect l="15473" r="9482"/>
          <a:stretch/>
        </p:blipFill>
        <p:spPr bwMode="auto">
          <a:xfrm>
            <a:off x="5404512" y="3579226"/>
            <a:ext cx="3739487" cy="33137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PCOs use pest-control methods that are environmentally sound and safe for operations.</a:t>
            </a:r>
          </a:p>
          <a:p>
            <a:r>
              <a:rPr lang="en-US" dirty="0" smtClean="0"/>
              <a:t>They also know which techniques will work best to control the types of pests in your area.</a:t>
            </a:r>
          </a:p>
          <a:p>
            <a:r>
              <a:rPr lang="en-US" dirty="0" smtClean="0"/>
              <a:t>New technologies are always </a:t>
            </a:r>
            <a:br>
              <a:rPr lang="en-US" dirty="0" smtClean="0"/>
            </a:br>
            <a:r>
              <a:rPr lang="en-US" dirty="0" smtClean="0"/>
              <a:t>being developed.  Work with </a:t>
            </a:r>
            <a:br>
              <a:rPr lang="en-US" dirty="0" smtClean="0"/>
            </a:br>
            <a:r>
              <a:rPr lang="en-US" dirty="0" smtClean="0"/>
              <a:t>your PCO to determine which </a:t>
            </a:r>
            <a:br>
              <a:rPr lang="en-US" dirty="0" smtClean="0"/>
            </a:br>
            <a:r>
              <a:rPr lang="en-US" dirty="0" smtClean="0"/>
              <a:t>pest-control methods are best </a:t>
            </a:r>
            <a:br>
              <a:rPr lang="en-US" dirty="0" smtClean="0"/>
            </a:br>
            <a:r>
              <a:rPr lang="en-US" dirty="0" smtClean="0"/>
              <a:t>for your operation.</a:t>
            </a:r>
            <a:endParaRPr lang="en-US" dirty="0"/>
          </a:p>
        </p:txBody>
      </p:sp>
      <p:pic>
        <p:nvPicPr>
          <p:cNvPr id="6" name="Picture 5"/>
          <p:cNvPicPr>
            <a:picLocks noChangeAspect="1"/>
          </p:cNvPicPr>
          <p:nvPr/>
        </p:nvPicPr>
        <p:blipFill>
          <a:blip r:embed="rId3"/>
          <a:stretch>
            <a:fillRect/>
          </a:stretch>
        </p:blipFill>
        <p:spPr>
          <a:xfrm>
            <a:off x="546762" y="476180"/>
            <a:ext cx="8065349" cy="984131"/>
          </a:xfrm>
          <a:prstGeom prst="rect">
            <a:avLst/>
          </a:prstGeom>
        </p:spPr>
      </p:pic>
    </p:spTree>
    <p:extLst>
      <p:ext uri="{BB962C8B-B14F-4D97-AF65-F5344CB8AC3E}">
        <p14:creationId xmlns:p14="http://schemas.microsoft.com/office/powerpoint/2010/main" val="376191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anddpestcontrol.co.uk/wp-content/uploads/2014/09/nopes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0175" y="4381499"/>
            <a:ext cx="3933825" cy="247650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Once pests have entered the operation in large numbers—an infestation—they can be difficult to eliminate</a:t>
            </a:r>
          </a:p>
          <a:p>
            <a:r>
              <a:rPr lang="en-US" dirty="0" smtClean="0"/>
              <a:t>Developing and implementing an integrated pest management (IPM) program is the key</a:t>
            </a:r>
          </a:p>
          <a:p>
            <a:r>
              <a:rPr lang="en-US" dirty="0" smtClean="0"/>
              <a:t>An IPM program uses prevention measures to keep pests from entering the </a:t>
            </a:r>
            <a:br>
              <a:rPr lang="en-US" dirty="0" smtClean="0"/>
            </a:br>
            <a:r>
              <a:rPr lang="en-US" dirty="0" smtClean="0"/>
              <a:t>operation and control </a:t>
            </a:r>
            <a:br>
              <a:rPr lang="en-US" dirty="0" smtClean="0"/>
            </a:br>
            <a:r>
              <a:rPr lang="en-US" dirty="0" smtClean="0"/>
              <a:t>measures to eliminate those </a:t>
            </a:r>
            <a:br>
              <a:rPr lang="en-US" dirty="0" smtClean="0"/>
            </a:br>
            <a:r>
              <a:rPr lang="en-US" dirty="0" smtClean="0"/>
              <a:t>that do get inside.</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655918" y="304800"/>
            <a:ext cx="7802282" cy="1066800"/>
          </a:xfrm>
          <a:prstGeom prst="rect">
            <a:avLst/>
          </a:prstGeom>
          <a:noFill/>
          <a:ln w="9525">
            <a:noFill/>
            <a:miter lim="800000"/>
            <a:headEnd/>
            <a:tailEnd/>
          </a:ln>
        </p:spPr>
      </p:pic>
    </p:spTree>
    <p:extLst>
      <p:ext uri="{BB962C8B-B14F-4D97-AF65-F5344CB8AC3E}">
        <p14:creationId xmlns:p14="http://schemas.microsoft.com/office/powerpoint/2010/main" val="108012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pestcontrolperth.info/wp-content/uploads/2016/05/restaurant.png"/>
          <p:cNvPicPr>
            <a:picLocks noChangeAspect="1" noChangeArrowheads="1"/>
          </p:cNvPicPr>
          <p:nvPr/>
        </p:nvPicPr>
        <p:blipFill rotWithShape="1">
          <a:blip r:embed="rId2">
            <a:extLst>
              <a:ext uri="{28A0092B-C50C-407E-A947-70E740481C1C}">
                <a14:useLocalDpi xmlns:a14="http://schemas.microsoft.com/office/drawing/2010/main" val="0"/>
              </a:ext>
            </a:extLst>
          </a:blip>
          <a:srcRect l="957" t="10596" r="25702"/>
          <a:stretch/>
        </p:blipFill>
        <p:spPr bwMode="auto">
          <a:xfrm>
            <a:off x="5755784" y="4885899"/>
            <a:ext cx="3388216" cy="19721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Sometimes, purchasing and applying pesticides on your own might seem more cost effective.  There are many reasons not </a:t>
            </a:r>
            <a:r>
              <a:rPr lang="en-US" smtClean="0"/>
              <a:t>to do so</a:t>
            </a:r>
            <a:r>
              <a:rPr lang="en-US" dirty="0" smtClean="0"/>
              <a:t>:</a:t>
            </a:r>
          </a:p>
          <a:p>
            <a:pPr lvl="1"/>
            <a:r>
              <a:rPr lang="en-US" dirty="0" smtClean="0"/>
              <a:t>Applied incorrectly, they may be ineffective or harmful</a:t>
            </a:r>
          </a:p>
          <a:p>
            <a:pPr lvl="1"/>
            <a:r>
              <a:rPr lang="en-US" dirty="0" smtClean="0"/>
              <a:t>Pests can develop resistance and immunity to pesticides</a:t>
            </a:r>
          </a:p>
          <a:p>
            <a:pPr lvl="1"/>
            <a:r>
              <a:rPr lang="en-US" dirty="0" smtClean="0"/>
              <a:t>Each region has its own pest-control problems.  Control measures may vary.</a:t>
            </a:r>
          </a:p>
          <a:p>
            <a:pPr lvl="1"/>
            <a:r>
              <a:rPr lang="en-US" dirty="0" smtClean="0"/>
              <a:t>Pesticides are regulated by federal, state, and local laws.  Some are not approved for use in </a:t>
            </a:r>
            <a:br>
              <a:rPr lang="en-US" dirty="0" smtClean="0"/>
            </a:br>
            <a:r>
              <a:rPr lang="en-US" dirty="0" smtClean="0"/>
              <a:t>restaurants or foodservice </a:t>
            </a:r>
            <a:br>
              <a:rPr lang="en-US" dirty="0" smtClean="0"/>
            </a:br>
            <a:r>
              <a:rPr lang="en-US" dirty="0" smtClean="0"/>
              <a:t>operations.</a:t>
            </a:r>
            <a:endParaRPr lang="en-US" dirty="0"/>
          </a:p>
        </p:txBody>
      </p:sp>
      <p:pic>
        <p:nvPicPr>
          <p:cNvPr id="5" name="Picture 4"/>
          <p:cNvPicPr>
            <a:picLocks noChangeAspect="1"/>
          </p:cNvPicPr>
          <p:nvPr/>
        </p:nvPicPr>
        <p:blipFill>
          <a:blip r:embed="rId3"/>
          <a:stretch>
            <a:fillRect/>
          </a:stretch>
        </p:blipFill>
        <p:spPr>
          <a:xfrm>
            <a:off x="435093" y="446326"/>
            <a:ext cx="8163099" cy="1013986"/>
          </a:xfrm>
          <a:prstGeom prst="rect">
            <a:avLst/>
          </a:prstGeom>
        </p:spPr>
      </p:pic>
    </p:spTree>
    <p:extLst>
      <p:ext uri="{BB962C8B-B14F-4D97-AF65-F5344CB8AC3E}">
        <p14:creationId xmlns:p14="http://schemas.microsoft.com/office/powerpoint/2010/main" val="75453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Here are other considerations when pesticides will be used:</a:t>
            </a:r>
          </a:p>
          <a:p>
            <a:pPr lvl="1"/>
            <a:r>
              <a:rPr lang="en-US" dirty="0" smtClean="0"/>
              <a:t>Timing:  To minimize the hazard to people, have your PCO use pesticides only when you are closed for business and staff are not on-site.</a:t>
            </a:r>
          </a:p>
          <a:p>
            <a:pPr lvl="1"/>
            <a:r>
              <a:rPr lang="en-US" dirty="0" smtClean="0"/>
              <a:t>Preparation:  When pesticides will be applied, prepare the area to be sprayed by removing all food and movable food-contact surfaces.  Cover equipment and food-contact surfaces that cannot be moved.</a:t>
            </a:r>
          </a:p>
          <a:p>
            <a:pPr lvl="1"/>
            <a:r>
              <a:rPr lang="en-US" dirty="0" smtClean="0"/>
              <a:t>Post application:  Wash, rinse, and sanitize food-contact surfaces after the areas has been sprayed.</a:t>
            </a:r>
          </a:p>
          <a:p>
            <a:pPr lvl="1"/>
            <a:endParaRPr lang="en-US" dirty="0"/>
          </a:p>
        </p:txBody>
      </p:sp>
      <p:pic>
        <p:nvPicPr>
          <p:cNvPr id="4" name="Picture 3"/>
          <p:cNvPicPr>
            <a:picLocks noChangeAspect="1"/>
          </p:cNvPicPr>
          <p:nvPr/>
        </p:nvPicPr>
        <p:blipFill>
          <a:blip r:embed="rId2"/>
          <a:stretch>
            <a:fillRect/>
          </a:stretch>
        </p:blipFill>
        <p:spPr>
          <a:xfrm>
            <a:off x="435093" y="446326"/>
            <a:ext cx="8163099" cy="1013986"/>
          </a:xfrm>
          <a:prstGeom prst="rect">
            <a:avLst/>
          </a:prstGeom>
        </p:spPr>
      </p:pic>
    </p:spTree>
    <p:extLst>
      <p:ext uri="{BB962C8B-B14F-4D97-AF65-F5344CB8AC3E}">
        <p14:creationId xmlns:p14="http://schemas.microsoft.com/office/powerpoint/2010/main" val="2965708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1"/>
            <a:r>
              <a:rPr lang="en-US" dirty="0" smtClean="0"/>
              <a:t>MSDS:  Pesticides are hazardous materials.  You should have a corresponding MSDS any time one will be used or stored on the premises</a:t>
            </a:r>
          </a:p>
          <a:p>
            <a:pPr lvl="1"/>
            <a:r>
              <a:rPr lang="en-US" dirty="0" smtClean="0"/>
              <a:t>Storage:  All pesticides used in your facility should also be stored by your PO.  If they are stored on the premises, follow these guidelines:</a:t>
            </a:r>
          </a:p>
          <a:p>
            <a:pPr lvl="2"/>
            <a:r>
              <a:rPr lang="en-US" dirty="0" smtClean="0"/>
              <a:t>Keep pesticides in their original containers</a:t>
            </a:r>
          </a:p>
          <a:p>
            <a:pPr lvl="2"/>
            <a:r>
              <a:rPr lang="en-US" dirty="0" smtClean="0"/>
              <a:t>Store pesticides in a secure location away from where food, utensils, and food equipment and stored.</a:t>
            </a:r>
          </a:p>
          <a:p>
            <a:pPr lvl="1"/>
            <a:r>
              <a:rPr lang="en-US" dirty="0" smtClean="0"/>
              <a:t>Disposal:  Pesticides should be disposed of by the PCO.  Check regulatory requirements before disposing of pesticides yourself.  Many are considered hazardous waste.  Dispose of empty containers according to manufacturer’s directions and your regulatory requirements.</a:t>
            </a:r>
            <a:endParaRPr lang="en-US" dirty="0"/>
          </a:p>
        </p:txBody>
      </p:sp>
      <p:pic>
        <p:nvPicPr>
          <p:cNvPr id="4" name="Picture 3"/>
          <p:cNvPicPr>
            <a:picLocks noChangeAspect="1"/>
          </p:cNvPicPr>
          <p:nvPr/>
        </p:nvPicPr>
        <p:blipFill>
          <a:blip r:embed="rId2"/>
          <a:stretch>
            <a:fillRect/>
          </a:stretch>
        </p:blipFill>
        <p:spPr>
          <a:xfrm>
            <a:off x="435093" y="446326"/>
            <a:ext cx="8163099" cy="1013986"/>
          </a:xfrm>
          <a:prstGeom prst="rect">
            <a:avLst/>
          </a:prstGeom>
        </p:spPr>
      </p:pic>
    </p:spTree>
    <p:extLst>
      <p:ext uri="{BB962C8B-B14F-4D97-AF65-F5344CB8AC3E}">
        <p14:creationId xmlns:p14="http://schemas.microsoft.com/office/powerpoint/2010/main" val="28230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localjobpress.com/wp-content/uploads/2015/06/pest-contr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6513" y="3534770"/>
            <a:ext cx="5127487" cy="34251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smtClean="0"/>
              <a:t>The best way to ensure your IPM program succeeds is to work closely with a licensed pest control operator (PCO).</a:t>
            </a:r>
          </a:p>
          <a:p>
            <a:r>
              <a:rPr lang="en-US" dirty="0" smtClean="0"/>
              <a:t>These professionals use safe, current ways of preventing and </a:t>
            </a:r>
            <a:br>
              <a:rPr lang="en-US" dirty="0" smtClean="0"/>
            </a:br>
            <a:r>
              <a:rPr lang="en-US" dirty="0" smtClean="0"/>
              <a:t>controlling pests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655918" y="304800"/>
            <a:ext cx="7802282" cy="1066800"/>
          </a:xfrm>
          <a:prstGeom prst="rect">
            <a:avLst/>
          </a:prstGeom>
          <a:noFill/>
          <a:ln w="9525">
            <a:noFill/>
            <a:miter lim="800000"/>
            <a:headEnd/>
            <a:tailEnd/>
          </a:ln>
        </p:spPr>
      </p:pic>
    </p:spTree>
    <p:extLst>
      <p:ext uri="{BB962C8B-B14F-4D97-AF65-F5344CB8AC3E}">
        <p14:creationId xmlns:p14="http://schemas.microsoft.com/office/powerpoint/2010/main" val="162533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http://bossip.files.wordpress.com/2013/03/roach.jpeg?w=625&amp;h=416"/>
          <p:cNvPicPr>
            <a:picLocks noChangeAspect="1" noChangeArrowheads="1"/>
          </p:cNvPicPr>
          <p:nvPr/>
        </p:nvPicPr>
        <p:blipFill>
          <a:blip r:embed="rId2" cstate="print"/>
          <a:srcRect/>
          <a:stretch>
            <a:fillRect/>
          </a:stretch>
        </p:blipFill>
        <p:spPr bwMode="auto">
          <a:xfrm>
            <a:off x="1524000" y="4444914"/>
            <a:ext cx="3980190" cy="2651211"/>
          </a:xfrm>
          <a:prstGeom prst="rect">
            <a:avLst/>
          </a:prstGeom>
          <a:noFill/>
        </p:spPr>
      </p:pic>
      <p:pic>
        <p:nvPicPr>
          <p:cNvPr id="19460" name="Picture 4" descr="http://nomorebugs.com/images/adminUploads/image/german_cockroachs.jpg"/>
          <p:cNvPicPr>
            <a:picLocks noChangeAspect="1" noChangeArrowheads="1"/>
          </p:cNvPicPr>
          <p:nvPr/>
        </p:nvPicPr>
        <p:blipFill>
          <a:blip r:embed="rId3" cstate="print"/>
          <a:srcRect/>
          <a:stretch>
            <a:fillRect/>
          </a:stretch>
        </p:blipFill>
        <p:spPr bwMode="auto">
          <a:xfrm>
            <a:off x="6115050" y="3390900"/>
            <a:ext cx="3333750" cy="3543300"/>
          </a:xfrm>
          <a:prstGeom prst="rect">
            <a:avLst/>
          </a:prstGeom>
          <a:noFill/>
        </p:spPr>
      </p:pic>
      <p:sp>
        <p:nvSpPr>
          <p:cNvPr id="3" name="Content Placeholder 2"/>
          <p:cNvSpPr>
            <a:spLocks noGrp="1"/>
          </p:cNvSpPr>
          <p:nvPr>
            <p:ph idx="1"/>
          </p:nvPr>
        </p:nvSpPr>
        <p:spPr/>
        <p:txBody>
          <a:bodyPr/>
          <a:lstStyle/>
          <a:p>
            <a:r>
              <a:rPr lang="en-US" dirty="0" smtClean="0"/>
              <a:t>Prevention is critical in pest control.  If you wait until there is evidence of pests in your operation, they may already be there in large numbers.  An IPM program has three basic rules:</a:t>
            </a:r>
          </a:p>
          <a:p>
            <a:pPr marL="971550" lvl="1" indent="-514350">
              <a:buFont typeface="+mj-lt"/>
              <a:buAutoNum type="arabicParenR"/>
            </a:pPr>
            <a:r>
              <a:rPr lang="en-US" dirty="0" smtClean="0"/>
              <a:t>Deny pests access to the operation.</a:t>
            </a:r>
          </a:p>
          <a:p>
            <a:pPr marL="971550" lvl="1" indent="-514350">
              <a:buFont typeface="+mj-lt"/>
              <a:buAutoNum type="arabicParenR"/>
            </a:pPr>
            <a:r>
              <a:rPr lang="en-US" dirty="0" smtClean="0"/>
              <a:t>Deny pests food, water and shelter.</a:t>
            </a:r>
          </a:p>
          <a:p>
            <a:pPr marL="971550" lvl="1" indent="-514350">
              <a:buFont typeface="+mj-lt"/>
              <a:buAutoNum type="arabicParenR"/>
            </a:pPr>
            <a:r>
              <a:rPr lang="en-US" dirty="0" smtClean="0"/>
              <a:t>Work with a licensed pest control </a:t>
            </a:r>
            <a:br>
              <a:rPr lang="en-US" dirty="0" smtClean="0"/>
            </a:br>
            <a:r>
              <a:rPr lang="en-US" dirty="0" smtClean="0"/>
              <a:t>operator (PCO).</a:t>
            </a:r>
            <a:endParaRPr lang="en-US" dirty="0"/>
          </a:p>
        </p:txBody>
      </p:sp>
      <p:pic>
        <p:nvPicPr>
          <p:cNvPr id="19458" name="Picture 2"/>
          <p:cNvPicPr>
            <a:picLocks noChangeAspect="1" noChangeArrowheads="1"/>
          </p:cNvPicPr>
          <p:nvPr/>
        </p:nvPicPr>
        <p:blipFill>
          <a:blip r:embed="rId4" cstate="print"/>
          <a:srcRect/>
          <a:stretch>
            <a:fillRect/>
          </a:stretch>
        </p:blipFill>
        <p:spPr bwMode="auto">
          <a:xfrm>
            <a:off x="762000" y="228600"/>
            <a:ext cx="7402286" cy="1219200"/>
          </a:xfrm>
          <a:prstGeom prst="rect">
            <a:avLst/>
          </a:prstGeom>
          <a:noFill/>
          <a:ln w="9525">
            <a:noFill/>
            <a:miter lim="800000"/>
            <a:headEnd/>
            <a:tailEnd/>
          </a:ln>
        </p:spPr>
      </p:pic>
    </p:spTree>
    <p:extLst>
      <p:ext uri="{BB962C8B-B14F-4D97-AF65-F5344CB8AC3E}">
        <p14:creationId xmlns:p14="http://schemas.microsoft.com/office/powerpoint/2010/main" val="127389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media.salon.com/2012/11/shutterstock_57341071-458x307.jpg">
            <a:hlinkClick r:id="rId2"/>
          </p:cNvPr>
          <p:cNvPicPr>
            <a:picLocks noChangeAspect="1" noChangeArrowheads="1"/>
          </p:cNvPicPr>
          <p:nvPr/>
        </p:nvPicPr>
        <p:blipFill>
          <a:blip r:embed="rId3" cstate="print"/>
          <a:srcRect/>
          <a:stretch>
            <a:fillRect/>
          </a:stretch>
        </p:blipFill>
        <p:spPr bwMode="auto">
          <a:xfrm>
            <a:off x="6019800" y="2209800"/>
            <a:ext cx="3124200" cy="2094170"/>
          </a:xfrm>
          <a:prstGeom prst="rect">
            <a:avLst/>
          </a:prstGeom>
          <a:noFill/>
        </p:spPr>
      </p:pic>
      <p:pic>
        <p:nvPicPr>
          <p:cNvPr id="20482" name="Picture 2"/>
          <p:cNvPicPr>
            <a:picLocks noChangeAspect="1" noChangeArrowheads="1"/>
          </p:cNvPicPr>
          <p:nvPr/>
        </p:nvPicPr>
        <p:blipFill>
          <a:blip r:embed="rId4" cstate="print"/>
          <a:srcRect/>
          <a:stretch>
            <a:fillRect/>
          </a:stretch>
        </p:blipFill>
        <p:spPr bwMode="auto">
          <a:xfrm>
            <a:off x="1551763" y="76200"/>
            <a:ext cx="5611037" cy="1752600"/>
          </a:xfrm>
          <a:prstGeom prst="rect">
            <a:avLst/>
          </a:prstGeom>
          <a:noFill/>
          <a:ln w="9525">
            <a:noFill/>
            <a:miter lim="800000"/>
            <a:headEnd/>
            <a:tailEnd/>
          </a:ln>
        </p:spPr>
      </p:pic>
      <p:sp>
        <p:nvSpPr>
          <p:cNvPr id="3" name="Content Placeholder 2"/>
          <p:cNvSpPr>
            <a:spLocks noGrp="1"/>
          </p:cNvSpPr>
          <p:nvPr>
            <p:ph idx="1"/>
          </p:nvPr>
        </p:nvSpPr>
        <p:spPr/>
        <p:txBody>
          <a:bodyPr>
            <a:normAutofit/>
          </a:bodyPr>
          <a:lstStyle/>
          <a:p>
            <a:r>
              <a:rPr lang="en-US" dirty="0" smtClean="0"/>
              <a:t>Pests can be brought inside with deliveries or through building openings.  Follow these </a:t>
            </a:r>
            <a:br>
              <a:rPr lang="en-US" dirty="0" smtClean="0"/>
            </a:br>
            <a:r>
              <a:rPr lang="en-US" dirty="0" smtClean="0"/>
              <a:t>guidelines to prevent it:</a:t>
            </a:r>
          </a:p>
          <a:p>
            <a:pPr lvl="1"/>
            <a:r>
              <a:rPr lang="en-US" dirty="0" smtClean="0"/>
              <a:t>Deliveries:</a:t>
            </a:r>
          </a:p>
          <a:p>
            <a:pPr lvl="2"/>
            <a:r>
              <a:rPr lang="en-US" dirty="0" smtClean="0"/>
              <a:t>Use approved, reputable suppliers</a:t>
            </a:r>
          </a:p>
          <a:p>
            <a:pPr lvl="2"/>
            <a:r>
              <a:rPr lang="en-US" dirty="0" smtClean="0"/>
              <a:t>Check all deliveries before they enter </a:t>
            </a:r>
            <a:br>
              <a:rPr lang="en-US" dirty="0" smtClean="0"/>
            </a:br>
            <a:r>
              <a:rPr lang="en-US" dirty="0" smtClean="0"/>
              <a:t>your operation</a:t>
            </a:r>
          </a:p>
          <a:p>
            <a:pPr lvl="2"/>
            <a:r>
              <a:rPr lang="en-US" dirty="0" smtClean="0"/>
              <a:t>Refuse shipments that have pests or signs of pests, such as egg cases and body parts (legs, wings, etc.)</a:t>
            </a:r>
            <a:endParaRPr lang="en-US" dirty="0"/>
          </a:p>
        </p:txBody>
      </p:sp>
    </p:spTree>
    <p:extLst>
      <p:ext uri="{BB962C8B-B14F-4D97-AF65-F5344CB8AC3E}">
        <p14:creationId xmlns:p14="http://schemas.microsoft.com/office/powerpoint/2010/main" val="429921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screenrepairman.com/wp-content/uploads/2012/07/screen-repair-burlingt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1524" y="4681182"/>
            <a:ext cx="3336119" cy="217681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lvl="1"/>
            <a:r>
              <a:rPr lang="en-US" sz="2800" dirty="0" smtClean="0"/>
              <a:t>Doors, Windows, and Vents</a:t>
            </a:r>
          </a:p>
          <a:p>
            <a:pPr lvl="2"/>
            <a:r>
              <a:rPr lang="en-US" sz="2400" dirty="0" smtClean="0"/>
              <a:t>Screens:  Screen all windows and vents with at least 16 mesh per square inch screening.  Anything larger might let in mosquitoes or flies.  Check screens often.  Clean, patch or replace them as needed.</a:t>
            </a:r>
          </a:p>
          <a:p>
            <a:pPr lvl="2"/>
            <a:r>
              <a:rPr lang="en-US" sz="2400" dirty="0" smtClean="0"/>
              <a:t>Self-closing devices and door sweeps:  Install self-closing devices and door sweeps on all doors.  Repair gaps and cracks in door frames and thresholds, such as the one in the photo at left.  </a:t>
            </a:r>
            <a:br>
              <a:rPr lang="en-US" sz="2400" dirty="0" smtClean="0"/>
            </a:br>
            <a:r>
              <a:rPr lang="en-US" sz="2400" dirty="0" smtClean="0"/>
              <a:t>Use weather stripping on the </a:t>
            </a:r>
            <a:br>
              <a:rPr lang="en-US" sz="2400" dirty="0" smtClean="0"/>
            </a:br>
            <a:r>
              <a:rPr lang="en-US" sz="2400" dirty="0" smtClean="0"/>
              <a:t>bottoms of doors with no </a:t>
            </a:r>
            <a:br>
              <a:rPr lang="en-US" sz="2400" dirty="0" smtClean="0"/>
            </a:br>
            <a:r>
              <a:rPr lang="en-US" sz="2400" dirty="0" smtClean="0"/>
              <a:t>threshold.</a:t>
            </a:r>
          </a:p>
        </p:txBody>
      </p:sp>
      <p:pic>
        <p:nvPicPr>
          <p:cNvPr id="4" name="Picture 2"/>
          <p:cNvPicPr>
            <a:picLocks noChangeAspect="1" noChangeArrowheads="1"/>
          </p:cNvPicPr>
          <p:nvPr/>
        </p:nvPicPr>
        <p:blipFill>
          <a:blip r:embed="rId3" cstate="print"/>
          <a:srcRect/>
          <a:stretch>
            <a:fillRect/>
          </a:stretch>
        </p:blipFill>
        <p:spPr bwMode="auto">
          <a:xfrm>
            <a:off x="1551763" y="76200"/>
            <a:ext cx="5611037" cy="1752600"/>
          </a:xfrm>
          <a:prstGeom prst="rect">
            <a:avLst/>
          </a:prstGeom>
          <a:noFill/>
          <a:ln w="9525">
            <a:noFill/>
            <a:miter lim="800000"/>
            <a:headEnd/>
            <a:tailEnd/>
          </a:ln>
        </p:spPr>
      </p:pic>
    </p:spTree>
    <p:extLst>
      <p:ext uri="{BB962C8B-B14F-4D97-AF65-F5344CB8AC3E}">
        <p14:creationId xmlns:p14="http://schemas.microsoft.com/office/powerpoint/2010/main" val="2044737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mages-na.ssl-images-amazon.com/images/I/41hAf9If6CL._AC_UL320_SR276,32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754628"/>
            <a:ext cx="1814158" cy="210337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normAutofit/>
          </a:bodyPr>
          <a:lstStyle/>
          <a:p>
            <a:pPr marL="685800" lvl="2">
              <a:spcBef>
                <a:spcPts val="1000"/>
              </a:spcBef>
            </a:pPr>
            <a:r>
              <a:rPr lang="en-US" dirty="0"/>
              <a:t>Doors, Windows, and </a:t>
            </a:r>
            <a:r>
              <a:rPr lang="en-US" dirty="0" smtClean="0"/>
              <a:t>Vents</a:t>
            </a:r>
          </a:p>
          <a:p>
            <a:pPr marL="1143000" lvl="3">
              <a:spcBef>
                <a:spcPts val="1000"/>
              </a:spcBef>
            </a:pPr>
            <a:r>
              <a:rPr lang="en-US" dirty="0"/>
              <a:t>Air curtains:  Install air curtains (also called air doors or fly fans) above or alongside doors.  These devices blow a steady stream of air across the entryway.  This creates an air shield around doors left open.</a:t>
            </a:r>
          </a:p>
          <a:p>
            <a:pPr marL="1143000" lvl="3">
              <a:spcBef>
                <a:spcPts val="1000"/>
              </a:spcBef>
            </a:pPr>
            <a:r>
              <a:rPr lang="en-US" dirty="0" smtClean="0"/>
              <a:t>Exterior openings:  Keep all exterior openings tightly closed. Close drive-through windows when not in use.</a:t>
            </a:r>
          </a:p>
          <a:p>
            <a:pPr lvl="1"/>
            <a:r>
              <a:rPr lang="en-US" sz="2000" dirty="0" smtClean="0"/>
              <a:t>Pipes</a:t>
            </a:r>
          </a:p>
          <a:p>
            <a:pPr lvl="2"/>
            <a:r>
              <a:rPr lang="en-US" sz="1800" dirty="0" smtClean="0"/>
              <a:t>Concrete:  Use concrete to fill holes or sheet metal to cover openings around pipes.  </a:t>
            </a:r>
          </a:p>
          <a:p>
            <a:pPr lvl="2"/>
            <a:r>
              <a:rPr lang="en-US" sz="1800" dirty="0" smtClean="0"/>
              <a:t>Screens:  Install screens over ventilation pipes and ducts on the roof.</a:t>
            </a:r>
          </a:p>
          <a:p>
            <a:pPr lvl="2"/>
            <a:r>
              <a:rPr lang="en-US" sz="1800" dirty="0" smtClean="0"/>
              <a:t>Grates:  Cover floor drains with hinged grates to keep </a:t>
            </a:r>
            <a:br>
              <a:rPr lang="en-US" sz="1800" dirty="0" smtClean="0"/>
            </a:br>
            <a:r>
              <a:rPr lang="en-US" sz="1800" dirty="0" smtClean="0"/>
              <a:t>rodents out. Rats are good swimmers.  They can enter </a:t>
            </a:r>
            <a:br>
              <a:rPr lang="en-US" sz="1800" dirty="0" smtClean="0"/>
            </a:br>
            <a:r>
              <a:rPr lang="en-US" sz="1800" dirty="0" smtClean="0"/>
              <a:t>buildings through drainpipes.</a:t>
            </a:r>
            <a:endParaRPr lang="en-US" sz="1800" dirty="0"/>
          </a:p>
        </p:txBody>
      </p:sp>
      <p:pic>
        <p:nvPicPr>
          <p:cNvPr id="4" name="Picture 2"/>
          <p:cNvPicPr>
            <a:picLocks noChangeAspect="1" noChangeArrowheads="1"/>
          </p:cNvPicPr>
          <p:nvPr/>
        </p:nvPicPr>
        <p:blipFill>
          <a:blip r:embed="rId3" cstate="print"/>
          <a:srcRect/>
          <a:stretch>
            <a:fillRect/>
          </a:stretch>
        </p:blipFill>
        <p:spPr bwMode="auto">
          <a:xfrm>
            <a:off x="1551763" y="76200"/>
            <a:ext cx="5611037" cy="1752600"/>
          </a:xfrm>
          <a:prstGeom prst="rect">
            <a:avLst/>
          </a:prstGeom>
          <a:noFill/>
          <a:ln w="9525">
            <a:noFill/>
            <a:miter lim="800000"/>
            <a:headEnd/>
            <a:tailEnd/>
          </a:ln>
        </p:spPr>
      </p:pic>
      <p:pic>
        <p:nvPicPr>
          <p:cNvPr id="5" name="Picture 2" descr="http://www.dooraircurtain.com/fotos/tecnology/Non-Recirculating-air-curtai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031" r="11103"/>
          <a:stretch/>
        </p:blipFill>
        <p:spPr bwMode="auto">
          <a:xfrm>
            <a:off x="0" y="2074459"/>
            <a:ext cx="137785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3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smtClean="0"/>
              <a:t>Floors and Walls</a:t>
            </a:r>
          </a:p>
          <a:p>
            <a:pPr lvl="2"/>
            <a:r>
              <a:rPr lang="en-US" dirty="0" smtClean="0"/>
              <a:t>Rodents often burrow into buildings through decaying masonry or cracks in foundations.  They move through floors and walls the same way.  </a:t>
            </a:r>
            <a:endParaRPr lang="en-US" dirty="0"/>
          </a:p>
          <a:p>
            <a:pPr lvl="2"/>
            <a:r>
              <a:rPr lang="en-US" dirty="0" smtClean="0"/>
              <a:t>Seal all cracks in floors and walls.  Use a permanent sealant recommended by your PCO or regulatory authority.</a:t>
            </a:r>
          </a:p>
          <a:p>
            <a:pPr lvl="2"/>
            <a:r>
              <a:rPr lang="en-US" dirty="0" smtClean="0"/>
              <a:t>Seal spaces or cracks where </a:t>
            </a:r>
            <a:br>
              <a:rPr lang="en-US" dirty="0" smtClean="0"/>
            </a:br>
            <a:r>
              <a:rPr lang="en-US" dirty="0" smtClean="0"/>
              <a:t>stationary equipment is fitted </a:t>
            </a:r>
            <a:br>
              <a:rPr lang="en-US" dirty="0" smtClean="0"/>
            </a:br>
            <a:r>
              <a:rPr lang="en-US" dirty="0" smtClean="0"/>
              <a:t>to the floor.  Use an approved </a:t>
            </a:r>
            <a:br>
              <a:rPr lang="en-US" dirty="0" smtClean="0"/>
            </a:br>
            <a:r>
              <a:rPr lang="en-US" dirty="0" smtClean="0"/>
              <a:t>sealant or concrete, </a:t>
            </a:r>
            <a:br>
              <a:rPr lang="en-US" dirty="0" smtClean="0"/>
            </a:br>
            <a:r>
              <a:rPr lang="en-US" dirty="0" smtClean="0"/>
              <a:t>depending on the size of the </a:t>
            </a:r>
            <a:br>
              <a:rPr lang="en-US" dirty="0" smtClean="0"/>
            </a:br>
            <a:r>
              <a:rPr lang="en-US" dirty="0" smtClean="0"/>
              <a:t>space.</a:t>
            </a:r>
          </a:p>
        </p:txBody>
      </p:sp>
      <p:pic>
        <p:nvPicPr>
          <p:cNvPr id="4" name="Picture 2"/>
          <p:cNvPicPr>
            <a:picLocks noChangeAspect="1" noChangeArrowheads="1"/>
          </p:cNvPicPr>
          <p:nvPr/>
        </p:nvPicPr>
        <p:blipFill>
          <a:blip r:embed="rId2" cstate="print"/>
          <a:srcRect/>
          <a:stretch>
            <a:fillRect/>
          </a:stretch>
        </p:blipFill>
        <p:spPr bwMode="auto">
          <a:xfrm>
            <a:off x="1551763" y="76200"/>
            <a:ext cx="5611037" cy="1752600"/>
          </a:xfrm>
          <a:prstGeom prst="rect">
            <a:avLst/>
          </a:prstGeom>
          <a:noFill/>
          <a:ln w="9525">
            <a:noFill/>
            <a:miter lim="800000"/>
            <a:headEnd/>
            <a:tailEnd/>
          </a:ln>
        </p:spPr>
      </p:pic>
      <p:pic>
        <p:nvPicPr>
          <p:cNvPr id="6146" name="Picture 2" descr="http://www.pestmanagementacademy.com/pest/wp-content/themes/spacious/images/training-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5082" y="3748017"/>
            <a:ext cx="4146644" cy="310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5336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555</TotalTime>
  <Words>1650</Words>
  <Application>Microsoft Office PowerPoint</Application>
  <PresentationFormat>On-screen Show (4:3)</PresentationFormat>
  <Paragraphs>128</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Integrated Pest Management</dc:title>
  <dc:creator>Jeanne Torres</dc:creator>
  <cp:lastModifiedBy>Susan Stiker</cp:lastModifiedBy>
  <cp:revision>28</cp:revision>
  <dcterms:created xsi:type="dcterms:W3CDTF">2016-06-29T15:47:32Z</dcterms:created>
  <dcterms:modified xsi:type="dcterms:W3CDTF">2016-10-12T14:18:35Z</dcterms:modified>
</cp:coreProperties>
</file>