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3" r:id="rId4"/>
    <p:sldId id="324" r:id="rId5"/>
    <p:sldId id="325" r:id="rId6"/>
    <p:sldId id="326" r:id="rId7"/>
    <p:sldId id="327" r:id="rId8"/>
    <p:sldId id="328" r:id="rId9"/>
    <p:sldId id="329" r:id="rId10"/>
    <p:sldId id="330"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6" r:id="rId48"/>
    <p:sldId id="298" r:id="rId49"/>
    <p:sldId id="299" r:id="rId50"/>
    <p:sldId id="300" r:id="rId51"/>
    <p:sldId id="301" r:id="rId52"/>
    <p:sldId id="302" r:id="rId53"/>
    <p:sldId id="303" r:id="rId54"/>
    <p:sldId id="331" r:id="rId55"/>
    <p:sldId id="304" r:id="rId56"/>
    <p:sldId id="305" r:id="rId57"/>
    <p:sldId id="306" r:id="rId58"/>
    <p:sldId id="307" r:id="rId59"/>
    <p:sldId id="308" r:id="rId60"/>
    <p:sldId id="309" r:id="rId61"/>
    <p:sldId id="310" r:id="rId62"/>
    <p:sldId id="311" r:id="rId63"/>
    <p:sldId id="312" r:id="rId64"/>
    <p:sldId id="313"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0" d="100"/>
          <a:sy n="70" d="100"/>
        </p:scale>
        <p:origin x="51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24112F-501A-4960-B50D-A00BE2C280A7}"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8847-78D0-4369-92CB-DDE368592E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4112F-501A-4960-B50D-A00BE2C280A7}"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8847-78D0-4369-92CB-DDE368592E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4112F-501A-4960-B50D-A00BE2C280A7}"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8847-78D0-4369-92CB-DDE368592ED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4112F-501A-4960-B50D-A00BE2C280A7}"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8847-78D0-4369-92CB-DDE368592E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4112F-501A-4960-B50D-A00BE2C280A7}" type="datetimeFigureOut">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78847-78D0-4369-92CB-DDE368592E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24112F-501A-4960-B50D-A00BE2C280A7}"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78847-78D0-4369-92CB-DDE368592E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24112F-501A-4960-B50D-A00BE2C280A7}" type="datetimeFigureOut">
              <a:rPr lang="en-US" smtClean="0"/>
              <a:pPr/>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78847-78D0-4369-92CB-DDE368592E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24112F-501A-4960-B50D-A00BE2C280A7}" type="datetimeFigureOut">
              <a:rPr lang="en-US" smtClean="0"/>
              <a:pPr/>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78847-78D0-4369-92CB-DDE368592E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4112F-501A-4960-B50D-A00BE2C280A7}" type="datetimeFigureOut">
              <a:rPr lang="en-US" smtClean="0"/>
              <a:pPr/>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78847-78D0-4369-92CB-DDE368592E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4112F-501A-4960-B50D-A00BE2C280A7}"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78847-78D0-4369-92CB-DDE368592E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4112F-501A-4960-B50D-A00BE2C280A7}" type="datetimeFigureOut">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78847-78D0-4369-92CB-DDE368592E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4112F-501A-4960-B50D-A00BE2C280A7}" type="datetimeFigureOut">
              <a:rPr lang="en-US" smtClean="0"/>
              <a:pPr/>
              <a:t>10/12/2016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78847-78D0-4369-92CB-DDE368592ED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cbgLyxRQfSUSBM&amp;tbnid=ElSKX1PiqI5iZM:&amp;ved=0CAUQjRw&amp;url=http://www.zesco.com/Sanitizing-Buckets-sz440.htm&amp;ei=uRWIUtGDDYXY2AWp3YDoBg&amp;bvm=bv.56643336,d.b2I&amp;psig=AFQjCNGGaBkxdlWPSIMEhe1ESk5ZUxZFmw&amp;ust=138473656434345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XCMaka75dkSfDM&amp;tbnid=g4lu4v-4DmQdtM:&amp;ved=0CAUQjRw&amp;url=http://www.publickitchensupply.com/p-750-ssdc-super-san-food-service-sanitizer-kit.aspx&amp;ei=4BmIUtyVCu6E2gXezIB4&amp;bvm=bv.56643336,d.b2I&amp;psig=AFQjCNHzbdyRdoAFo4bwUcNiYNo0OoVwGg&amp;ust=138473762574466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9vOmyN2uh28L-M&amp;tbnid=NcIcbsfVR_SojM:&amp;ved=0CAUQjRw&amp;url=http://www.mycinemastore.com/sunshop/index.php?l=product_detail&amp;p=1322&amp;ei=VRqIUoryGpGl2AXHpIGYAg&amp;bvm=bv.56643336,d.b2I&amp;psig=AFQjCNE0nEZywZu9o9RWrEmnp6wY7EYJHw&amp;ust=138473774213639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A7PZ9YEaeZIjzM&amp;tbnid=ZrnvmeXhBIVpRM:&amp;ved=0CAUQjRw&amp;url=http://tlc.howstuffworks.com/home/countertop-cleaning-tips.htm&amp;ei=1B2IUsDYDqfP2wWp_oGgDQ&amp;bvm=bv.56643336,d.b2I&amp;psig=AFQjCNHdc7hRoXsA3U8GBTFcyPgc7Nl2dg&amp;ust=138473863398102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9d8LfKc4tZ_tBM&amp;tbnid=L8nn5v3b6MrcPM:&amp;ved=0CAUQjRw&amp;url=http://www.pennypinchinmom.com/five-household-money-saving-tips/&amp;ei=4h-IUvnYMITW2QW6qIDQCg&amp;bvm=bv.56643336,d.b2I&amp;psig=AFQjCNFklNILcOdCfmhKO48p09B-gkPOjg&amp;ust=138473916156483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sbuxcN-YSzuVaM&amp;tbnid=_aX6BBxmx7rdfM:&amp;ved=0CAUQjRw&amp;url=http://www.countertopguides.com/guides/how-to-clean-countertops-your-cleaning-guide-for-7-popular-surface-materials.html&amp;ei=NyGIUs2_OciL2wXChoCwBg&amp;bvm=bv.56643336,d.b2I&amp;psig=AFQjCNE5M-jq6CFaZ5JiMV5cC6poj2y2ow&amp;ust=138473943451911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qMe7SXfgt3TSGM&amp;tbnid=wkclue1piAKDlM:&amp;ved=0CAUQjRw&amp;url=http://talesfromthepoopdeck.com/2012/02/&amp;ei=ByKIUoL9IcbK2wWhiYHoAg&amp;bvm=bv.56643336,d.b2I&amp;psig=AFQjCNE7svjcoDbxyfc88okfwpNFM1AHWw&amp;ust=138473971028159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wid1tnpaexi30M&amp;tbnid=se-Z8FpdIRdSVM:&amp;ved=0CAUQjRw&amp;url=http://www.fivepencepiece.com/2012/04/should-food-waste-be-taxed/&amp;ei=fyaIUuqRNMSZ2QXe4YD4Cg&amp;bvm=bv.56643336,d.b2I&amp;psig=AFQjCNHs09qB69XlDqSqEmQ7JrAlHH6KdA&amp;ust=138474080546809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MQlDxobdRaqwuM&amp;tbnid=1YG3pSjUICBr0M:&amp;ved=0CAUQjRw&amp;url=http://www.businessinsider.com/buckingham-palace-is-seeking-a-man-to-wash-the-dishes-2013-1&amp;ei=0SaIUqrEJOe32wW2zoHICw&amp;bvm=bv.56643336,d.b2I&amp;psig=AFQjCNEWXpDnyvnHWgspxK-SdjBiE5NSIA&amp;ust=1384740934353443" TargetMode="External"/><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Qc1_RTQIWgxRjM&amp;tbnid=Lfy_Ddbw-mK_YM:&amp;ved=0CAUQjRw&amp;url=http://www.kitchen-electronics.com/2010/11/speed-up-air-drying-dishes.html&amp;ei=iieIUsmHG8Kc2gXg_oG4Cw&amp;bvm=bv.56643336,d.b2I&amp;psig=AFQjCNHy_b2gymxTvzlrGeppe0cLbwbmUw&amp;ust=1384741118322348"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uuR0TyWPtMRe4M&amp;tbnid=CSspwF1FFcFpbM:&amp;ved=0CAUQjRw&amp;url=http://www.ecocleaningproducts.co.nz/goods-204-Feather-duster.html&amp;ei=NyqIUruBDIG82gWr6YDYDQ&amp;bvm=bv.56643336,d.b2I&amp;psig=AFQjCNEth2r9YboZYJIhSkLjMPFmGG0sYw&amp;ust=1384741811129282"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OkBEzyrlK6h-wM&amp;tbnid=XUdMVYSMT77bIM:&amp;ved=0CAUQjRw&amp;url=http://www.sinoconcept.com/2012/06/sino-concept-expanding-barrier-system/&amp;ei=TyyIUrGjBMPi2QWN54DIBA&amp;bvm=bv.56643336,d.b2I&amp;psig=AFQjCNFyUDVNs85QLa9erTFb_BC3LSWiiw&amp;ust=138474234497362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m03VEI4942MiAM&amp;tbnid=DuCe_TYN2lF9QM:&amp;ved=0CAUQjRw&amp;url=http://primetimenm.com/2012/01/getting-started-in-2012-whats-in-your-bucket-list/&amp;ei=AS6IUsRqgujYBcPMgIgH&amp;bvm=bv.56643336,d.b2I&amp;psig=AFQjCNFxBjlfxgc01CLMTF2ksSXI_Fs_UA&amp;ust=1384742780067795"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wGvKAW0ZU_c1hM&amp;tbnid=3PSufz-XyHGEbM:&amp;ved=0CAUQjRw&amp;url=http://envisiontec.com/msds-sheets/&amp;ei=_i6IUuRlyOjZBfi3gNAE&amp;bvm=bv.56643336,d.b2I&amp;psig=AFQjCNECyWf2_O5_lA1WIhgGOZfUQNk8dQ&amp;ust=1384743033265333"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FhYjXVGcZEIBlM&amp;tbnid=o6x3Q4GbYJQ04M:&amp;ved=0CAUQjRw&amp;url=http://www.daisyfresh.us/index.html&amp;ei=GzCIUvXBEIKr2wW70YCgBg&amp;bvm=bv.56643336,d.b2I&amp;psig=AFQjCNGX4a3TCVhx8RU5nZ9pidTau1USrw&amp;ust=1384743320358417"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hyperlink" Target="http://www.google.com/url?sa=i&amp;rct=j&amp;q=&amp;esrc=s&amp;frm=1&amp;source=images&amp;cd=&amp;cad=rja&amp;docid=MFmFCI_mtKyPGM&amp;tbnid=UdpaxKgKqmkIfM:&amp;ved=0CAUQjRw&amp;url=http://vanitycomputertraining.com/&amp;ei=TzGIUv2dJ6j82wXL1oD4DQ&amp;bvm=bv.56643336,d.b2I&amp;psig=AFQjCNGLF1Bz_91dWbBayiPvVEgtuElutA&amp;ust=1384743626763147"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www.google.com/url?sa=i&amp;rct=j&amp;q=&amp;esrc=s&amp;frm=1&amp;source=images&amp;cd=&amp;cad=rja&amp;docid=yJMe1aCTzAC71M&amp;tbnid=n9Iftlx6lnhLZM:&amp;ved=0CAUQjRw&amp;url=http://commons.wikimedia.org/wiki/File:Reading-Glasses.jpg&amp;ei=zjGIUpazHMKA2gXkh4DYAQ&amp;bvm=bv.56643336,d.b2I&amp;psig=AFQjCNE2zkDlWHyXeSfR5orTSsP2lhn_eA&amp;ust=1384743745780558" TargetMode="Externa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http://www.mint.com/blog/wp-content/uploads/2011/12/cleaning-supplies.jpg"/>
          <p:cNvPicPr>
            <a:picLocks noChangeAspect="1" noChangeArrowheads="1"/>
          </p:cNvPicPr>
          <p:nvPr/>
        </p:nvPicPr>
        <p:blipFill>
          <a:blip r:embed="rId2" cstate="print"/>
          <a:srcRect/>
          <a:stretch>
            <a:fillRect/>
          </a:stretch>
        </p:blipFill>
        <p:spPr bwMode="auto">
          <a:xfrm flipH="1">
            <a:off x="0" y="4267200"/>
            <a:ext cx="3581400" cy="2756319"/>
          </a:xfrm>
          <a:prstGeom prst="rect">
            <a:avLst/>
          </a:prstGeom>
          <a:noFill/>
        </p:spPr>
      </p:pic>
      <p:pic>
        <p:nvPicPr>
          <p:cNvPr id="1029" name="Picture 5" descr="http://www.mint.com/blog/wp-content/uploads/2011/12/cleaning-supplies.jpg"/>
          <p:cNvPicPr>
            <a:picLocks noChangeAspect="1" noChangeArrowheads="1"/>
          </p:cNvPicPr>
          <p:nvPr/>
        </p:nvPicPr>
        <p:blipFill>
          <a:blip r:embed="rId2" cstate="print"/>
          <a:srcRect/>
          <a:stretch>
            <a:fillRect/>
          </a:stretch>
        </p:blipFill>
        <p:spPr bwMode="auto">
          <a:xfrm>
            <a:off x="5562600" y="4254081"/>
            <a:ext cx="3581400" cy="2756319"/>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143000" y="762000"/>
            <a:ext cx="6903128" cy="3276600"/>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2243795" y="3877843"/>
            <a:ext cx="4157005" cy="11513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geniex.com.au/wp-content/uploads/2014/03/Abrasive-Clea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543" y="1600200"/>
            <a:ext cx="5265057" cy="52650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876800"/>
          </a:xfrm>
        </p:spPr>
        <p:txBody>
          <a:bodyPr>
            <a:normAutofit/>
          </a:bodyPr>
          <a:lstStyle/>
          <a:p>
            <a:r>
              <a:rPr lang="en-US" dirty="0" smtClean="0"/>
              <a:t>Abrasive cleaners contain a </a:t>
            </a:r>
            <a:br>
              <a:rPr lang="en-US" dirty="0" smtClean="0"/>
            </a:br>
            <a:r>
              <a:rPr lang="en-US" dirty="0" smtClean="0"/>
              <a:t>scouring agent that helps scrub </a:t>
            </a:r>
            <a:br>
              <a:rPr lang="en-US" dirty="0" smtClean="0"/>
            </a:br>
            <a:r>
              <a:rPr lang="en-US" dirty="0" smtClean="0"/>
              <a:t>hard-to-remove dirt.</a:t>
            </a:r>
          </a:p>
          <a:p>
            <a:r>
              <a:rPr lang="en-US" dirty="0" smtClean="0"/>
              <a:t>These cleaners are often used </a:t>
            </a:r>
            <a:br>
              <a:rPr lang="en-US" dirty="0" smtClean="0"/>
            </a:br>
            <a:r>
              <a:rPr lang="en-US" dirty="0" smtClean="0"/>
              <a:t>to remove baked-on food in </a:t>
            </a:r>
            <a:br>
              <a:rPr lang="en-US" dirty="0" smtClean="0"/>
            </a:br>
            <a:r>
              <a:rPr lang="en-US" dirty="0" smtClean="0"/>
              <a:t>pots and pans.</a:t>
            </a:r>
          </a:p>
          <a:p>
            <a:r>
              <a:rPr lang="en-US" dirty="0" smtClean="0"/>
              <a:t>Use abrasives with caution </a:t>
            </a:r>
            <a:br>
              <a:rPr lang="en-US" dirty="0" smtClean="0"/>
            </a:br>
            <a:r>
              <a:rPr lang="en-US" dirty="0" smtClean="0"/>
              <a:t>because they can scratch </a:t>
            </a:r>
            <a:br>
              <a:rPr lang="en-US" dirty="0" smtClean="0"/>
            </a:br>
            <a:r>
              <a:rPr lang="en-US" dirty="0" smtClean="0"/>
              <a:t>surfaces.</a:t>
            </a:r>
            <a:endParaRPr lang="en-US" dirty="0"/>
          </a:p>
        </p:txBody>
      </p:sp>
      <p:pic>
        <p:nvPicPr>
          <p:cNvPr id="5" name="Picture 4"/>
          <p:cNvPicPr>
            <a:picLocks noChangeAspect="1"/>
          </p:cNvPicPr>
          <p:nvPr/>
        </p:nvPicPr>
        <p:blipFill>
          <a:blip r:embed="rId3"/>
          <a:stretch>
            <a:fillRect/>
          </a:stretch>
        </p:blipFill>
        <p:spPr>
          <a:xfrm>
            <a:off x="228600" y="304800"/>
            <a:ext cx="8534401" cy="970845"/>
          </a:xfrm>
          <a:prstGeom prst="rect">
            <a:avLst/>
          </a:prstGeom>
        </p:spPr>
      </p:pic>
    </p:spTree>
    <p:extLst>
      <p:ext uri="{BB962C8B-B14F-4D97-AF65-F5344CB8AC3E}">
        <p14:creationId xmlns:p14="http://schemas.microsoft.com/office/powerpoint/2010/main" val="4142750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5" descr="http://www.restaurantsupplycompany.com/images/uploads/products/winco/_medium/PPL-6R.jpg"/>
          <p:cNvPicPr>
            <a:picLocks noChangeAspect="1" noChangeArrowheads="1"/>
          </p:cNvPicPr>
          <p:nvPr/>
        </p:nvPicPr>
        <p:blipFill>
          <a:blip r:embed="rId2" cstate="print"/>
          <a:srcRect/>
          <a:stretch>
            <a:fillRect/>
          </a:stretch>
        </p:blipFill>
        <p:spPr bwMode="auto">
          <a:xfrm>
            <a:off x="4114800" y="2667001"/>
            <a:ext cx="6286497" cy="4191000"/>
          </a:xfrm>
          <a:prstGeom prst="rect">
            <a:avLst/>
          </a:prstGeom>
          <a:noFill/>
        </p:spPr>
      </p:pic>
      <p:sp>
        <p:nvSpPr>
          <p:cNvPr id="3" name="Content Placeholder 2"/>
          <p:cNvSpPr>
            <a:spLocks noGrp="1"/>
          </p:cNvSpPr>
          <p:nvPr>
            <p:ph idx="1"/>
          </p:nvPr>
        </p:nvSpPr>
        <p:spPr/>
        <p:txBody>
          <a:bodyPr/>
          <a:lstStyle/>
          <a:p>
            <a:r>
              <a:rPr lang="en-US" dirty="0" smtClean="0"/>
              <a:t>Food contact surfaces must be sanitized after they have been cleaned and rinsed.  </a:t>
            </a:r>
          </a:p>
          <a:p>
            <a:r>
              <a:rPr lang="en-US" dirty="0" smtClean="0"/>
              <a:t>This can be done by using:</a:t>
            </a:r>
          </a:p>
          <a:p>
            <a:pPr lvl="1"/>
            <a:r>
              <a:rPr lang="en-US" dirty="0" smtClean="0"/>
              <a:t>Heat</a:t>
            </a:r>
          </a:p>
          <a:p>
            <a:pPr lvl="1"/>
            <a:r>
              <a:rPr lang="en-US" dirty="0" smtClean="0"/>
              <a:t>Chemicals</a:t>
            </a:r>
            <a:endParaRPr lang="en-US" dirty="0"/>
          </a:p>
        </p:txBody>
      </p:sp>
      <p:pic>
        <p:nvPicPr>
          <p:cNvPr id="74753" name="Picture 1"/>
          <p:cNvPicPr>
            <a:picLocks noChangeAspect="1" noChangeArrowheads="1"/>
          </p:cNvPicPr>
          <p:nvPr/>
        </p:nvPicPr>
        <p:blipFill>
          <a:blip r:embed="rId3" cstate="print"/>
          <a:srcRect/>
          <a:stretch>
            <a:fillRect/>
          </a:stretch>
        </p:blipFill>
        <p:spPr bwMode="auto">
          <a:xfrm>
            <a:off x="838200" y="304800"/>
            <a:ext cx="7239000" cy="1243434"/>
          </a:xfrm>
          <a:prstGeom prst="rect">
            <a:avLst/>
          </a:prstGeom>
          <a:noFill/>
          <a:ln w="9525">
            <a:noFill/>
            <a:miter lim="800000"/>
            <a:headEnd/>
            <a:tailEnd/>
          </a:ln>
        </p:spPr>
      </p:pic>
      <p:sp>
        <p:nvSpPr>
          <p:cNvPr id="74755" name="AutoShape 3" descr="data:image/jpeg;base64,/9j/4AAQSkZJRgABAQAAAQABAAD/2wCEAAkGBxASDxQSEBAQEBAQDxAVFA8QDw8PDxAUFBQWFxURFBQYHCghGBolHBUUIjIhJikrLi4uFx8zODMsNygtLisBCgoKDg0OGxAQGiwlHCQsLCwsLCwtLCwsLCwsLC4sLCwsLCwsLC0sLCwsLC0sLCwsLCwsNCwsLDcsLCwsLCwsLP/AABEIAOEA4QMBIgACEQEDEQH/xAAcAAEAAQUBAQAAAAAAAAAAAAAAAQIDBAUHBgj/xABHEAACAgECAgYHBAcFBQkAAAABAgADEQQhEjEFEyJBUWEGBzJxgZGhFEJSsSNTYnKCksEzRMLR8BZDorLhFSRUY4Ojw9Lx/8QAGgEBAAMBAQEAAAAAAAAAAAAAAAECAwQGBf/EADIRAAIBAgQDBgUDBQAAAAAAAAABAgMRBBIhMQVBURMyQmGBkSJx0eHwFaHxFDNSscH/2gAMAwEAAhEDEQA/AO4xEQBERAERIJgExIzLF2sqTd7K0Hizqv5mAk3sZETRar0w6Nr9vW6fPgtgc/JczU6j1m9FLyvdz+xRac/EgCRdG8cNWl3YP2Z7OJzrUet3RD2KNVZ58NSD6tn6TXaj1x/q9ET+/qAv5KZGdG8eG4qW0GdWicat9cGqPs6XTr73sf8AymDd61ukj7I0ye6pm/NpGdGy4Pi34f3R3OJwCz1ldKn+8Iv7tFQ/MGYz+n/Sp/vjj3V0D/BGdF1wTEvp7n0RE+cj6cdKf+Ou/wDaH+GSvpz0oP79d8RUfzWM6L/oWI6x939D6MicA0/rH6VXnqQ379FJz8gJuNN61dco7aaW4eS2VH6E/lGdGU+DYmPJP1OzxObdGetzTsQNRp7aT3tWReg/JvpPddE9L6fU19Zp7ktTxU7g+DDmp8jLJpnDWw1Wj/ci1+dTPiRJkmAiIgCIiAIiIAiIgETWdPdO6fR1dbqLOBc4VQOJ3P4VUbmbMz529Oemn1WttdiSiWNXWPuoiHG3mSCT7/KVlKx24HBvEzteyW56vpb1u3EkaXToi/iuJd/fwqQB8zPN6v1idLP/AHrqx4VVVKPmQT9Z5UGVTJybPQxweHo+BP56mfq+n9bb/aavUtnuN1gX5A4mucknJ7R8TufmZVGJU7ITjHupL0KIzKokmqqNlMYkxmC15ERJzIzBZXIiTEFhAiIJJEnMuVqD3H4HH9JdbTr3MR5EAyLhySMbMyujOkb9PYLdPa9Ng+8hxnyYHZh5EGYzJiRLESjGatJXR2T0Q9Z9V2Ktbw0W7AXDahz+1+rPv28xynRlbPI5yO7lPlUGez9C/T27REV2Zu0vI1k5eoeNRPd+ydvDEup9TzmO4NZZ6Ht9DvMTD6K6Tp1NS3UWLZW/Jl+oI7iO8GZk0PPNNOzEREECIiAIiIBBnzX6S6JqdXqam2KX2H3hjxKfkwn0oROR+ufooJdTqlG1qmuzw4k3RveQWH8IlKi0Pr8GrZK+R+JW9Tl4Eqk2Lg7cpExPQVr31EYiTmQZxqMjEjEqMiSaqoyMSJVIg0UikiRKjIxJNVIiIxEF0yYkSYLJlyt8S8zbTGkkwGrjMSIkkkxIiAeh9DvSi3QXcSZatyOtoJ7Ng8R+FwOR+B2nf+iOlKtTSl1LcVdg2PIg96sO4g7ET5gnuPVd6SnTaoVWN/3fUsqsDyS07JZ5Z2U/DwloytofC4tw5Ti61PvLfz+53SJGZM1PKiIiAIiQYBa1OoVBk898KPabAzgf62nM/T30jq1mlNa06hOC8HrrqgKCVyGCuCeLIOxGxnobsavpc1PvVo6cshJAdm4SMjvGSOf4POV+s7o+27o11oQu6PU/CuM8KNliPcO7ylZq8WdODko14N9UcHKjGe4/Qy00vaTc+REru0+Pd+U576ntK9PNtuYsmQRiIPnap2ZMmQIg0ixERJNosiUyrEgiDeLRTmTGIxJNFJESYxBgmLJiRJg1ERGIAiMSoIfOCLoiXFBCnGckbY557iICYntvVR0RTqdazWqXGmRLFU+yX4tiw78YyB4xu7HHi8SqdKUrbHatFxdUnH7XVpxfvcIz9ZkSBJnQeFEREAREQDyPTfQWrTW/btA1TWGvgt0txKJeAAMcYzwnZSDjYjvzKx6XOoK6vozpCg8j1dH22o+56cnHvAnq5BgHzlqNIiMeBcDibGxU8Odsg7jbG0skT0PpNp+DV3r4XWfVif6zQus4L6ntaFTPBPyLI0dbHBbq8/eKll+IG/xErPo3qCM0qNQo3zp3W7A80HbHLvWTiWicEkbFTkEcxtnaWTLzg5/n8GuupZG4XVkYfdcFG+R3lIm0X0i1gXh+0Wsp+67daPk+cTGt6SZt2roJPf1Fan/hAlwsNLn/AL+xiRDPnuA920jaTYt2CW7JiIgsoRXNiRJ2jaCfh8xIlUuLXFyM6XItcMcMv9VKhWJGYdrPkjHAErVPL5y+B5SZGYq5zfMoC4xKnG0hjvJsYYkFU23qY7cp0r1G0N1mqs4TwcFScfcXyzFfeAQfiJzNmn0H6tdIK+itMAAC9ZsPmbGLZPwImsFqcHFajp4fL/k/ueniIm55YREQBERAEgyZBgHIvWBRw6+z9sI3zUD8wZ5GwbzoPrOoxqK3/HTj+Vj/APYTwVonBPSbPVYCd6EfkYxExyu7+fL5TKMtsITPoxZpyIccvMTN19fZyB3zBJmyd0dUZXVymJMjMklskymVZjMGfoRJEcUZgq79DIXAlYcTEk5lbGbTMg2iOuHhMeTFiti715kdaZREWJykls98KJAlYgktW8tueJ9P9C6bq9NTX+rprX5KBPm3onT9ZqqK+fWailceTOAfpPp0Ca0z4XG53yR+bKoiJqfAEREAREQBERAPD+tCjNdL/haxf5gCP+UzmVwnXvWHTxaLP4LUPzyv+KclvXecVdWmei4XO9K3RmG0tGXnEsmUR9dFnWDsGaqbe8dk+4zUTWGx00thIkyJc1YiV0Ul3VF9p2VRnbdjgfUibiz0W1CqpLVYsNfD22PEtjpWHzw7DisUYO/MgHEi5hVrQp952NJJm/8A9lbFK8d1ahuHDIGtTDYwQwwCTxA4/Dk92JRougQ9YsN2AyFlHVgHYsCGy22MKTsfbHvi5zyxdK17mjkz0K9B1Cx0JsYBqwhDIeJTxcTnA2XIUbZIyecyLOhEVlApPFnBFthUMzLZwKCe7i4MdnJHcdxIuYvG0+Vzy4lyust7IZv3QW/L3Getr6PChWShCCcAr1ZDEKG4Cxz+IENtk89gBMbi7XCoaxXSy0FB+ks6teqKoMdpjgdrbvOO6Rcp/WKXdRpK+jLjjFbDJAHF2ck++Td0e6JxtsNtsHOT4/Kegd6VJBuVSBZlCwQcT2HljPaBU8Xm2eRxNFr9VxJWuQzKDxuOLhZgSFK55Dhwdsbkxdk0q1ScttDAlQkSoSWdVzfer7T9Z0tpRjIFrOf4K3bPzAn0OJxD1O6bi6TLfqtNYfixVR9MzuE2p7HmeLzzV7dEIiJofLEREAREQBERANT6V08eiuHhWW/lw39Jxi9d53bW1cdTp+NHX5gicN1InJiVqmfa4TLSSNdaJjzKtExWmSPvRIYTTuuCR4Gbia3Wjte8TSB0UnrYx5EmRNDdkqxBBU4YEEHwI5Ge2u9I6GLKjLW3VVstt1Zsoa/hrDvYqgs7ACwAkEA/CeInoehfRW3U6V76+JnF6VVVBR+kJGXZnJARVB5++LXODGwpWUqjtb/pmdLdP6VqrK6EdSyW8Dkbqx1HEpBxxL+izjtYUELg90H0moV67BVZZbShChglVQLBFP3nI7IsG2AePkDkyOj/AEd0lmqTTrqXtCV2Pqb6ggpUIu60kglu0VHEdvCY+h9E77VBD0Vu9Rtr01tuNRZUOT8IHZBHjiLHBbCJZW2ueum5V/tMAhrr04CCrq6yz9utP0nZ2G47YIHcVPjMKjpl0zwpVkrWMsGJXq6eqDAgjB4Sd/Mza9H+hdjopssNVltRsSv7Pc6BcZHW3Ds1k/hzny7pPRfo9pmbTJc+oNmq07XFKxWFpXBKszHJIwDtjnGVkqeEhfLr7s0bdKXHADlAEKBawEAQ8HYGO79HX/KJk6ronXsputp1BVQSbLM5C95wTn5CZHQXRCWXaY9fU5stRjQoY2oiguTYfZXZQCM982N3S9NuosSp7VbW2dXZqdQ6dVVSW7S1oDgAgAZJ7/OEkWqVssrUo+b0PKrpnKghH4SQqtwNwFjsFBxgmbXpLoxa6bGLOSmqFNYZFrJ4a+K1mGTyJAG/dPQanpqhSi2WhlGuDuiO1wWqlT1QUIBWuWC7IMDzIJnmuldf1lVKcLKQb7XLY7b3WEsy+QxjfwMh2RWFarUmtLL8/PU1YlQkCVGVZ2tnTPUfpv0mqt8FprB/mY/4Z1mc99Sum4dDbZ+t1T7+SIi/mDOhToh3TyeOlmxEmIiJc5BERAEREAREQCDOJ9N08F1i49m2wfJiJ2wzknprTw627zYN/MoP5kznxK+FH0uFytVa8jytwmJYJm2iYVvOc0T0sCJh6xMj3TMEx7+UvHc1i7M1kiVMN5E3OsAT3Oh9KG0ml0NenW0hWtt1INTKtwZhlEYjtAcR7Q2yFnia6yeQJxucAnA8T4Cek0+u19aqgpUdWmASjlsKWADNx+Kt2eXPA5SHK2x8/GU41ElKz8m7cjLN9YfXNpNPqMaqkIhatEWkWMDbkcXsnK498yulenL7kbq9NrK3srVSpudaqdgCyVIFYkjlxEjvwd5pDrtc2+w4uMjKpkgvxn2u7LD5gSh/tZKs9iIA2Rk1oASCCQFHgzD4mVzM43hot3lb3bNv0hrrtULFOn09Vx068VnWtcXUBgBSuSlZPC2WG4AJztkY+qbVcbXNbTU5paluGvZKFQHCiwZUnl3HJG/aE1NlptJd9Sq8a8JXtjZeScA2I3GB3/WUnRpgsGawj/y2UPvjPEcyHImNGMdNPb6l37PRWxK6ltsgGpgHI4TtxLyye/GO7eW67NMECsjORY3aAwSgPZHMcwOXdmQunUDettuZd1XcDJGB7xDsnIdWuR9wM7A7f5/SQbN36lX/AGkFGK6lUdg4bBwV32wBn3nJ85h33M7cTHJ/65/rMhdOO5XYY9o4Qe/3S1qOHYAID38JLe7cxdCOXkWBJMgSLDgSSZOx3v1W6Xq+idP42Cyw+fWWMw+hE9ZNZ6M6XqtDpq+9NNSD7wgz9Zs51LY8fVlmm35sRESSgiIgCIiAIiIAM5p6xqcaoN+OpfmCR/lOlzwvrKp/sn8rF/5SP6zGurwZ2YGVq6OcWiYN43mwtmBeJxxPVUy0stXCXVlu2aI2W5q35ymV2c5RN0dXIyNEuW9ni2G3WdX95d84JPPkN98909HdSe12Q2Dk51rKhViQAANsjlkzykyNHWjNhjwjhY8wuSFJVcnbcgc5SSuclalmea5tFqr3J+zAMnJ7WcrsDjB8x9ZJtr4ies0+OLl1LPspIyCT3gA9/PymDbp6QMi7O6jhA3AzuxPhgZ+IlwJpsEcVjNnZguMjh5Y7hnPy85Wxg4rfUy6+k1GP0j8t1SpB79zjH+vjjHWIVwRc5PPisPDk7nAB7ySflJSuviOKbmHCMA5yCe8nzyu0qqsJz1dCjcjdhzGPyyPnIK5YoxRcPu1odzgsC5O+w5/CXUa5htkDnthR8DMr9IMDirXngDJPz5mYnEmOFrHOCRheRAOPd598XuRe5b1FLDPEQcYHPfGNtvlLEyWsRdghyRzbmR7pjSUWTEuaerjtrr/WW1p/MwH9ZbE3HoXR1nSmkTu+0Kx/9NWf/DJW5hXllg35H0Yi4AA5AASqQJM6zyYiIgCIiAIiIAiIgCeW9YVGdKrfguHyKsPzxPUzS+mNfForfLgPyYSk1eLNaEstSL8zjmoEwLxNlqxvMC4bT58T19NmIkpulSc4tE0OjmamzmZRLtw3lqdC2OnkTM2rWIECmlXwD2mO+TnPd5/T3zBEzPsbY5oP41z/AK7pErGVTLzM4VWNwMKa15lTlVVg4JGwxjGRg+Ql422gqotpTiTJYBQq74IB+u/n5Z1jaYAf2tRGw2JJPwxt/wBJU1NI/wB6cZ7kOQPE+JmZyuCf8Gax2/SakHlgoBgYbJxw8zsD4bzEsNe/bsYnPuJzjODjuGfkJlr0QclStnEoJO9YxtnhIzzxwnx7Y5ZEvL0UABlUTmC1lwPDni4SwGx3XGx+EaGWeC5muF9anKV79zMxznHPHKSL3xhVC42yE35Y5ydbwrgIUOQc8I9nltnJ33I+Ex2uY8yd+7lFi1k9SXVicsRnO+TvLZk8BxnBx4ymSgJ6/wBUlHH0sp/Vae+z3exX/wDJPHzo/qP02dTqrcexTWgP77FiP+AS0O8cGOlajI6/JiJ0nmxERAEREAREQBERAExuktP1lNifjrYfEjaZMgwyU7O5wvXJg7jcd3hia24T2Hpx0d1WqfbC2/pF/i9ofzZ+YnkbhPmtWk0etw1TPBSRgDnFkHnJflLnaavUc5Zl7UjtS1N1sdK2EuV0s3sqze4Ey3L1NpXkWxnJAYrn5Qykr8i4mjtIyEY58Bn/APJWvR9hyCApGNmIHPI/pIbU/sjlyLWMOYPLP+sy4mt37SIFOc8NSFsYPIt75T4jnk52L7Na3ZfUHtMwI6xnDHhB5A75yB8Jb+yAnJZnPiK2Of4m7tjJ+3bDHHyXPaCjKgYxw+YzLT6rJ9keQYl8eW8jUw+Mq6pADkbgkbuNjt3AHx+hlC2BeXgBsPDfO/ftLRc8tseAAEpiwa6lTvnvPxOZRESSGQZ1/wBSGmxpL7P1mp4QfKtF/qzTj5ndvVLp+Domo99j3ufjawH0AmlPc+XxKVqdurPZRETc+EIiIAiIgCIiAIiIAiIgHnfTXoc6jTkoM21ZZR3sPvL8vqBOPalZ9BGcx9YPo51THUVD9FYe2AP7Nz3/ALp+h985q9PxI+twzE5X2cuexzuznJblJu9qQeUxPSGu1Q3mNMrWDeY5m0djoWxEmJMkhiVYkYkyGZNkgREmQZSYkSZGYMmxIMEzK6O6N1GoYLp6Lbie+utinxf2V+JEGUpqO5jV0u7KlalrLGCoo5szHAE+lfR7o0abSU6cHPU0onF+IgDiPxOTPH+r/wBX/wBkb7Tqir6nGERd0oB5nP3n8+4bDxnQJtCNtz4GOxCqytHZExETQ4RERAEREAREQBERAEREAS1fQrqVcBlYEFTuCDzEuxAOKenHow+ks4lBbTuew/ep/Vv5+B755ifRer0qWo1diq6MMFWGQROddN+rNsltHauD/uriRjyDgHPxHxnNOk90ffwfFI5VCtv1OV6vnMXE9pqfV/0pnH2bi81upx9WBl7T+q3pFuf2asft3OWHwVCPrCTtsfV/UMOl30eGk4nSqPVFefb1dK/u0vZ+bLNnp/VFQP7TV3N48FddYPz4pbKzCXFcMvF+zORyZ3DS+rDo1faS60/t3vj5LgTb6b0M6Nr3XRafI73rFh+bZjs2cs+MUvCmfPFR4jwr2m/Co4m+Q3m30fov0hb/AGej1BHi1ZqX5vifROn06IMIioPBFCj5CXpbsjknxeT7sTh+j9V3SL+31FA8WsLsP4VGPrPQ9H+qGoY+0au1/Faa0qU+WW4j+U6fEsqcUck+IV5c7fI8z0Z6B9GUYK6VHcffuJub39rIHwE9HXWFGFAAHIAAAfCVxLJJHJKcpaydxERJKiIiAIiIAiIgCIiAIiIAiIgCIiAUiTEQQtiJMRJDIkyYkBERJiGSRJiJCAiIkgREQBERAEREAREQBERAP//Z">
            <a:hlinkClick r:id="rId4"/>
          </p:cNvPr>
          <p:cNvSpPr>
            <a:spLocks noChangeAspect="1" noChangeArrowheads="1"/>
          </p:cNvSpPr>
          <p:nvPr/>
        </p:nvSpPr>
        <p:spPr bwMode="auto">
          <a:xfrm>
            <a:off x="285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descr="https://encrypted-tbn0.gstatic.com/images?q=tbn:ANd9GcREQcgy2_PCrW_Um_MwM29S47uVdVogHZh8VHqVWuvoxr7Gix5CPQ"/>
          <p:cNvPicPr>
            <a:picLocks noChangeAspect="1" noChangeArrowheads="1"/>
          </p:cNvPicPr>
          <p:nvPr/>
        </p:nvPicPr>
        <p:blipFill>
          <a:blip r:embed="rId2" cstate="print"/>
          <a:srcRect/>
          <a:stretch>
            <a:fillRect/>
          </a:stretch>
        </p:blipFill>
        <p:spPr bwMode="auto">
          <a:xfrm>
            <a:off x="6409909" y="1828800"/>
            <a:ext cx="2734092" cy="2895600"/>
          </a:xfrm>
          <a:prstGeom prst="rect">
            <a:avLst/>
          </a:prstGeom>
          <a:noFill/>
        </p:spPr>
      </p:pic>
      <p:pic>
        <p:nvPicPr>
          <p:cNvPr id="73729" name="Picture 1"/>
          <p:cNvPicPr>
            <a:picLocks noChangeAspect="1" noChangeArrowheads="1"/>
          </p:cNvPicPr>
          <p:nvPr/>
        </p:nvPicPr>
        <p:blipFill>
          <a:blip r:embed="rId3" cstate="print"/>
          <a:srcRect/>
          <a:stretch>
            <a:fillRect/>
          </a:stretch>
        </p:blipFill>
        <p:spPr bwMode="auto">
          <a:xfrm>
            <a:off x="914400" y="228600"/>
            <a:ext cx="7066483" cy="16002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One way to sanitize items is to soak them in hot water.</a:t>
            </a:r>
          </a:p>
          <a:p>
            <a:r>
              <a:rPr lang="en-US" dirty="0" smtClean="0"/>
              <a:t>For this method to work, the water </a:t>
            </a:r>
            <a:br>
              <a:rPr lang="en-US" dirty="0" smtClean="0"/>
            </a:br>
            <a:r>
              <a:rPr lang="en-US" dirty="0" smtClean="0"/>
              <a:t>must be at least 171°F.</a:t>
            </a:r>
          </a:p>
          <a:p>
            <a:r>
              <a:rPr lang="en-US" dirty="0" smtClean="0"/>
              <a:t>The items must be soaked for at </a:t>
            </a:r>
            <a:br>
              <a:rPr lang="en-US" dirty="0" smtClean="0"/>
            </a:br>
            <a:r>
              <a:rPr lang="en-US" dirty="0" smtClean="0"/>
              <a:t>least 30 seconds.</a:t>
            </a:r>
          </a:p>
          <a:p>
            <a:r>
              <a:rPr lang="en-US" dirty="0" smtClean="0"/>
              <a:t>Another way to sanitize items is to run them through a high-temperature dishwasher.</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descr="https://encrypted-tbn1.gstatic.com/images?q=tbn:ANd9GcS4b-B6BEpzqRq9_5H_loJwcwCHCAdjZvEl7XvnpsmA7QACSwfq"/>
          <p:cNvPicPr>
            <a:picLocks noChangeAspect="1" noChangeArrowheads="1"/>
          </p:cNvPicPr>
          <p:nvPr/>
        </p:nvPicPr>
        <p:blipFill>
          <a:blip r:embed="rId2" cstate="print"/>
          <a:srcRect/>
          <a:stretch>
            <a:fillRect/>
          </a:stretch>
        </p:blipFill>
        <p:spPr bwMode="auto">
          <a:xfrm>
            <a:off x="6553200" y="2211763"/>
            <a:ext cx="2352675" cy="4646238"/>
          </a:xfrm>
          <a:prstGeom prst="rect">
            <a:avLst/>
          </a:prstGeom>
          <a:noFill/>
        </p:spPr>
      </p:pic>
      <p:sp>
        <p:nvSpPr>
          <p:cNvPr id="3" name="Content Placeholder 2"/>
          <p:cNvSpPr>
            <a:spLocks noGrp="1"/>
          </p:cNvSpPr>
          <p:nvPr>
            <p:ph idx="1"/>
          </p:nvPr>
        </p:nvSpPr>
        <p:spPr/>
        <p:txBody>
          <a:bodyPr/>
          <a:lstStyle/>
          <a:p>
            <a:r>
              <a:rPr lang="en-US" dirty="0" smtClean="0"/>
              <a:t>Tableware, utensils, and equipment can be sanitized by soaking them in a chemical sanitizing solution.</a:t>
            </a:r>
          </a:p>
          <a:p>
            <a:r>
              <a:rPr lang="en-US" dirty="0" smtClean="0"/>
              <a:t>Or you can rinse, swab, or spray </a:t>
            </a:r>
            <a:br>
              <a:rPr lang="en-US" dirty="0" smtClean="0"/>
            </a:br>
            <a:r>
              <a:rPr lang="en-US" dirty="0" smtClean="0"/>
              <a:t>them with sanitizing solution.</a:t>
            </a:r>
            <a:endParaRPr lang="en-US" dirty="0"/>
          </a:p>
        </p:txBody>
      </p:sp>
      <p:pic>
        <p:nvPicPr>
          <p:cNvPr id="72705" name="Picture 1"/>
          <p:cNvPicPr>
            <a:picLocks noChangeAspect="1" noChangeArrowheads="1"/>
          </p:cNvPicPr>
          <p:nvPr/>
        </p:nvPicPr>
        <p:blipFill>
          <a:blip r:embed="rId3" cstate="print"/>
          <a:srcRect/>
          <a:stretch>
            <a:fillRect/>
          </a:stretch>
        </p:blipFill>
        <p:spPr bwMode="auto">
          <a:xfrm>
            <a:off x="152400" y="410437"/>
            <a:ext cx="8839201" cy="10373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descr="http://ecx.images-amazon.com/images/I/319cW3yfvGL._SL500_AA300_.jpg"/>
          <p:cNvPicPr>
            <a:picLocks noChangeAspect="1" noChangeArrowheads="1"/>
          </p:cNvPicPr>
          <p:nvPr/>
        </p:nvPicPr>
        <p:blipFill>
          <a:blip r:embed="rId2" cstate="print"/>
          <a:srcRect/>
          <a:stretch>
            <a:fillRect/>
          </a:stretch>
        </p:blipFill>
        <p:spPr bwMode="auto">
          <a:xfrm>
            <a:off x="5029200" y="1752600"/>
            <a:ext cx="5410200" cy="5410200"/>
          </a:xfrm>
          <a:prstGeom prst="rect">
            <a:avLst/>
          </a:prstGeom>
          <a:noFill/>
        </p:spPr>
      </p:pic>
      <p:sp>
        <p:nvSpPr>
          <p:cNvPr id="3" name="Content Placeholder 2"/>
          <p:cNvSpPr>
            <a:spLocks noGrp="1"/>
          </p:cNvSpPr>
          <p:nvPr>
            <p:ph idx="1"/>
          </p:nvPr>
        </p:nvSpPr>
        <p:spPr/>
        <p:txBody>
          <a:bodyPr/>
          <a:lstStyle/>
          <a:p>
            <a:r>
              <a:rPr lang="en-US" dirty="0" smtClean="0"/>
              <a:t>Three common types of chemical sanitizers are chlorine, iodine, and quaternary ammonium compounds (</a:t>
            </a:r>
            <a:r>
              <a:rPr lang="en-US" dirty="0" err="1" smtClean="0"/>
              <a:t>quats</a:t>
            </a:r>
            <a:r>
              <a:rPr lang="en-US" dirty="0" smtClean="0"/>
              <a:t>)</a:t>
            </a:r>
          </a:p>
          <a:p>
            <a:r>
              <a:rPr lang="en-US" dirty="0" smtClean="0"/>
              <a:t>Chemical sanitizers are regulated </a:t>
            </a:r>
            <a:br>
              <a:rPr lang="en-US" dirty="0" smtClean="0"/>
            </a:br>
            <a:r>
              <a:rPr lang="en-US" dirty="0" smtClean="0"/>
              <a:t>by state and federal </a:t>
            </a:r>
            <a:br>
              <a:rPr lang="en-US" dirty="0" smtClean="0"/>
            </a:br>
            <a:r>
              <a:rPr lang="en-US" dirty="0" smtClean="0"/>
              <a:t>environmental protection </a:t>
            </a:r>
            <a:br>
              <a:rPr lang="en-US" dirty="0" smtClean="0"/>
            </a:br>
            <a:r>
              <a:rPr lang="en-US" dirty="0" smtClean="0"/>
              <a:t>agencies.</a:t>
            </a:r>
            <a:endParaRPr lang="en-US" dirty="0"/>
          </a:p>
        </p:txBody>
      </p:sp>
      <p:pic>
        <p:nvPicPr>
          <p:cNvPr id="71681" name="Picture 1"/>
          <p:cNvPicPr>
            <a:picLocks noChangeAspect="1" noChangeArrowheads="1"/>
          </p:cNvPicPr>
          <p:nvPr/>
        </p:nvPicPr>
        <p:blipFill>
          <a:blip r:embed="rId3" cstate="print"/>
          <a:srcRect/>
          <a:stretch>
            <a:fillRect/>
          </a:stretch>
        </p:blipFill>
        <p:spPr bwMode="auto">
          <a:xfrm>
            <a:off x="381000" y="381000"/>
            <a:ext cx="8358554" cy="1066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s://www.ameripride.com/en/Products/Facility_Services/Cleaning_Chemicals/~/media/Images/Products/cleaning-chemicals-us/sink-sanitizer600x520.ashx?w=352&amp;h=272&amp;bc=ffffff&amp;as=0"/>
          <p:cNvPicPr>
            <a:picLocks noChangeAspect="1" noChangeArrowheads="1"/>
          </p:cNvPicPr>
          <p:nvPr/>
        </p:nvPicPr>
        <p:blipFill>
          <a:blip r:embed="rId2" cstate="print"/>
          <a:srcRect/>
          <a:stretch>
            <a:fillRect/>
          </a:stretch>
        </p:blipFill>
        <p:spPr bwMode="auto">
          <a:xfrm>
            <a:off x="4953000" y="2590800"/>
            <a:ext cx="5620871" cy="4343400"/>
          </a:xfrm>
          <a:prstGeom prst="rect">
            <a:avLst/>
          </a:prstGeom>
          <a:noFill/>
        </p:spPr>
      </p:pic>
      <p:sp>
        <p:nvSpPr>
          <p:cNvPr id="3" name="Content Placeholder 2"/>
          <p:cNvSpPr>
            <a:spLocks noGrp="1"/>
          </p:cNvSpPr>
          <p:nvPr>
            <p:ph idx="1"/>
          </p:nvPr>
        </p:nvSpPr>
        <p:spPr/>
        <p:txBody>
          <a:bodyPr/>
          <a:lstStyle/>
          <a:p>
            <a:r>
              <a:rPr lang="en-US" dirty="0" smtClean="0"/>
              <a:t>In some cases, you can use detergent-sanitizer blends to sanitize.  Operations that have two-compartment sinks often use these.</a:t>
            </a:r>
          </a:p>
          <a:p>
            <a:r>
              <a:rPr lang="en-US" dirty="0" smtClean="0"/>
              <a:t>If you use a detergent-sanitizer </a:t>
            </a:r>
            <a:br>
              <a:rPr lang="en-US" dirty="0" smtClean="0"/>
            </a:br>
            <a:r>
              <a:rPr lang="en-US" dirty="0" smtClean="0"/>
              <a:t>blend, use it once to clean.  Then </a:t>
            </a:r>
            <a:br>
              <a:rPr lang="en-US" dirty="0" smtClean="0"/>
            </a:br>
            <a:r>
              <a:rPr lang="en-US" dirty="0" smtClean="0"/>
              <a:t>use it a second time to sanitize.</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381000" y="381000"/>
            <a:ext cx="8358554" cy="1066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descr="https://encrypted-tbn2.gstatic.com/images?q=tbn:ANd9GcRXdLkB86cb0L8HTkQn9Iev9io5oz3CWxSMy-RDEsProxuiea6H"/>
          <p:cNvPicPr>
            <a:picLocks noChangeAspect="1" noChangeArrowheads="1"/>
          </p:cNvPicPr>
          <p:nvPr/>
        </p:nvPicPr>
        <p:blipFill>
          <a:blip r:embed="rId2" cstate="print"/>
          <a:srcRect/>
          <a:stretch>
            <a:fillRect/>
          </a:stretch>
        </p:blipFill>
        <p:spPr bwMode="auto">
          <a:xfrm rot="3165950">
            <a:off x="3096963" y="1953963"/>
            <a:ext cx="5561528" cy="5561528"/>
          </a:xfrm>
          <a:prstGeom prst="rect">
            <a:avLst/>
          </a:prstGeom>
          <a:noFill/>
        </p:spPr>
      </p:pic>
      <p:sp>
        <p:nvSpPr>
          <p:cNvPr id="3" name="Content Placeholder 2"/>
          <p:cNvSpPr>
            <a:spLocks noGrp="1"/>
          </p:cNvSpPr>
          <p:nvPr>
            <p:ph idx="1"/>
          </p:nvPr>
        </p:nvSpPr>
        <p:spPr/>
        <p:txBody>
          <a:bodyPr/>
          <a:lstStyle/>
          <a:p>
            <a:r>
              <a:rPr lang="en-US" dirty="0" smtClean="0"/>
              <a:t>Several factors influence the effectiveness of chemical sanitizer.  The most critical are:</a:t>
            </a:r>
          </a:p>
          <a:p>
            <a:pPr lvl="1"/>
            <a:r>
              <a:rPr lang="en-US" dirty="0" smtClean="0"/>
              <a:t>Concentration</a:t>
            </a:r>
          </a:p>
          <a:p>
            <a:pPr lvl="1"/>
            <a:r>
              <a:rPr lang="en-US" dirty="0" smtClean="0"/>
              <a:t>Temperature</a:t>
            </a:r>
          </a:p>
          <a:p>
            <a:pPr lvl="1"/>
            <a:r>
              <a:rPr lang="en-US" dirty="0" smtClean="0"/>
              <a:t>Contact time</a:t>
            </a:r>
          </a:p>
          <a:p>
            <a:pPr lvl="1"/>
            <a:r>
              <a:rPr lang="en-US" dirty="0" smtClean="0"/>
              <a:t>Water hardness</a:t>
            </a:r>
          </a:p>
          <a:p>
            <a:pPr lvl="1"/>
            <a:r>
              <a:rPr lang="en-US" dirty="0" smtClean="0"/>
              <a:t>pH</a:t>
            </a:r>
            <a:endParaRPr lang="en-US" dirty="0"/>
          </a:p>
        </p:txBody>
      </p:sp>
      <p:pic>
        <p:nvPicPr>
          <p:cNvPr id="69633" name="Picture 1"/>
          <p:cNvPicPr>
            <a:picLocks noChangeAspect="1" noChangeArrowheads="1"/>
          </p:cNvPicPr>
          <p:nvPr/>
        </p:nvPicPr>
        <p:blipFill>
          <a:blip r:embed="rId3" cstate="print"/>
          <a:srcRect/>
          <a:stretch>
            <a:fillRect/>
          </a:stretch>
        </p:blipFill>
        <p:spPr bwMode="auto">
          <a:xfrm>
            <a:off x="408858" y="381000"/>
            <a:ext cx="8201742"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7" name="Picture 9" descr="http://www.webstaurantstore.com/images/products/main/41479/15456/32-oz-labeled-bottle-for-noble-chemical-sani-512-food-surface-sanitizer.jpg"/>
          <p:cNvPicPr>
            <a:picLocks noChangeAspect="1" noChangeArrowheads="1"/>
          </p:cNvPicPr>
          <p:nvPr/>
        </p:nvPicPr>
        <p:blipFill>
          <a:blip r:embed="rId2" cstate="print"/>
          <a:srcRect/>
          <a:stretch>
            <a:fillRect/>
          </a:stretch>
        </p:blipFill>
        <p:spPr bwMode="auto">
          <a:xfrm rot="933573">
            <a:off x="5448646" y="2019647"/>
            <a:ext cx="4938397" cy="4938397"/>
          </a:xfrm>
          <a:prstGeom prst="rect">
            <a:avLst/>
          </a:prstGeom>
          <a:noFill/>
        </p:spPr>
      </p:pic>
      <p:sp>
        <p:nvSpPr>
          <p:cNvPr id="3" name="Content Placeholder 2"/>
          <p:cNvSpPr>
            <a:spLocks noGrp="1"/>
          </p:cNvSpPr>
          <p:nvPr>
            <p:ph idx="1"/>
          </p:nvPr>
        </p:nvSpPr>
        <p:spPr/>
        <p:txBody>
          <a:bodyPr/>
          <a:lstStyle/>
          <a:p>
            <a:r>
              <a:rPr lang="en-US" dirty="0" smtClean="0"/>
              <a:t>Sanitizer solution is a mix of chemical sanitizer and water.  </a:t>
            </a:r>
            <a:endParaRPr lang="en-US" dirty="0"/>
          </a:p>
          <a:p>
            <a:r>
              <a:rPr lang="en-US" dirty="0" smtClean="0"/>
              <a:t>Too little sanitizer may make the solution weak and useless.</a:t>
            </a:r>
          </a:p>
          <a:p>
            <a:r>
              <a:rPr lang="en-US" dirty="0" smtClean="0"/>
              <a:t>Too much sanitizer may make the </a:t>
            </a:r>
            <a:br>
              <a:rPr lang="en-US" dirty="0" smtClean="0"/>
            </a:br>
            <a:r>
              <a:rPr lang="en-US" dirty="0" smtClean="0"/>
              <a:t>solution too strong and unsafe.</a:t>
            </a:r>
          </a:p>
          <a:p>
            <a:r>
              <a:rPr lang="en-US" dirty="0" smtClean="0"/>
              <a:t>It can also leave a bad taste on items </a:t>
            </a:r>
            <a:br>
              <a:rPr lang="en-US" dirty="0" smtClean="0"/>
            </a:br>
            <a:r>
              <a:rPr lang="en-US" dirty="0" smtClean="0"/>
              <a:t>or corrode metal.</a:t>
            </a:r>
            <a:endParaRPr lang="en-US" dirty="0"/>
          </a:p>
        </p:txBody>
      </p:sp>
      <p:pic>
        <p:nvPicPr>
          <p:cNvPr id="68609" name="Picture 1"/>
          <p:cNvPicPr>
            <a:picLocks noChangeAspect="1" noChangeArrowheads="1"/>
          </p:cNvPicPr>
          <p:nvPr/>
        </p:nvPicPr>
        <p:blipFill>
          <a:blip r:embed="rId3" cstate="print"/>
          <a:srcRect/>
          <a:stretch>
            <a:fillRect/>
          </a:stretch>
        </p:blipFill>
        <p:spPr bwMode="auto">
          <a:xfrm>
            <a:off x="457200" y="304800"/>
            <a:ext cx="8226097" cy="1219200"/>
          </a:xfrm>
          <a:prstGeom prst="rect">
            <a:avLst/>
          </a:prstGeom>
          <a:noFill/>
          <a:ln w="9525">
            <a:noFill/>
            <a:miter lim="800000"/>
            <a:headEnd/>
            <a:tailEnd/>
          </a:ln>
        </p:spPr>
      </p:pic>
      <p:sp>
        <p:nvSpPr>
          <p:cNvPr id="68611" name="AutoShape 3" descr="data:image/jpeg;base64,/9j/4AAQSkZJRgABAQAAAQABAAD/2wCEAAkGBxASDxIUEBQPEhAQFREREhUQEBESEBcPFxIWFxYSFRQYHSggGBolHBQUITItJSorLi46Fx8zODMsNyktLisBCgoKDg0OGxAQGzckHCUsNSwsLDcwLDc3NCwsLDcuLCwsLC4wLTcvLC0sLywsLDQ0Ny4sLiwsNCw3LiwsLDc3N//AABEIAOEA4QMBIgACEQEDEQH/xAAcAAEAAgMBAQEAAAAAAAAAAAAABAUCAwYHAQj/xABAEAACAQICBQkFBQYHAQAAAAAAAQIDERIhBAUxQVEGEyIyYXGBkaEjQlJy0QcUscHwFWKSsrPhJTM0c4LC8UP/xAAaAQEAAwEBAQAAAAAAAAAAAAAAAQIDBQYE/8QAKhEBAAIBAwMDAQkAAAAAAAAAAAECEQMhMQQSUQUygWETM0FCUnGhsfD/2gAMAwEAAhEDEQA/APcQAAAAAAAAAAAAAAAAAAAAAAAAAAAAAAAAAAAAAAAAAAAAAAAAAAAAAwq1YxV5NJdrI+sdL5uKt1pXtfYrLaUNWrKTvJtvtJiMomcLmpramtmKXhZepolrh7opd7bKux9wvtLxRWbJ71nUfBdy+pj+0anxekfoQ8L7TJQJ7IR3ynR1nPsfevobqetfij4x+hWqIcSOw713HWFJ+9bvTRJi01dZp8DmJNHQ6CrUodyK2rhaLZbwAVWAAAAAAAAAAAAAAAAAAAAAAAAVmv6EpU1KCbcHdpZtxtnZeRR0a6Z15W621XGpFyikqqV4yWV/3ZcV+BatsImMquLe5ryPrb7CLolR2RNRrEspYJGR9PsWuzIlD4zfq6i5zvaOCLs753dtiXZdZmh/kyz1J/k/8p/zFLyvWEn7rT+CH8KNwBk0AAAAAAAAAAAAAAAAAAAAAAAAAAAMas1GLb2JN+RkRNaytRlvvZZ33yXADnaVOyV9pLgsiJGD23fdZW3fUkyUrZNeMf7mtdoZ2bacLyS4tLzZP07VUKnSj7Ootko7+yS95EPVjfOpSs3m1bJbHtWdy8K3ndasOWjVlGpzdVJVM7NdWXdwezIudSP2T7Jy+v5kDlRQsoVV7kot918/T8CbqV9Ga/euu5xX0ZEzmCIxKyABVYAAAAAAAAAAAAAAAAAAAAAAAAAAAr9dt81km+lG9lfLiWBWcop2oW+KUY+G23oBUU3l+uwkS2eZVxiuCN9SCSW3zLxbZnMLLVb9uu6X69S9Od5PVHzzjfo4JSt2qUVf1Z0RWZyvEYadL0dVISi9kk0U/J+o4SlSnlOPQd99uq/FP0L4i6XoMKjTd4zWSlHKVuHaiBKB8R9CQAAAAAAAAAAAAAAAAAAAAAAAAAACl5Ty6FNcZ38ov6l0c3yiq3rRj8Eb+Mn9EvMiRXRN9bYjSjfX3dxeOFJ5SeT/APqH/ty/ngdIczqSdtIX70ZR/B/9Tpiq4AAAAAAAAAAAAAAAAAAAAAAAAAAAAAAAD5J2V+BxlatzlSc7dd38EkkvJI6DlDpWCi4rrVegvl95+WXic3BZEDYjdXew0Q2m2skXjhWeWNCtgqQnujJN/Lsfpc7I4ipmjrdV6RzlGEt9rS+ZZP8AAqslAAAAAAAAAAAAAAAAAAAAAAAAAAAAAB8lJJXeSWbb2WPpzfKbWLb5mD4Oo16Q/N+AEDWGmc9Wcl1I9GHy8fHb5Gu5qpqxk2RA2Q2myszTBmdSRdDFlpyZ0u05Un73Sj8y2ryz8GVNzDG4yUo5Si013orKXeA0aFpKqU4zjskvJ715m8AAAAAAAAAAAAAAAAAAAAAAAAAAABwusbLSa3zy9c/zO6PGOVmvqmja00lWx03KLcW7NPBHOLK2tEct9DQtrTNac4dYmYtlBoPKbRqiXT5tvK1VYM+GLY9vEuKVWMleLTXFNNehNZieFNTRvpzi8YSYs+yka4sycl+mXZvqZjM+GiWnUlNQc6anK9ouaxZJt5bskyJTFZnh0nJKUrVV7qcWu93v+COhKDkjJOFVrNY1G+7KN8vMvyETGAAAAAAAAAAAAAAAAAAAAAAAAAAADwL7S1/iekfNH+nE99PCvtMpxesa7ulLFBWf+1FpmWt7XS9KnGv8MOTTnKjRi0nTjOblGfSjKm3NqpFbFJTjKDutkkStU6poulQlzUbzhoyqTU3SlGMqdSU6t1JXeUOJWamhWdKEaVXm5U26jhJYoSk5ztfPZhSyS337s9ZU6tWnOjalioy0ZxhSjJRtzNsKxPKKxN3fpdFI4jZ071mdS0RbGZ3588zx5WtLRJRwJLTnH7vz+OOkVLVKipYuajFxaTbtsv3Gi0/vvM8/pGDDiUXWtN1Oaxqi52sni6N7GEq0rzkqOlwrS0ZUEsnBXhGEZxwq6fRbz4M1VMNbSq1SpTqKDpppN4KqlgjCM4cZYllfLMtKKUnebfp+k77fUnSjUp6XLFpDUYNUo1qs3KNWNKVSqmm87YbZr3i2jotOnXpqnCEY+3do3gm6cadF5xz6zk8t77TRU0rSpuTVN0qcuddWM5J85jgqSbtm5JRi+13fBP7q+lWdf2soSfN1pxVO+GPO1oVHZ2u7u+7d32mIZatrdu84jHGfpj8P2z8+XpPIv/TSeWdSVrKysoxWS3bGX5UclIW0SHa5/wA7X5FuauFbmQABUAAAAAAAAAAAAAAAAAAAAAAAAPB/tPX+JV++n/Sge8Hh32mUsWsa+Hrezy3tc1HZxM9X2uj6XONf4UGiTtCF7Wt2Ldxyv437ifT0yUMUoynGcknLHZt2VkulhWxJZJ7N5X6PDoR6TV1a90rPao32bt7XcSKkJRV7JR45xj4yVk/N7TKM4d61a2ndLoa0rq94OSeJSWKDTUoxi08MeEfV8TL9pVcePm+nhUE5OOUVfZeOV7vs7NhEcuFnbZeUX4bXxMNPfRVksnxhfNE5mI5TGlpzPtjf/eW5650icrKWG+d7u6/ht6oteS6lzlbFJytGnnla7ctyy91f2Ob0anKT6OVl2Pf32Oo5L0sPPZuTbpq7d3dRk+Hb/wC72nmZzLHrq0po2isRHH9vWuT0baLS+W/m2/zLEi6qhh0ekuFOH8qJR9Dy0gACAAAAAAAAAAAAAAAAAA+NgfQY41xV3ms93EyAAAAeHfafB/tGs1u5t9v+XHM9xPEPtQdtZVX2U/6cTPU9r7/Tfv8A4cjHSfjSlxd7T/iW3xuTaWjRsmudipW91Tj5wa/AitU58E+9Rfr0X6F9HToOV6tKnK7xYruM2rYWk2rZLNdLLIxrHl6PUvNYjthWfd18cfGNRZZ2fV7B93j8a3rowqN37rIt6ek6NdXhUywuSVWOb6Wx85nmov8A4kTQdJUU+dWNt5N1Y2SSeyOLN4rbe0t2wrGtbEzif4aaVK2S5x3e+1KN1t+KW7ckdLyZvClW6KUnUtvyXNxfvZ3z3/2KZ6wwL2cIw252zzb3u19rtk7F3ydblSu3fnKjz45xjwXDgi9IjL4OutadKcxs9e0aNoRXCMV5I2BA1eeAAAAAAAAAAAAAAAAACNpivhVpSu3lGeDdvd0BJI2mrJNuSSv1bXbte2fczDBN9a8bySSjN3UbbW1vMKket1nhkoq7qS2wV3Zb+kwM7NOCe20FlnvvbyTJhCjTu11s5STeOTaSvbO+QqQabUXNtKDV6klm5NZvhlcCaDTo0Wr4tvzyl+Ow3ADx/wC0jVk6uk1Z005Tg0nHe4qKzXaj2A5zlLqhyfPU1d26aW1pbJLtsRMZjDXR1Z0rxeH5+3mylUa2NrubR6FrLU9Cu7zh0vij0Zea2+JS1uRz/wDnVy4Tjn5r6GE6No4ek0fVtC8YvtKihWqO13Vd+rZXv+rmUJ1HdR55rsut722LZcmdKTVpwaWy1Wcbd3R7F5GyHJeu7YpxS4Oc5/kh9nbw0nrenj80KTDveGLdtrc5+R3nI+jelo+2znfPa/bPaQNC5M0o5zbm+CWCPjbN+Z2fJrVblOEklGlSaasrK62Ria0pNd5cnr+upq17KeeXaAAu5AAAAAAAAAAAAAAAAAQ9Ilad88llaM5K7vwViYAK+pVb24ntt7Oot+WaV9ljW7YbYXZZpYKqzad3e13nbaWgArKmHYovCuqsFRZvuXHM+4tuWTW6nVvl1UstxZACNoSSUrKyv8MovZtbebZJAAAACm1nyepVW5Q9nN5uyvFvtX0KHSOT+kQ91TXGDv6PM7cExI87ejVE7OE0+2Dv6o3UNV15vo0598lhXmzvgT3DntXcmoqzrPE/hjfD4va/Qv4RSSSSSWSSVlYyBXIAAAAAAAAAAAAAAAAAAAAAAAAAAAAAAAAAAAAAAAAAAAAAAAAAAAAAAAAAAD//2Q==">
            <a:hlinkClick r:id="rId4"/>
          </p:cNvPr>
          <p:cNvSpPr>
            <a:spLocks noChangeAspect="1" noChangeArrowheads="1"/>
          </p:cNvSpPr>
          <p:nvPr/>
        </p:nvSpPr>
        <p:spPr bwMode="auto">
          <a:xfrm>
            <a:off x="285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8613" name="AutoShape 5" descr="data:image/jpeg;base64,/9j/4AAQSkZJRgABAQAAAQABAAD/2wCEAAkGBxASDxIUEBQPEhAQFREREhUQEBESEBcPFxIWFxYSFRQYHSggGBolHBQUITItJSorLi46Fx8zODMsNyktLisBCgoKDg0OGxAQGzckHCUsNSwsLDcwLDc3NCwsLDcuLCwsLC4wLTcvLC0sLywsLDQ0Ny4sLiwsNCw3LiwsLDc3N//AABEIAOEA4QMBIgACEQEDEQH/xAAcAAEAAgMBAQEAAAAAAAAAAAAABAUCAwYHAQj/xABAEAACAQICBQkFBQYHAQAAAAAAAQIDERIhBAUxQVEGEyIyYXGBkaEjQlJy0QcUscHwFWKSsrPhJTM0c4LC8UP/xAAaAQEAAwEBAQAAAAAAAAAAAAAAAQIDBQYE/8QAKhEBAAIBAwMDAQkAAAAAAAAAAAECEQMhMQQSUQUygWETM0FCUnGhsfD/2gAMAwEAAhEDEQA/APcQAAAAAAAAAAAAAAAAAAAAAAAAAAAAAAAAAAAAAAAAAAAAAAAAAAAAAwq1YxV5NJdrI+sdL5uKt1pXtfYrLaUNWrKTvJtvtJiMomcLmpramtmKXhZepolrh7opd7bKux9wvtLxRWbJ71nUfBdy+pj+0anxekfoQ8L7TJQJ7IR3ynR1nPsfevobqetfij4x+hWqIcSOw713HWFJ+9bvTRJi01dZp8DmJNHQ6CrUodyK2rhaLZbwAVWAAAAAAAAAAAAAAAAAAAAAAAAVmv6EpU1KCbcHdpZtxtnZeRR0a6Z15W621XGpFyikqqV4yWV/3ZcV+BatsImMquLe5ryPrb7CLolR2RNRrEspYJGR9PsWuzIlD4zfq6i5zvaOCLs753dtiXZdZmh/kyz1J/k/8p/zFLyvWEn7rT+CH8KNwBk0AAAAAAAAAAAAAAAAAAAAAAAAAAAMas1GLb2JN+RkRNaytRlvvZZ33yXADnaVOyV9pLgsiJGD23fdZW3fUkyUrZNeMf7mtdoZ2bacLyS4tLzZP07VUKnSj7Ootko7+yS95EPVjfOpSs3m1bJbHtWdy8K3ndasOWjVlGpzdVJVM7NdWXdwezIudSP2T7Jy+v5kDlRQsoVV7kot918/T8CbqV9Ga/euu5xX0ZEzmCIxKyABVYAAAAAAAAAAAAAAAAAAAAAAAAAAAr9dt81km+lG9lfLiWBWcop2oW+KUY+G23oBUU3l+uwkS2eZVxiuCN9SCSW3zLxbZnMLLVb9uu6X69S9Od5PVHzzjfo4JSt2qUVf1Z0RWZyvEYadL0dVISi9kk0U/J+o4SlSnlOPQd99uq/FP0L4i6XoMKjTd4zWSlHKVuHaiBKB8R9CQAAAAAAAAAAAAAAAAAAAAAAAAAACl5Ty6FNcZ38ov6l0c3yiq3rRj8Eb+Mn9EvMiRXRN9bYjSjfX3dxeOFJ5SeT/APqH/ty/ngdIczqSdtIX70ZR/B/9Tpiq4AAAAAAAAAAAAAAAAAAAAAAAAAAAAAAAD5J2V+BxlatzlSc7dd38EkkvJI6DlDpWCi4rrVegvl95+WXic3BZEDYjdXew0Q2m2skXjhWeWNCtgqQnujJN/Lsfpc7I4ipmjrdV6RzlGEt9rS+ZZP8AAqslAAAAAAAAAAAAAAAAAAAAAAAAAAAAAB8lJJXeSWbb2WPpzfKbWLb5mD4Oo16Q/N+AEDWGmc9Wcl1I9GHy8fHb5Gu5qpqxk2RA2Q2myszTBmdSRdDFlpyZ0u05Un73Sj8y2ryz8GVNzDG4yUo5Si013orKXeA0aFpKqU4zjskvJ715m8AAAAAAAAAAAAAAAAAAAAAAAAAAABwusbLSa3zy9c/zO6PGOVmvqmja00lWx03KLcW7NPBHOLK2tEct9DQtrTNac4dYmYtlBoPKbRqiXT5tvK1VYM+GLY9vEuKVWMleLTXFNNehNZieFNTRvpzi8YSYs+yka4sycl+mXZvqZjM+GiWnUlNQc6anK9ouaxZJt5bskyJTFZnh0nJKUrVV7qcWu93v+COhKDkjJOFVrNY1G+7KN8vMvyETGAAAAAAAAAAAAAAAAAAAAAAAAAAADwL7S1/iekfNH+nE99PCvtMpxesa7ulLFBWf+1FpmWt7XS9KnGv8MOTTnKjRi0nTjOblGfSjKm3NqpFbFJTjKDutkkStU6poulQlzUbzhoyqTU3SlGMqdSU6t1JXeUOJWamhWdKEaVXm5U26jhJYoSk5ztfPZhSyS337s9ZU6tWnOjalioy0ZxhSjJRtzNsKxPKKxN3fpdFI4jZ071mdS0RbGZ3588zx5WtLRJRwJLTnH7vz+OOkVLVKipYuajFxaTbtsv3Gi0/vvM8/pGDDiUXWtN1Oaxqi52sni6N7GEq0rzkqOlwrS0ZUEsnBXhGEZxwq6fRbz4M1VMNbSq1SpTqKDpppN4KqlgjCM4cZYllfLMtKKUnebfp+k77fUnSjUp6XLFpDUYNUo1qs3KNWNKVSqmm87YbZr3i2jotOnXpqnCEY+3do3gm6cadF5xz6zk8t77TRU0rSpuTVN0qcuddWM5J85jgqSbtm5JRi+13fBP7q+lWdf2soSfN1pxVO+GPO1oVHZ2u7u+7d32mIZatrdu84jHGfpj8P2z8+XpPIv/TSeWdSVrKysoxWS3bGX5UclIW0SHa5/wA7X5FuauFbmQABUAAAAAAAAAAAAAAAAAAAAAAAAPB/tPX+JV++n/Sge8Hh32mUsWsa+Hrezy3tc1HZxM9X2uj6XONf4UGiTtCF7Wt2Ldxyv437ifT0yUMUoynGcknLHZt2VkulhWxJZJ7N5X6PDoR6TV1a90rPao32bt7XcSKkJRV7JR45xj4yVk/N7TKM4d61a2ndLoa0rq94OSeJSWKDTUoxi08MeEfV8TL9pVcePm+nhUE5OOUVfZeOV7vs7NhEcuFnbZeUX4bXxMNPfRVksnxhfNE5mI5TGlpzPtjf/eW5650icrKWG+d7u6/ht6oteS6lzlbFJytGnnla7ctyy91f2Ob0anKT6OVl2Pf32Oo5L0sPPZuTbpq7d3dRk+Hb/wC72nmZzLHrq0po2isRHH9vWuT0baLS+W/m2/zLEi6qhh0ekuFOH8qJR9Dy0gACAAAAAAAAAAAAAAAAAA+NgfQY41xV3ms93EyAAAAeHfafB/tGs1u5t9v+XHM9xPEPtQdtZVX2U/6cTPU9r7/Tfv8A4cjHSfjSlxd7T/iW3xuTaWjRsmudipW91Tj5wa/AitU58E+9Rfr0X6F9HToOV6tKnK7xYruM2rYWk2rZLNdLLIxrHl6PUvNYjthWfd18cfGNRZZ2fV7B93j8a3rowqN37rIt6ek6NdXhUywuSVWOb6Wx85nmov8A4kTQdJUU+dWNt5N1Y2SSeyOLN4rbe0t2wrGtbEzif4aaVK2S5x3e+1KN1t+KW7ckdLyZvClW6KUnUtvyXNxfvZ3z3/2KZ6wwL2cIw252zzb3u19rtk7F3ydblSu3fnKjz45xjwXDgi9IjL4OutadKcxs9e0aNoRXCMV5I2BA1eeAAAAAAAAAAAAAAAAACNpivhVpSu3lGeDdvd0BJI2mrJNuSSv1bXbte2fczDBN9a8bySSjN3UbbW1vMKket1nhkoq7qS2wV3Zb+kwM7NOCe20FlnvvbyTJhCjTu11s5STeOTaSvbO+QqQabUXNtKDV6klm5NZvhlcCaDTo0Wr4tvzyl+Ow3ADx/wC0jVk6uk1Z005Tg0nHe4qKzXaj2A5zlLqhyfPU1d26aW1pbJLtsRMZjDXR1Z0rxeH5+3mylUa2NrubR6FrLU9Cu7zh0vij0Zea2+JS1uRz/wDnVy4Tjn5r6GE6No4ek0fVtC8YvtKihWqO13Vd+rZXv+rmUJ1HdR55rsut722LZcmdKTVpwaWy1Wcbd3R7F5GyHJeu7YpxS4Oc5/kh9nbw0nrenj80KTDveGLdtrc5+R3nI+jelo+2znfPa/bPaQNC5M0o5zbm+CWCPjbN+Z2fJrVblOEklGlSaasrK62Ria0pNd5cnr+upq17KeeXaAAu5AAAAAAAAAAAAAAAAAQ9Ilad88llaM5K7vwViYAK+pVb24ntt7Oot+WaV9ljW7YbYXZZpYKqzad3e13nbaWgArKmHYovCuqsFRZvuXHM+4tuWTW6nVvl1UstxZACNoSSUrKyv8MovZtbebZJAAAACm1nyepVW5Q9nN5uyvFvtX0KHSOT+kQ91TXGDv6PM7cExI87ejVE7OE0+2Dv6o3UNV15vo0598lhXmzvgT3DntXcmoqzrPE/hjfD4va/Qv4RSSSSSWSSVlYyBXIAAAAAAAAAAAAAAAAAAAAAAAAAAAAAAAAAAAAAAAAAAAAAAAAAAAAAAAAAAD//2Q==">
            <a:hlinkClick r:id="rId4"/>
          </p:cNvPr>
          <p:cNvSpPr>
            <a:spLocks noChangeAspect="1" noChangeArrowheads="1"/>
          </p:cNvSpPr>
          <p:nvPr/>
        </p:nvSpPr>
        <p:spPr bwMode="auto">
          <a:xfrm>
            <a:off x="285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8615" name="AutoShape 7" descr="data:image/jpeg;base64,/9j/4AAQSkZJRgABAQAAAQABAAD/2wCEAAkGBxASDxIUEBQPEhAQFREREhUQEBESEBcPFxIWFxYSFRQYHSggGBolHBQUITItJSorLi46Fx8zODMsNyktLisBCgoKDg0OGxAQGzckHCUsNSwsLDcwLDc3NCwsLDcuLCwsLC4wLTcvLC0sLywsLDQ0Ny4sLiwsNCw3LiwsLDc3N//AABEIAOEA4QMBIgACEQEDEQH/xAAcAAEAAgMBAQEAAAAAAAAAAAAABAUCAwYHAQj/xABAEAACAQICBQkFBQYHAQAAAAAAAQIDERIhBAUxQVEGEyIyYXGBkaEjQlJy0QcUscHwFWKSsrPhJTM0c4LC8UP/xAAaAQEAAwEBAQAAAAAAAAAAAAAAAQIDBQYE/8QAKhEBAAIBAwMDAQkAAAAAAAAAAAECEQMhMQQSUQUygWETM0FCUnGhsfD/2gAMAwEAAhEDEQA/APcQAAAAAAAAAAAAAAAAAAAAAAAAAAAAAAAAAAAAAAAAAAAAAAAAAAAAAwq1YxV5NJdrI+sdL5uKt1pXtfYrLaUNWrKTvJtvtJiMomcLmpramtmKXhZepolrh7opd7bKux9wvtLxRWbJ71nUfBdy+pj+0anxekfoQ8L7TJQJ7IR3ynR1nPsfevobqetfij4x+hWqIcSOw713HWFJ+9bvTRJi01dZp8DmJNHQ6CrUodyK2rhaLZbwAVWAAAAAAAAAAAAAAAAAAAAAAAAVmv6EpU1KCbcHdpZtxtnZeRR0a6Z15W621XGpFyikqqV4yWV/3ZcV+BatsImMquLe5ryPrb7CLolR2RNRrEspYJGR9PsWuzIlD4zfq6i5zvaOCLs753dtiXZdZmh/kyz1J/k/8p/zFLyvWEn7rT+CH8KNwBk0AAAAAAAAAAAAAAAAAAAAAAAAAAAMas1GLb2JN+RkRNaytRlvvZZ33yXADnaVOyV9pLgsiJGD23fdZW3fUkyUrZNeMf7mtdoZ2bacLyS4tLzZP07VUKnSj7Ootko7+yS95EPVjfOpSs3m1bJbHtWdy8K3ndasOWjVlGpzdVJVM7NdWXdwezIudSP2T7Jy+v5kDlRQsoVV7kot918/T8CbqV9Ga/euu5xX0ZEzmCIxKyABVYAAAAAAAAAAAAAAAAAAAAAAAAAAAr9dt81km+lG9lfLiWBWcop2oW+KUY+G23oBUU3l+uwkS2eZVxiuCN9SCSW3zLxbZnMLLVb9uu6X69S9Od5PVHzzjfo4JSt2qUVf1Z0RWZyvEYadL0dVISi9kk0U/J+o4SlSnlOPQd99uq/FP0L4i6XoMKjTd4zWSlHKVuHaiBKB8R9CQAAAAAAAAAAAAAAAAAAAAAAAAAACl5Ty6FNcZ38ov6l0c3yiq3rRj8Eb+Mn9EvMiRXRN9bYjSjfX3dxeOFJ5SeT/APqH/ty/ngdIczqSdtIX70ZR/B/9Tpiq4AAAAAAAAAAAAAAAAAAAAAAAAAAAAAAAD5J2V+BxlatzlSc7dd38EkkvJI6DlDpWCi4rrVegvl95+WXic3BZEDYjdXew0Q2m2skXjhWeWNCtgqQnujJN/Lsfpc7I4ipmjrdV6RzlGEt9rS+ZZP8AAqslAAAAAAAAAAAAAAAAAAAAAAAAAAAAAB8lJJXeSWbb2WPpzfKbWLb5mD4Oo16Q/N+AEDWGmc9Wcl1I9GHy8fHb5Gu5qpqxk2RA2Q2myszTBmdSRdDFlpyZ0u05Un73Sj8y2ryz8GVNzDG4yUo5Si013orKXeA0aFpKqU4zjskvJ715m8AAAAAAAAAAAAAAAAAAAAAAAAAAABwusbLSa3zy9c/zO6PGOVmvqmja00lWx03KLcW7NPBHOLK2tEct9DQtrTNac4dYmYtlBoPKbRqiXT5tvK1VYM+GLY9vEuKVWMleLTXFNNehNZieFNTRvpzi8YSYs+yka4sycl+mXZvqZjM+GiWnUlNQc6anK9ouaxZJt5bskyJTFZnh0nJKUrVV7qcWu93v+COhKDkjJOFVrNY1G+7KN8vMvyETGAAAAAAAAAAAAAAAAAAAAAAAAAAADwL7S1/iekfNH+nE99PCvtMpxesa7ulLFBWf+1FpmWt7XS9KnGv8MOTTnKjRi0nTjOblGfSjKm3NqpFbFJTjKDutkkStU6poulQlzUbzhoyqTU3SlGMqdSU6t1JXeUOJWamhWdKEaVXm5U26jhJYoSk5ztfPZhSyS337s9ZU6tWnOjalioy0ZxhSjJRtzNsKxPKKxN3fpdFI4jZ071mdS0RbGZ3588zx5WtLRJRwJLTnH7vz+OOkVLVKipYuajFxaTbtsv3Gi0/vvM8/pGDDiUXWtN1Oaxqi52sni6N7GEq0rzkqOlwrS0ZUEsnBXhGEZxwq6fRbz4M1VMNbSq1SpTqKDpppN4KqlgjCM4cZYllfLMtKKUnebfp+k77fUnSjUp6XLFpDUYNUo1qs3KNWNKVSqmm87YbZr3i2jotOnXpqnCEY+3do3gm6cadF5xz6zk8t77TRU0rSpuTVN0qcuddWM5J85jgqSbtm5JRi+13fBP7q+lWdf2soSfN1pxVO+GPO1oVHZ2u7u+7d32mIZatrdu84jHGfpj8P2z8+XpPIv/TSeWdSVrKysoxWS3bGX5UclIW0SHa5/wA7X5FuauFbmQABUAAAAAAAAAAAAAAAAAAAAAAAAPB/tPX+JV++n/Sge8Hh32mUsWsa+Hrezy3tc1HZxM9X2uj6XONf4UGiTtCF7Wt2Ldxyv437ifT0yUMUoynGcknLHZt2VkulhWxJZJ7N5X6PDoR6TV1a90rPao32bt7XcSKkJRV7JR45xj4yVk/N7TKM4d61a2ndLoa0rq94OSeJSWKDTUoxi08MeEfV8TL9pVcePm+nhUE5OOUVfZeOV7vs7NhEcuFnbZeUX4bXxMNPfRVksnxhfNE5mI5TGlpzPtjf/eW5650icrKWG+d7u6/ht6oteS6lzlbFJytGnnla7ctyy91f2Ob0anKT6OVl2Pf32Oo5L0sPPZuTbpq7d3dRk+Hb/wC72nmZzLHrq0po2isRHH9vWuT0baLS+W/m2/zLEi6qhh0ekuFOH8qJR9Dy0gACAAAAAAAAAAAAAAAAAA+NgfQY41xV3ms93EyAAAAeHfafB/tGs1u5t9v+XHM9xPEPtQdtZVX2U/6cTPU9r7/Tfv8A4cjHSfjSlxd7T/iW3xuTaWjRsmudipW91Tj5wa/AitU58E+9Rfr0X6F9HToOV6tKnK7xYruM2rYWk2rZLNdLLIxrHl6PUvNYjthWfd18cfGNRZZ2fV7B93j8a3rowqN37rIt6ek6NdXhUywuSVWOb6Wx85nmov8A4kTQdJUU+dWNt5N1Y2SSeyOLN4rbe0t2wrGtbEzif4aaVK2S5x3e+1KN1t+KW7ckdLyZvClW6KUnUtvyXNxfvZ3z3/2KZ6wwL2cIw252zzb3u19rtk7F3ydblSu3fnKjz45xjwXDgi9IjL4OutadKcxs9e0aNoRXCMV5I2BA1eeAAAAAAAAAAAAAAAAACNpivhVpSu3lGeDdvd0BJI2mrJNuSSv1bXbte2fczDBN9a8bySSjN3UbbW1vMKket1nhkoq7qS2wV3Zb+kwM7NOCe20FlnvvbyTJhCjTu11s5STeOTaSvbO+QqQabUXNtKDV6klm5NZvhlcCaDTo0Wr4tvzyl+Ow3ADx/wC0jVk6uk1Z005Tg0nHe4qKzXaj2A5zlLqhyfPU1d26aW1pbJLtsRMZjDXR1Z0rxeH5+3mylUa2NrubR6FrLU9Cu7zh0vij0Zea2+JS1uRz/wDnVy4Tjn5r6GE6No4ek0fVtC8YvtKihWqO13Vd+rZXv+rmUJ1HdR55rsut722LZcmdKTVpwaWy1Wcbd3R7F5GyHJeu7YpxS4Oc5/kh9nbw0nrenj80KTDveGLdtrc5+R3nI+jelo+2znfPa/bPaQNC5M0o5zbm+CWCPjbN+Z2fJrVblOEklGlSaasrK62Ria0pNd5cnr+upq17KeeXaAAu5AAAAAAAAAAAAAAAAAQ9Ilad88llaM5K7vwViYAK+pVb24ntt7Oot+WaV9ljW7YbYXZZpYKqzad3e13nbaWgArKmHYovCuqsFRZvuXHM+4tuWTW6nVvl1UstxZACNoSSUrKyv8MovZtbebZJAAAACm1nyepVW5Q9nN5uyvFvtX0KHSOT+kQ91TXGDv6PM7cExI87ejVE7OE0+2Dv6o3UNV15vo0598lhXmzvgT3DntXcmoqzrPE/hjfD4va/Qv4RSSSSSWSSVlYyBXIAAAAAAAAAAAAAAAAAAAAAAAAAAAAAAAAAAAAAAAAAAAAAAAAAAAAAAAAAAD//2Q==">
            <a:hlinkClick r:id="rId4"/>
          </p:cNvPr>
          <p:cNvSpPr>
            <a:spLocks noChangeAspect="1" noChangeArrowheads="1"/>
          </p:cNvSpPr>
          <p:nvPr/>
        </p:nvSpPr>
        <p:spPr bwMode="auto">
          <a:xfrm>
            <a:off x="285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0" name="Picture 6" descr="http://www.instawares.com/products/D/DAY-203040511_121201195923.jpg"/>
          <p:cNvPicPr>
            <a:picLocks noChangeAspect="1" noChangeArrowheads="1"/>
          </p:cNvPicPr>
          <p:nvPr/>
        </p:nvPicPr>
        <p:blipFill>
          <a:blip r:embed="rId2" cstate="print"/>
          <a:srcRect/>
          <a:stretch>
            <a:fillRect/>
          </a:stretch>
        </p:blipFill>
        <p:spPr bwMode="auto">
          <a:xfrm>
            <a:off x="6740599" y="2057400"/>
            <a:ext cx="2403401" cy="2362200"/>
          </a:xfrm>
          <a:prstGeom prst="rect">
            <a:avLst/>
          </a:prstGeom>
          <a:noFill/>
        </p:spPr>
      </p:pic>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Concentration is measured in parts per million (</a:t>
            </a:r>
            <a:r>
              <a:rPr lang="en-US" dirty="0" err="1" smtClean="0"/>
              <a:t>ppm</a:t>
            </a:r>
            <a:r>
              <a:rPr lang="en-US" dirty="0" smtClean="0"/>
              <a:t>).</a:t>
            </a:r>
          </a:p>
          <a:p>
            <a:r>
              <a:rPr lang="en-US" dirty="0" smtClean="0"/>
              <a:t>To check the concentration of a </a:t>
            </a:r>
            <a:br>
              <a:rPr lang="en-US" dirty="0" smtClean="0"/>
            </a:br>
            <a:r>
              <a:rPr lang="en-US" dirty="0" smtClean="0"/>
              <a:t>sanitizer solution, use a test kit.</a:t>
            </a:r>
          </a:p>
          <a:p>
            <a:r>
              <a:rPr lang="en-US" dirty="0" smtClean="0"/>
              <a:t>Hard water, food bits, and leftover </a:t>
            </a:r>
            <a:br>
              <a:rPr lang="en-US" dirty="0" smtClean="0"/>
            </a:br>
            <a:r>
              <a:rPr lang="en-US" dirty="0" smtClean="0"/>
              <a:t>detergent can reduce the solution’s effectiveness.</a:t>
            </a:r>
          </a:p>
          <a:p>
            <a:r>
              <a:rPr lang="en-US" dirty="0" smtClean="0"/>
              <a:t>Change the solution when it looks dirty or its concentration is too low.  Check concentration often.</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457200" y="304800"/>
            <a:ext cx="8226097" cy="1219200"/>
          </a:xfrm>
          <a:prstGeom prst="rect">
            <a:avLst/>
          </a:prstGeom>
          <a:noFill/>
          <a:ln w="9525">
            <a:noFill/>
            <a:miter lim="800000"/>
            <a:headEnd/>
            <a:tailEnd/>
          </a:ln>
        </p:spPr>
      </p:pic>
      <p:sp>
        <p:nvSpPr>
          <p:cNvPr id="67586" name="AutoShape 2" descr="data:image/jpeg;base64,/9j/4AAQSkZJRgABAQAAAQABAAD/2wCEAAkGBhQSEBQUEBQUFBUWFBQXFxUXFBUUFRYYFxUXGBQYGBcXHCgeFyAjHRgUIC8gIycpLCwsFx8xNTAqNSYrLCkBCQoKDgwOGg8PGi0kHB81KSwsKTUsKSwsKiwpKSwpKSk1KSwpKSkpLCksKSkpLCksKSkpKSksLCksLCwpLCkpKf/AABEIAKcAyAMBIgACEQEDEQH/xAAbAAACAwEBAQAAAAAAAAAAAAAABgEEBQcDAv/EAEUQAAIBAgMGAQgHBQcEAwEAAAECAwARBBIhBQYTMUFRIgcjMmFxgZGhFEJSsbLB0SRicoLhMzRTc5KiwhZD8PEXNXQV/8QAGgEBAAMBAQEAAAAAAAAAAAAAAAECAwQFBv/EACcRAAICAQQCAAYDAAAAAAAAAAABAgMRBBIhMTJREyIzNEFhI6Gx/9oADAMBAAIRAxEAPwDuNFFFAFFRRQE0VFFATRVOfaiL1v7P1rFx++caaBlHvzH4DlQDNRXO8Vvgrcy7fyn89KiLbpIuEnt3Edx8jUA6LRXO/wDqEci7r6mQj8jVnDbYufAyE+o5W/KmScZHuileHeNl0e4/iFx8edbGE2urjmPcdKZyGmjQoqAampICiiigCioooCaKKKAKKKKAKKipoAqKmigIooryxeLWJGeQhVUXJNAejuALk2A60n7d33GqYcZ+mbp7u/urN2ptmTGXJJiwwNgPrSe7r7OQpclxjyvwcEh6XIsWIPVnOiD1nTteqSmom1VMrHx17PvaO1GOs8uUH6vK/sRdT76zG2kosFQ68i7CMH2LzNMWz/Jy3pTyAE6kLdj72uC3tuB+7TFg90II+QJ765b+3Ja/vrPNkuuDqUdLX5Pc/wCjn4xGItoip7Y3t/qevWPaOKGgnUeoCO34r10ZdiQLqsMY9YQX+POvs7IhPONPhVfhz9l1qtOuqzn67XxltXjcdmRwPkMtfDbTY6y4e46tEVdfeF5fKnibdTDN/wBvKe6swPxvWfi9xwTeOVgemcZvg4sw+dNtsf2W+JpLO1gx9mbTV9IZf5H5f6W0+BrXjfKfGDC32hcxn2g6j50v7W2BNHczRiQD64ubDr4h4l/mzD1V8bP2zJH4Q3ET/DfUj+Ej8vetFdh4mistFlbqZZXoe8Htl4iBJoDyN7o3sPSmDDY5XGhsex/81pE2ftJWUiPxKRdoW7dx+o09laEMuQZoyWj6g+nH7e49ddCZ50k08NYHOisrZu0r6Mbjoe3t7j11q1JUKmiigIqaKKAKipooCKmiigCioooCGYAXOgHM1z3bW1RiyZZSVwcROVeRmYaX9nb/AN0z7z4nMogU2MgJcj6sQ9PXoW9Ee/tS/hNljEyK7gDDxG0cdtHZfrEfZW1rdT7NYf6LxSb56K2F2K+LUNKTFGQMoUDMU+yt9FFubW16aUybP2bHAmSFAi+rmT1LHmx9Zpe8pu3JcJs9pcO+SQSxKGyhtGbUWII5UkJjduxwDHtIHjsJDCcn9mRfMYgNFtrobgG9Qo4JnY3x+PQwbT3qxSbwRYRJB9HcRZkyKdDEzN4rZuY71f8AKXvhLs+CGSBY2LyMpzqzCwQsLZWGtx3rn21d8S+1IcbhouK5giYReJjcQlXTwamxJ6DvVDfvygS4+KOKXDCAo5e+Zjc5CtsrKLelfnVzI7n9Ob6KJSBm4KvYK7jMYw1gq3Zhc2sNazsBt2Vvo+ZU87JMj2EiMojRnQiNrkE5bEFja4te+mH/APK2Gid4JIplkilWDIAjFj4lDKA2o8Kj+dayN7vKqC0abOlYFZikjGNSjC4AC5vS1zcrd6gDhhd7w0YfhHV8MtlkVgBiTZCxsLMv1k1I053q3NvTChbPnVQXCsQLSFHWNwmt7h3Ua2vesHbnlBwYgmGHkgaZCzLHLG4Uuj2LEZdWBBIN7kga1a2PjsNJhIp8b9FilxKBmIkCByrXBViwIIIUkg6Ec9BQDPg8WssayJfKwuPZ7qx9s7nxTXZPNyc7j0Sf3lH3jWtTDCKJVjQooC3Vcw9HU31Nzc3N+utWVa/KocVLhmldkq3mLOW4iCXDy5ZQQRcqwP8AuVuvr+B71v7I2zdhcgP6tFkX2dD3H5U1bS2ZHPGUlFweR6qehU9DXOtp7OfCS5G5c0caXt1XsRpcf0rnw6nx0eluhq44fE/9HJZQlmT+zPT7B/T7qYdk4+/hJv8AZP3ikjZO1AynN6g4HLXkw9R/p2rVwUxjcLfTmp+6uhP8nlyi4vDHaivDCYgOt+vX1GvepICiiigCiiigCioooAr5lkCqWY2ABJPYAXNfVZe8j/s5T/EKx+5j4/8AbmoDAV2xBLaqZrN60iH9mPbbX2sa2kjCgBRYAAADkAOQqhsM50Mv+ISV9SA2T4gX99aNAIPlse2y7HrPEPxH8qW28rObZ30UQSfSzEMPYC6apw8w+tcr9W3M1v8Alx/+tX/9CfgkqnvhvpNhMSRD/wDzxw4kIMl5MS5yjw2TxJz0BI0F761JAtbg7CfC7cgil0dYGdl08JeEtlNu1x86Y/LmSY8EveaTufqoP+VWH8ojmTBGHBJLNisOWsGCyBg7x5Q5X0fATr0qJ9/8JicJDLisHxZ+O0MeH0dhIAhYqzWsCGj5i9yBQGfFsVMVvRM6A8KArJKbaGVFVRb+Yj/QawoPJntCKWJDAjxJig3EVo8xXNGCxub5cq3t0JPeuiR+U6AQTSTRTRPDKkUsJUNKrOSFOhsw8LfDlyr3TymYIxLITKA7uqLwWLvkALOqC5y2I1/SgEGHcuYYHaTy4V+O0y8C6ZpCjOc+ULe4sRf2Vj7Z2LJCsBxUEzI2BVYrBhw5srABuosxzFet+Vdp/wCq4DgpMZE/EiRHY20N15qQdVN7DXvS5g96toR/R5cXHBwcWQkax51eKSRSYA5J1DGwP8XTlQHMtt7NkvhIsRmVo9nu5DWzqqmd41N+WhUW7G1Nnk83DTE4GHECWSGTivcoB4lSS2Q8jY270y7H3kxk+LfD4jA4c8Iok7rKGEayqSLB1OcEA+EGrWG39wccmJiiAEWEiMryRhRHfOFZEVRqczAX5E3oBvqjtnZK4mIxvp1VuqMOTD9OouKqbs71Q45HaEOpRgrpIuV1JGZbgE6Eaitmoxngsm08o5NDI8EzI4s6Nlde45m3qIsyn9KbcNMHSwNyozKe6/8Amvxrx8oexroMUg8UWkgH1oieftQ6+wmsfd7HWI15HT1g8vzHvFZQ+V7TrvatirF3+R92LjCHW/J/C3t+qfvHvpjpNw2lwO4K/Iqfupvw8wdFYdQD8a1OM+6miigIqaiigCpqKKAmlnfGcgLb6scz/wAxURx/Nz8KZqVd5dcTGtgbhAT1AEmYj32HwFAW8IqxosSkebVUtcX8Ki2nssa96U8XuYkuPkxKYkiUGPPFZXVRZRYrmupZVAuR0q3s7YmKjmjZ8Y0iAtxI2U+K6KFtcm2oZjr9bSgPrfTdFdowLC8jRhZA91UNeystiCR0Y9axtr+TAS4meeLEyQfSEKSosaPm0GgZjcAlVuOuouL1ag2ZtKFXEUkL3aRhxGLC7SOw1KZgApQW1tl9dx7xzbSzrxEiyg65CAWF01N2NjYOdPtW9dCBJ2pu1PFtLZ+Hw0hV4sMwTEmI5Axkne5Go65SLnnVyXySSLhI1R4psQk7yuJAwikDhFaO/pDRF105ty0pyw+0sXwGeaHhvngHDUcSyllExGU3bTMfVbrXiN7nBYvhMQF6WjYtfiMhJBtoRkI66kdjUgTNo+TnEnATKmGw0c0s0RyQSOPNpmPiaVyCbsOWvO57bnlC2M8hwpjws0ixBgJsLKI8RByFlQ6MCAvXoeXXXbf2APlZZVOha6gZcyuU0vqWych3F609m7xQTuUifMwXNlKspy3C5tRyubX737GgFnYexMXNsWbD4wFZpFmVM4UNbQx8TLpe4587WvS9PvFNiJcDhMTA2GSPEYPM8iuh4kQsUBtlOdguUjvb110Zd44S0wuw4DhJTlOVSRcajp019XcVdhxCSjwlXAa3cBlPS/Y21+FQBM2dhZZcbtYYeY4eT6RhfOcNZNFia4ysQDe/OlbfTAokm1khVUVMLgAVUACzShnJA7nU1176QuYrmXML3GYXFgCbjmLBlP8AMO9ecmzon4maNG4q5ZPCPOKAQFc82ABPPlQCtuXKsmP2rLGQ0bTYdVdTdWyRNfKRobZh8RTlVLZOxocLHwsPGsSXJyr3PMknUn9Ku1JJ8yxBlKsAQwIIPIgixB91cjw2HOHxMuHN/NOVW/VD4oj8LCuu1znyh4bh46CYacVChP70ZBX5MP8ATWc+s+jel8uPsYMDicyqw6rb4ar8ifhTXsCfNER9liPcfEPvrm+xdo+MxX5G49xuPkbU7bsYgiRkPVAfepI+61XMBlooooAooooAooooApV2rLfHovYLr2spOvx+VNNL22Ih9KiIGubU21tkbme3KgFbebAQRzEti58PJOZpfBcghYkj5Ai2W4t1OZh2I+cRBHNOuJwWNjjeUYeIAZTI4jEvgc+JvFmjOq/9sX6Uz7R2DBOwaaJXZRZWN8yi97Ag6ak1n4HcfCwyiSNCpXJlGYkLkaRtL62JkJIJtotrWqQL2D+kpfhbRw0j6MxlJIIPEY3z+ip0OhvZSeRq9NPtEwYWVWjz8ORpUuhEpzK8aqIyAxMasLr9o1owbnqiBY5pUK5GBHDNnSEwrIAVPiyZetrqDYa1i7T2fhYwmHfEZSkE2HHFQOLOmHjLRgEcNgXiN155pPbUEGlNt3HqwBwIYXW7LJzBCZso1NwS/P7PSrOzd4ZWdI5cLOhbJ4yvg1UlsxAAWxBFv/VYwwPgmijxiuZDiVQ2kzK886qqMEzEjNBOMwta2lhXicRjI4kGFxmCcBM3nZB4l8AHifxBQeIua9yLdeQF/Gb7lHZHjjdeLNHcuVuFyBGKMp8N2cM/ojJ67V4xb4YZopcUcMwMawNYFM7EvIFUC45MZGF/SBzez5jx+1o2Z544pkERPCS3iNk0XKxNzlcciPH25Xdo4+dFHFwXHDmbiIiKdUZBEScpzDLxOetuVyLGQek2IwEkmIwzhFMyRPMSwVZRJl4dpA3M5hYC17m19aJd1MGWaTNyytfiKcvDZnZ7m/M2ue0a9qzcRtnBkmTE4KSIjmWSzZYhHl5EEgA2C9lYWsTeNpDZ3mTiDJCTx+GgZ20jtA11APQKo9hHe8Emnht2Ynxkk4nEkuVop0shTxqisGjVvNkqltene1WYN22jwkWHjcDhNC2fxqzlWzTFrE6u3t560v7UbC4mRngx4jZ80hBeSNTmEKre2Q2VYmNr3u3QVbk3dlbDvGMccSxcspkfKLCLh5S0Z0KsyOP3lF+ZNSCV2Pj4183ITZYAcs+YvkgKSsOIPC7PqOminner+AxWMWdFxCsYhBHndUVwZSiKwBXxX4hcnS1hflWdjsPthD5uTDugdm1KoxjDqVUkqMvhBBN/rHsK9I9v7TjQmfBI5GbSFzc2RSCBdubMRbspPa4gsw72MkOHM6MZZJljcCGWIIrOyiSzAkLotixHpC4HKqPlSgzYOGRdcmIjII10dWXQ9jcV6r5QGQIcRg8VCHsLZLlDmkBLsSoAsgsLX1BvrYW98Jlk2er5bqzQOFbTRiGW9uRFxVZdGlbxJC3gIk8LKfHoT9kDlqehPatXZ+PZXDKcp0N/y9YpZwaoyzyKuSS5UEEkaBfFYnQ61u7HQ8JmY6JpaxOU9QLC5v07A1VMtZDDbOg7J22kyjkr9VOnw7itOucBweROg5W69dK1cDt9o9C+YdmBPzq5kOVRWdszbImJARhbm2mXUXHr+VaVARU1FTQBWJtQD6RH6wfwtW3WTtNPPxH91/u/rQGHtHAzmV2jJIKqEImKZLW4i5LWJfxWfWxI5WqiRtFZFKAGK4ururyheKSbtyY5LLz68zammk5gDtsfaAW2vi4f0SQnT7PEI9WYd6kFlNoY+OJeJCJH4LFmUKTxmW8aZRlDWtZiABdxr4ST8RQjEcZ58LG0kccZUFGVmcxEuAzHTVnUWGh6nnTXaqu1ZGWCVkYKyxuysVDAFVLXyk2PKgESHaODK8dMJKgV3e4Bzs0UZmUsjA3BRYjmPomY9bkmFgw2VIEaeFQQiLZWD2xRRczgKz+NHcAtoMxU6EUYjezEKqMxjkH0ONmRo1OaSTBNMzkjX0soyiwIJpq3fw6yQZpI4s4mlBZYggZoZ5AkmXWxuC3M2LGoIMjeKbCrNLLNMqOiRKySKxQpHJyYLdmVzIOXa9msatbrxnjyET8ReElo8k0fDBIZbCVRdbZgvUBetzl0NtbKjIeUYcTTEZBYhGIdOCbv9UBGa56C/WsXY+9WHjAKxTKGw8TX8LDwxh1jABBJyyA5rAG/SpJNDC4TEKkqSyZm4AyjMspLgDK6xNb0SCDf0jY9KrRviHYDFQWXMozNAmJZQYwTYKmoZ+ba27Lzq62yY8Z+0K0iF4jCNAGjCvKswA1GY55EvqBzF6qy7tGPiSTTqUtAWZy0WRYGTMzMpsSyKQSbAE6aMaEFDGwwkqJcEj5j5wJFJE0Ns5YBuUrBcxBS17G3pLekiYWaPLwQgIUnhYhrxKTDnLjL4B4hawNwrcrG27hoJnw6JBiUVmmModZhMxgLE5uY4gvpoANAD1r42JhsYZYxi1DRZGL5xHJ57iSGMg6kAKEswNhytrcQDyHk2jSCaGGfEIJWVmLMJLZVdSLDLcHOSbnmB7K+ItzcZEwMGPYAsM+aPVgBGg1u12CIQCb9PXXq+8uMQSGTClQqlkYhiGtxGN8vo2UwLr1ElW5N847sECyWmeMZJF5BVKOxOiqxa1zpYE68qkkobMwG1YsSheTDvB4FcXbMFu7OVGniuRqewA0FaO/ABwoDGwM0VzqbeLsOdemG3tjaXhOrLICq2FnQszsmVXXQ2yk9NL9jbw39a2FUdTKlvcGP5VD6LQ8kK0WxyEZkPh5seQJZRew562FMMW7ckuCLI4CvZ8oUs5y6EC1hrYaerpVF5bYdx60PxFvyp+3cS2EhB+wKrhYJ3vOTlmCxqgEfSAbc1eOQFT1BBUkUx4fYk8ih0COpGhVwyn3kgj51s70biR4puIlo5ftcg38Vtb+uklfpezpdCUv0YZkf38m++uaVsqn8y49nWqYXLMH83o6Xu7h3SELKuVgSPTz3HQ36ddK1KV939+opyElHCkOlifAx/db8j86Z66YzUllHHOEoPEkFTUVNWKhWdtJfOR/z/hrQqrjl1Q9ifmKARt8sdIkyBHZfN3NmI+saxE2/iAdJX+N61N+P7wvqjH4mpdUV5ds5KbwfSaWqDpjlIb91NsSyyssr5gEJ5AG+YDmBXvvHtdkYxBUZHjIYHNchsysLhhbSs/cVPOyH9wfiFTvX/ePYi/nV7LZQo3J8nBZVB6nbjjBkypCx1hI80IQFmcKFEYjVgCCMwQAXN6aN1MapTgqrDKGcszBmYu+ZibKBcsxOgtSuq1vbnL52T+D/AJCubTaq2dii3wRfRXGDaRZ3wxoELQCURPKvpFXI4Za0gumqlhmW45XvSzi4UdnZZcOBkQqg4iAOqYdDGMyWVMsLWYn64BHOru/p/aEHaIfjalqu6zUSjJpHmYOj7sTKIEj4kbSAOzBHDWLyM59Ztmte1eu8rqMLKXjMq2UMirnNiygvksc2T07W1yUr7iD9pb/KP4lr73/xDLNHlZltHfwsV5u3UH1Cto25huZST2i3h8GyxWdGWQYVnJKFWEb4aQMxNhlBeY3HQ+yuh7pIowo4dsnFxBTL6OT6RJky9MtrWtpblXPk23iF0E8vvdj8QaY9zNuTy4jJJIWQRsbEDpa3TSkbk3gorExs2ttBcPBJM3KNC3O1yPRF+lzYX9dIOB3txBhw7zPHL5ktMCiMJC74vTN9VVXDi1ud9b01b07ebD8MKiOHzFgwJ0BWw0PrPO9Jaz4ayqcOyqsRiypMQpBWVQxDKSWAmlsSfra3sK0ckisr4ReGxy3WImhzSxQh45Avm48i3RQylVJOUqZHHPudL2qp5QW81EO8hPwQ/rRuftuMWgUSlmZ3Lvw9WOp0QADlawHSvPf7VoB/mH5oP1qyaZrCaksxZlYo+Fx+9GPkf1rp+zIysMYPMIo+Vczn1k8ItmlisPcDb511VRpQsTXjicKkilZFDKeYIuK9qKdjoWcJuNFFiVmiJAGuQm+U91PbpY350y1NRVYwUei0puXZNFRRVipNeOLHh9hv7utetFqA5tvr/eB/Av53/Kl8LTzvbuxJI3Fi8QsAU+tYdu/spL4JBswt6jofeDrXlXxam2z6fRTjKpJPlDJuInjlP7qfiNee9JviW9Sp939at7kJrKfUn3vVTeT+8v7F/DVdR9sjhs+7kZQFMO5ieKX+FPvP6Uv2pl3OH9r/ACf8q5NEv5kRqX/GzD36b9pH+Wv/AC/Wl2mDfZv2s3+wn3VgkV22+bPKQzbgJ56U9o/vYfpVXygm+JUdo1+bN+taHk/TxzH91B8S36Vm7+G+LPqSP7ia6I/RMLuhZce+mfyep+0ue0R+bJS3TX5O087Ke0YH+8fpUV+SMK/I9PKC3nIh+4x+Lf0pTFNO/wCfPoO0Q/E1K9q1n5M4tSs2M3Ny0vjE9Sv+E1o77G+JhHZAfjJ/Squ4i3xRPaNvvUfnV3eSLPjhbXIsY7i5vYfOta/E7dJ9MjYeCM+KjNvCsskjdrLlVR8Qa6NWVu9swRRnSxdi3rAJJA+d/fWrWh1hRUVNAFRU1FATRRRQEUVNFARVfEbPjk9NFb1kAn41ZqKEptdGSu7iIxMRMd+YXr25W9fxqnjN0s7Fi12I53ZbkcuppiqapKEZLDXBKnJPOeROk3LYeiT/AKlPt5qKs7M2TLh8wCZ8xGug5X9Z01pnoqkaK4vdFclnbOSw2c83h2FLNMZMpUWXQrJyUWOoUisV9hSDS8d9NOIoPwa1der5ZAeevt1qJUQk8lMiLuZhjDxeIMubJbUG9s19Vv3FYm+iscW7AG2VBmsbej35GumSbKhbnEh5/VF9eeteR2FD0Ur/AAu6/cat8JbdqM5x3I4yacfJ2nimPqjHzamufdWJuZb35H/EpPzrxg3WMRYwShM1r+aBBtyvYjuarGra8mcatryJu/bXxVu0afmfzpdtXQtq7kSTyF3kQmwFwrLyGmmtZw8m03WWP/d+lJQbZy2aecptlHczErHJLI5sqxe/V1sB3Jpn3d2W0shxMwtmJZV+4n2CvfY25EMGr+dbuw09y/rTEBWsVhYOyqGyOGFFFFWNSaipooAqKmigIqaiigJooooAqKmigCiiigCoqaKAKiiigCpoooAooooAooooCKmiigCiiigCiiigCoqaKAKKKKA//9k=">
            <a:hlinkClick r:id="rId4"/>
          </p:cNvPr>
          <p:cNvSpPr>
            <a:spLocks noChangeAspect="1" noChangeArrowheads="1"/>
          </p:cNvSpPr>
          <p:nvPr/>
        </p:nvSpPr>
        <p:spPr bwMode="auto">
          <a:xfrm>
            <a:off x="28575" y="-952500"/>
            <a:ext cx="2381250" cy="1990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data:image/jpeg;base64,/9j/4AAQSkZJRgABAQAAAQABAAD/2wCEAAkGBhQSEBQUEBQUFBUWFBQXFxUXFBUUFRYYFxUXGBQYGBcXHCgeFyAjHRgUIC8gIycpLCwsFx8xNTAqNSYrLCkBCQoKDgwOGg8PGi0kHB81KSwsKTUsKSwsKiwpKSwpKSk1KSwpKSkpLCksKSkpLCksKSkpKSksLCksLCwpLCkpKf/AABEIAKcAyAMBIgACEQEDEQH/xAAbAAACAwEBAQAAAAAAAAAAAAAABgEEBQcDAv/EAEUQAAIBAgMGAQgHBQcEAwEAAAECAwARBBIhBQYTMUFRIgcjMmFxgZGhFEJSsbLB0SRicoLhMzRTc5KiwhZD8PEXNXQV/8QAGgEBAAMBAQEAAAAAAAAAAAAAAAECAwQFBv/EACcRAAICAQQCAAYDAAAAAAAAAAABAgMRBBIhMTJREyIzNEFhI6Gx/9oADAMBAAIRAxEAPwDuNFFFAFFRRQE0VFFATRVOfaiL1v7P1rFx++caaBlHvzH4DlQDNRXO8Vvgrcy7fyn89KiLbpIuEnt3Edx8jUA6LRXO/wDqEci7r6mQj8jVnDbYufAyE+o5W/KmScZHuileHeNl0e4/iFx8edbGE2urjmPcdKZyGmjQoqAampICiiigCioooCaKKKAKKKKAKKipoAqKmigIooryxeLWJGeQhVUXJNAejuALk2A60n7d33GqYcZ+mbp7u/urN2ptmTGXJJiwwNgPrSe7r7OQpclxjyvwcEh6XIsWIPVnOiD1nTteqSmom1VMrHx17PvaO1GOs8uUH6vK/sRdT76zG2kosFQ68i7CMH2LzNMWz/Jy3pTyAE6kLdj72uC3tuB+7TFg90II+QJ765b+3Ja/vrPNkuuDqUdLX5Pc/wCjn4xGItoip7Y3t/qevWPaOKGgnUeoCO34r10ZdiQLqsMY9YQX+POvs7IhPONPhVfhz9l1qtOuqzn67XxltXjcdmRwPkMtfDbTY6y4e46tEVdfeF5fKnibdTDN/wBvKe6swPxvWfi9xwTeOVgemcZvg4sw+dNtsf2W+JpLO1gx9mbTV9IZf5H5f6W0+BrXjfKfGDC32hcxn2g6j50v7W2BNHczRiQD64ubDr4h4l/mzD1V8bP2zJH4Q3ET/DfUj+Ej8vetFdh4mistFlbqZZXoe8Htl4iBJoDyN7o3sPSmDDY5XGhsex/81pE2ftJWUiPxKRdoW7dx+o09laEMuQZoyWj6g+nH7e49ddCZ50k08NYHOisrZu0r6Mbjoe3t7j11q1JUKmiigIqaKKAKipooCKmiigCioooCGYAXOgHM1z3bW1RiyZZSVwcROVeRmYaX9nb/AN0z7z4nMogU2MgJcj6sQ9PXoW9Ee/tS/hNljEyK7gDDxG0cdtHZfrEfZW1rdT7NYf6LxSb56K2F2K+LUNKTFGQMoUDMU+yt9FFubW16aUybP2bHAmSFAi+rmT1LHmx9Zpe8pu3JcJs9pcO+SQSxKGyhtGbUWII5UkJjduxwDHtIHjsJDCcn9mRfMYgNFtrobgG9Qo4JnY3x+PQwbT3qxSbwRYRJB9HcRZkyKdDEzN4rZuY71f8AKXvhLs+CGSBY2LyMpzqzCwQsLZWGtx3rn21d8S+1IcbhouK5giYReJjcQlXTwamxJ6DvVDfvygS4+KOKXDCAo5e+Zjc5CtsrKLelfnVzI7n9Ob6KJSBm4KvYK7jMYw1gq3Zhc2sNazsBt2Vvo+ZU87JMj2EiMojRnQiNrkE5bEFja4te+mH/APK2Gid4JIplkilWDIAjFj4lDKA2o8Kj+dayN7vKqC0abOlYFZikjGNSjC4AC5vS1zcrd6gDhhd7w0YfhHV8MtlkVgBiTZCxsLMv1k1I053q3NvTChbPnVQXCsQLSFHWNwmt7h3Ua2vesHbnlBwYgmGHkgaZCzLHLG4Uuj2LEZdWBBIN7kga1a2PjsNJhIp8b9FilxKBmIkCByrXBViwIIIUkg6Ec9BQDPg8WssayJfKwuPZ7qx9s7nxTXZPNyc7j0Sf3lH3jWtTDCKJVjQooC3Vcw9HU31Nzc3N+utWVa/KocVLhmldkq3mLOW4iCXDy5ZQQRcqwP8AuVuvr+B71v7I2zdhcgP6tFkX2dD3H5U1bS2ZHPGUlFweR6qehU9DXOtp7OfCS5G5c0caXt1XsRpcf0rnw6nx0eluhq44fE/9HJZQlmT+zPT7B/T7qYdk4+/hJv8AZP3ikjZO1AynN6g4HLXkw9R/p2rVwUxjcLfTmp+6uhP8nlyi4vDHaivDCYgOt+vX1GvepICiiigCiiigCioooAr5lkCqWY2ABJPYAXNfVZe8j/s5T/EKx+5j4/8AbmoDAV2xBLaqZrN60iH9mPbbX2sa2kjCgBRYAAADkAOQqhsM50Mv+ISV9SA2T4gX99aNAIPlse2y7HrPEPxH8qW28rObZ30UQSfSzEMPYC6apw8w+tcr9W3M1v8Alx/+tX/9CfgkqnvhvpNhMSRD/wDzxw4kIMl5MS5yjw2TxJz0BI0F761JAtbg7CfC7cgil0dYGdl08JeEtlNu1x86Y/LmSY8EveaTufqoP+VWH8ojmTBGHBJLNisOWsGCyBg7x5Q5X0fATr0qJ9/8JicJDLisHxZ+O0MeH0dhIAhYqzWsCGj5i9yBQGfFsVMVvRM6A8KArJKbaGVFVRb+Yj/QawoPJntCKWJDAjxJig3EVo8xXNGCxub5cq3t0JPeuiR+U6AQTSTRTRPDKkUsJUNKrOSFOhsw8LfDlyr3TymYIxLITKA7uqLwWLvkALOqC5y2I1/SgEGHcuYYHaTy4V+O0y8C6ZpCjOc+ULe4sRf2Vj7Z2LJCsBxUEzI2BVYrBhw5srABuosxzFet+Vdp/wCq4DgpMZE/EiRHY20N15qQdVN7DXvS5g96toR/R5cXHBwcWQkax51eKSRSYA5J1DGwP8XTlQHMtt7NkvhIsRmVo9nu5DWzqqmd41N+WhUW7G1Nnk83DTE4GHECWSGTivcoB4lSS2Q8jY270y7H3kxk+LfD4jA4c8Iok7rKGEayqSLB1OcEA+EGrWG39wccmJiiAEWEiMryRhRHfOFZEVRqczAX5E3oBvqjtnZK4mIxvp1VuqMOTD9OouKqbs71Q45HaEOpRgrpIuV1JGZbgE6Eaitmoxngsm08o5NDI8EzI4s6Nlde45m3qIsyn9KbcNMHSwNyozKe6/8Amvxrx8oexroMUg8UWkgH1oieftQ6+wmsfd7HWI15HT1g8vzHvFZQ+V7TrvatirF3+R92LjCHW/J/C3t+qfvHvpjpNw2lwO4K/Iqfupvw8wdFYdQD8a1OM+6miigIqaiigCpqKKAmlnfGcgLb6scz/wAxURx/Nz8KZqVd5dcTGtgbhAT1AEmYj32HwFAW8IqxosSkebVUtcX8Ki2nssa96U8XuYkuPkxKYkiUGPPFZXVRZRYrmupZVAuR0q3s7YmKjmjZ8Y0iAtxI2U+K6KFtcm2oZjr9bSgPrfTdFdowLC8jRhZA91UNeystiCR0Y9axtr+TAS4meeLEyQfSEKSosaPm0GgZjcAlVuOuouL1ag2ZtKFXEUkL3aRhxGLC7SOw1KZgApQW1tl9dx7xzbSzrxEiyg65CAWF01N2NjYOdPtW9dCBJ2pu1PFtLZ+Hw0hV4sMwTEmI5Axkne5Go65SLnnVyXySSLhI1R4psQk7yuJAwikDhFaO/pDRF105ty0pyw+0sXwGeaHhvngHDUcSyllExGU3bTMfVbrXiN7nBYvhMQF6WjYtfiMhJBtoRkI66kdjUgTNo+TnEnATKmGw0c0s0RyQSOPNpmPiaVyCbsOWvO57bnlC2M8hwpjws0ixBgJsLKI8RByFlQ6MCAvXoeXXXbf2APlZZVOha6gZcyuU0vqWych3F609m7xQTuUifMwXNlKspy3C5tRyubX737GgFnYexMXNsWbD4wFZpFmVM4UNbQx8TLpe4587WvS9PvFNiJcDhMTA2GSPEYPM8iuh4kQsUBtlOdguUjvb110Zd44S0wuw4DhJTlOVSRcajp019XcVdhxCSjwlXAa3cBlPS/Y21+FQBM2dhZZcbtYYeY4eT6RhfOcNZNFia4ysQDe/OlbfTAokm1khVUVMLgAVUACzShnJA7nU1176QuYrmXML3GYXFgCbjmLBlP8AMO9ecmzon4maNG4q5ZPCPOKAQFc82ABPPlQCtuXKsmP2rLGQ0bTYdVdTdWyRNfKRobZh8RTlVLZOxocLHwsPGsSXJyr3PMknUn9Ku1JJ8yxBlKsAQwIIPIgixB91cjw2HOHxMuHN/NOVW/VD4oj8LCuu1znyh4bh46CYacVChP70ZBX5MP8ATWc+s+jel8uPsYMDicyqw6rb4ar8ifhTXsCfNER9liPcfEPvrm+xdo+MxX5G49xuPkbU7bsYgiRkPVAfepI+61XMBlooooAooooAooooApV2rLfHovYLr2spOvx+VNNL22Ih9KiIGubU21tkbme3KgFbebAQRzEti58PJOZpfBcghYkj5Ai2W4t1OZh2I+cRBHNOuJwWNjjeUYeIAZTI4jEvgc+JvFmjOq/9sX6Uz7R2DBOwaaJXZRZWN8yi97Ag6ak1n4HcfCwyiSNCpXJlGYkLkaRtL62JkJIJtotrWqQL2D+kpfhbRw0j6MxlJIIPEY3z+ip0OhvZSeRq9NPtEwYWVWjz8ORpUuhEpzK8aqIyAxMasLr9o1owbnqiBY5pUK5GBHDNnSEwrIAVPiyZetrqDYa1i7T2fhYwmHfEZSkE2HHFQOLOmHjLRgEcNgXiN155pPbUEGlNt3HqwBwIYXW7LJzBCZso1NwS/P7PSrOzd4ZWdI5cLOhbJ4yvg1UlsxAAWxBFv/VYwwPgmijxiuZDiVQ2kzK886qqMEzEjNBOMwta2lhXicRjI4kGFxmCcBM3nZB4l8AHifxBQeIua9yLdeQF/Gb7lHZHjjdeLNHcuVuFyBGKMp8N2cM/ojJ67V4xb4YZopcUcMwMawNYFM7EvIFUC45MZGF/SBzez5jx+1o2Z544pkERPCS3iNk0XKxNzlcciPH25Xdo4+dFHFwXHDmbiIiKdUZBEScpzDLxOetuVyLGQek2IwEkmIwzhFMyRPMSwVZRJl4dpA3M5hYC17m19aJd1MGWaTNyytfiKcvDZnZ7m/M2ue0a9qzcRtnBkmTE4KSIjmWSzZYhHl5EEgA2C9lYWsTeNpDZ3mTiDJCTx+GgZ20jtA11APQKo9hHe8Emnht2Ynxkk4nEkuVop0shTxqisGjVvNkqltene1WYN22jwkWHjcDhNC2fxqzlWzTFrE6u3t560v7UbC4mRngx4jZ80hBeSNTmEKre2Q2VYmNr3u3QVbk3dlbDvGMccSxcspkfKLCLh5S0Z0KsyOP3lF+ZNSCV2Pj4183ITZYAcs+YvkgKSsOIPC7PqOminner+AxWMWdFxCsYhBHndUVwZSiKwBXxX4hcnS1hflWdjsPthD5uTDugdm1KoxjDqVUkqMvhBBN/rHsK9I9v7TjQmfBI5GbSFzc2RSCBdubMRbspPa4gsw72MkOHM6MZZJljcCGWIIrOyiSzAkLotixHpC4HKqPlSgzYOGRdcmIjII10dWXQ9jcV6r5QGQIcRg8VCHsLZLlDmkBLsSoAsgsLX1BvrYW98Jlk2er5bqzQOFbTRiGW9uRFxVZdGlbxJC3gIk8LKfHoT9kDlqehPatXZ+PZXDKcp0N/y9YpZwaoyzyKuSS5UEEkaBfFYnQ61u7HQ8JmY6JpaxOU9QLC5v07A1VMtZDDbOg7J22kyjkr9VOnw7itOucBweROg5W69dK1cDt9o9C+YdmBPzq5kOVRWdszbImJARhbm2mXUXHr+VaVARU1FTQBWJtQD6RH6wfwtW3WTtNPPxH91/u/rQGHtHAzmV2jJIKqEImKZLW4i5LWJfxWfWxI5WqiRtFZFKAGK4ururyheKSbtyY5LLz68zammk5gDtsfaAW2vi4f0SQnT7PEI9WYd6kFlNoY+OJeJCJH4LFmUKTxmW8aZRlDWtZiABdxr4ST8RQjEcZ58LG0kccZUFGVmcxEuAzHTVnUWGh6nnTXaqu1ZGWCVkYKyxuysVDAFVLXyk2PKgESHaODK8dMJKgV3e4Bzs0UZmUsjA3BRYjmPomY9bkmFgw2VIEaeFQQiLZWD2xRRczgKz+NHcAtoMxU6EUYjezEKqMxjkH0ONmRo1OaSTBNMzkjX0soyiwIJpq3fw6yQZpI4s4mlBZYggZoZ5AkmXWxuC3M2LGoIMjeKbCrNLLNMqOiRKySKxQpHJyYLdmVzIOXa9msatbrxnjyET8ReElo8k0fDBIZbCVRdbZgvUBetzl0NtbKjIeUYcTTEZBYhGIdOCbv9UBGa56C/WsXY+9WHjAKxTKGw8TX8LDwxh1jABBJyyA5rAG/SpJNDC4TEKkqSyZm4AyjMspLgDK6xNb0SCDf0jY9KrRviHYDFQWXMozNAmJZQYwTYKmoZ+ba27Lzq62yY8Z+0K0iF4jCNAGjCvKswA1GY55EvqBzF6qy7tGPiSTTqUtAWZy0WRYGTMzMpsSyKQSbAE6aMaEFDGwwkqJcEj5j5wJFJE0Ns5YBuUrBcxBS17G3pLekiYWaPLwQgIUnhYhrxKTDnLjL4B4hawNwrcrG27hoJnw6JBiUVmmModZhMxgLE5uY4gvpoANAD1r42JhsYZYxi1DRZGL5xHJ57iSGMg6kAKEswNhytrcQDyHk2jSCaGGfEIJWVmLMJLZVdSLDLcHOSbnmB7K+ItzcZEwMGPYAsM+aPVgBGg1u12CIQCb9PXXq+8uMQSGTClQqlkYhiGtxGN8vo2UwLr1ElW5N847sECyWmeMZJF5BVKOxOiqxa1zpYE68qkkobMwG1YsSheTDvB4FcXbMFu7OVGniuRqewA0FaO/ABwoDGwM0VzqbeLsOdemG3tjaXhOrLICq2FnQszsmVXXQ2yk9NL9jbw39a2FUdTKlvcGP5VD6LQ8kK0WxyEZkPh5seQJZRew562FMMW7ckuCLI4CvZ8oUs5y6EC1hrYaerpVF5bYdx60PxFvyp+3cS2EhB+wKrhYJ3vOTlmCxqgEfSAbc1eOQFT1BBUkUx4fYk8ih0COpGhVwyn3kgj51s70biR4puIlo5ftcg38Vtb+uklfpezpdCUv0YZkf38m++uaVsqn8y49nWqYXLMH83o6Xu7h3SELKuVgSPTz3HQ36ddK1KV939+opyElHCkOlifAx/db8j86Z66YzUllHHOEoPEkFTUVNWKhWdtJfOR/z/hrQqrjl1Q9ifmKARt8sdIkyBHZfN3NmI+saxE2/iAdJX+N61N+P7wvqjH4mpdUV5ds5KbwfSaWqDpjlIb91NsSyyssr5gEJ5AG+YDmBXvvHtdkYxBUZHjIYHNchsysLhhbSs/cVPOyH9wfiFTvX/ePYi/nV7LZQo3J8nBZVB6nbjjBkypCx1hI80IQFmcKFEYjVgCCMwQAXN6aN1MapTgqrDKGcszBmYu+ZibKBcsxOgtSuq1vbnL52T+D/AJCubTaq2dii3wRfRXGDaRZ3wxoELQCURPKvpFXI4Za0gumqlhmW45XvSzi4UdnZZcOBkQqg4iAOqYdDGMyWVMsLWYn64BHOru/p/aEHaIfjalqu6zUSjJpHmYOj7sTKIEj4kbSAOzBHDWLyM59Ztmte1eu8rqMLKXjMq2UMirnNiygvksc2T07W1yUr7iD9pb/KP4lr73/xDLNHlZltHfwsV5u3UH1Cto25huZST2i3h8GyxWdGWQYVnJKFWEb4aQMxNhlBeY3HQ+yuh7pIowo4dsnFxBTL6OT6RJky9MtrWtpblXPk23iF0E8vvdj8QaY9zNuTy4jJJIWQRsbEDpa3TSkbk3gorExs2ttBcPBJM3KNC3O1yPRF+lzYX9dIOB3txBhw7zPHL5ktMCiMJC74vTN9VVXDi1ud9b01b07ebD8MKiOHzFgwJ0BWw0PrPO9Jaz4ayqcOyqsRiypMQpBWVQxDKSWAmlsSfra3sK0ckisr4ReGxy3WImhzSxQh45Avm48i3RQylVJOUqZHHPudL2qp5QW81EO8hPwQ/rRuftuMWgUSlmZ3Lvw9WOp0QADlawHSvPf7VoB/mH5oP1qyaZrCaksxZlYo+Fx+9GPkf1rp+zIysMYPMIo+Vczn1k8ItmlisPcDb511VRpQsTXjicKkilZFDKeYIuK9qKdjoWcJuNFFiVmiJAGuQm+U91PbpY350y1NRVYwUei0puXZNFRRVipNeOLHh9hv7utetFqA5tvr/eB/Av53/Kl8LTzvbuxJI3Fi8QsAU+tYdu/spL4JBswt6jofeDrXlXxam2z6fRTjKpJPlDJuInjlP7qfiNee9JviW9Sp939at7kJrKfUn3vVTeT+8v7F/DVdR9sjhs+7kZQFMO5ieKX+FPvP6Uv2pl3OH9r/ACf8q5NEv5kRqX/GzD36b9pH+Wv/AC/Wl2mDfZv2s3+wn3VgkV22+bPKQzbgJ56U9o/vYfpVXygm+JUdo1+bN+taHk/TxzH91B8S36Vm7+G+LPqSP7ia6I/RMLuhZce+mfyep+0ue0R+bJS3TX5O087Ke0YH+8fpUV+SMK/I9PKC3nIh+4x+Lf0pTFNO/wCfPoO0Q/E1K9q1n5M4tSs2M3Ny0vjE9Sv+E1o77G+JhHZAfjJ/Squ4i3xRPaNvvUfnV3eSLPjhbXIsY7i5vYfOta/E7dJ9MjYeCM+KjNvCsskjdrLlVR8Qa6NWVu9swRRnSxdi3rAJJA+d/fWrWh1hRUVNAFRU1FATRRRQEUVNFARVfEbPjk9NFb1kAn41ZqKEptdGSu7iIxMRMd+YXr25W9fxqnjN0s7Fi12I53ZbkcuppiqapKEZLDXBKnJPOeROk3LYeiT/AKlPt5qKs7M2TLh8wCZ8xGug5X9Z01pnoqkaK4vdFclnbOSw2c83h2FLNMZMpUWXQrJyUWOoUisV9hSDS8d9NOIoPwa1der5ZAeevt1qJUQk8lMiLuZhjDxeIMubJbUG9s19Vv3FYm+iscW7AG2VBmsbej35GumSbKhbnEh5/VF9eeteR2FD0Ur/AAu6/cat8JbdqM5x3I4yacfJ2nimPqjHzamufdWJuZb35H/EpPzrxg3WMRYwShM1r+aBBtyvYjuarGra8mcatryJu/bXxVu0afmfzpdtXQtq7kSTyF3kQmwFwrLyGmmtZw8m03WWP/d+lJQbZy2aecptlHczErHJLI5sqxe/V1sB3Jpn3d2W0shxMwtmJZV+4n2CvfY25EMGr+dbuw09y/rTEBWsVhYOyqGyOGFFFFWNSaipooAqKmigIqaiigJooooAqKmigCiiigCoqaKAKiiigCpoooAooooAooooCKmiigCiiigCiiigCoqaKAKKKKA//9k=">
            <a:hlinkClick r:id="rId4"/>
          </p:cNvPr>
          <p:cNvSpPr>
            <a:spLocks noChangeAspect="1" noChangeArrowheads="1"/>
          </p:cNvSpPr>
          <p:nvPr/>
        </p:nvSpPr>
        <p:spPr bwMode="auto">
          <a:xfrm>
            <a:off x="28575" y="-952500"/>
            <a:ext cx="2381250" cy="1990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descr="http://www.redorbit.com/media/uploads/2012/09/science-091412-003-617x416.jpg"/>
          <p:cNvPicPr>
            <a:picLocks noChangeAspect="1" noChangeArrowheads="1"/>
          </p:cNvPicPr>
          <p:nvPr/>
        </p:nvPicPr>
        <p:blipFill>
          <a:blip r:embed="rId2" cstate="print"/>
          <a:srcRect/>
          <a:stretch>
            <a:fillRect/>
          </a:stretch>
        </p:blipFill>
        <p:spPr bwMode="auto">
          <a:xfrm>
            <a:off x="1905000" y="3262353"/>
            <a:ext cx="5334000" cy="3595647"/>
          </a:xfrm>
          <a:prstGeom prst="rect">
            <a:avLst/>
          </a:prstGeom>
          <a:noFill/>
        </p:spPr>
      </p:pic>
      <p:sp>
        <p:nvSpPr>
          <p:cNvPr id="3" name="Content Placeholder 2"/>
          <p:cNvSpPr>
            <a:spLocks noGrp="1"/>
          </p:cNvSpPr>
          <p:nvPr>
            <p:ph idx="1"/>
          </p:nvPr>
        </p:nvSpPr>
        <p:spPr/>
        <p:txBody>
          <a:bodyPr/>
          <a:lstStyle/>
          <a:p>
            <a:r>
              <a:rPr lang="en-US" dirty="0" smtClean="0"/>
              <a:t>The water in sanitizing solutions must be the correct temperature.</a:t>
            </a:r>
          </a:p>
          <a:p>
            <a:r>
              <a:rPr lang="en-US" dirty="0" smtClean="0"/>
              <a:t>Follow manufacturers’ recommendations.</a:t>
            </a:r>
            <a:endParaRPr lang="en-US" dirty="0"/>
          </a:p>
        </p:txBody>
      </p:sp>
      <p:pic>
        <p:nvPicPr>
          <p:cNvPr id="66561" name="Picture 1"/>
          <p:cNvPicPr>
            <a:picLocks noChangeAspect="1" noChangeArrowheads="1"/>
          </p:cNvPicPr>
          <p:nvPr/>
        </p:nvPicPr>
        <p:blipFill>
          <a:blip r:embed="rId3" cstate="print"/>
          <a:srcRect/>
          <a:stretch>
            <a:fillRect/>
          </a:stretch>
        </p:blipFill>
        <p:spPr bwMode="auto">
          <a:xfrm>
            <a:off x="457200" y="304800"/>
            <a:ext cx="8205107" cy="1143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descr="http://www.forteutah.com/wp-content/uploads/2013/04/green-cleaning-products.jpg"/>
          <p:cNvPicPr>
            <a:picLocks noChangeAspect="1" noChangeArrowheads="1"/>
          </p:cNvPicPr>
          <p:nvPr/>
        </p:nvPicPr>
        <p:blipFill>
          <a:blip r:embed="rId2" cstate="print"/>
          <a:srcRect/>
          <a:stretch>
            <a:fillRect/>
          </a:stretch>
        </p:blipFill>
        <p:spPr bwMode="auto">
          <a:xfrm>
            <a:off x="2286001" y="2573113"/>
            <a:ext cx="6858000" cy="4284887"/>
          </a:xfrm>
          <a:prstGeom prst="rect">
            <a:avLst/>
          </a:prstGeom>
          <a:noFill/>
        </p:spPr>
      </p:pic>
      <p:sp>
        <p:nvSpPr>
          <p:cNvPr id="3" name="Content Placeholder 2"/>
          <p:cNvSpPr>
            <a:spLocks noGrp="1"/>
          </p:cNvSpPr>
          <p:nvPr>
            <p:ph idx="1"/>
          </p:nvPr>
        </p:nvSpPr>
        <p:spPr/>
        <p:txBody>
          <a:bodyPr/>
          <a:lstStyle/>
          <a:p>
            <a:r>
              <a:rPr lang="en-US" dirty="0" smtClean="0"/>
              <a:t>Cleaning removes food and other dirt from a surface.</a:t>
            </a:r>
          </a:p>
          <a:p>
            <a:r>
              <a:rPr lang="en-US" dirty="0" smtClean="0"/>
              <a:t>Sanitizing reduces pathogens on a surface to safe levels.</a:t>
            </a:r>
            <a:endParaRPr lang="en-US" dirty="0"/>
          </a:p>
        </p:txBody>
      </p:sp>
      <p:pic>
        <p:nvPicPr>
          <p:cNvPr id="76801" name="Picture 1"/>
          <p:cNvPicPr>
            <a:picLocks noChangeAspect="1" noChangeArrowheads="1"/>
          </p:cNvPicPr>
          <p:nvPr/>
        </p:nvPicPr>
        <p:blipFill>
          <a:blip r:embed="rId3" cstate="print"/>
          <a:srcRect/>
          <a:stretch>
            <a:fillRect/>
          </a:stretch>
        </p:blipFill>
        <p:spPr bwMode="auto">
          <a:xfrm>
            <a:off x="533400" y="304800"/>
            <a:ext cx="8109284"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3" name="Picture 7" descr="http://littledreamersconsulting.com/wp-content/uploads/2012/11/compare-alarm-clock.jpg"/>
          <p:cNvPicPr>
            <a:picLocks noChangeAspect="1" noChangeArrowheads="1"/>
          </p:cNvPicPr>
          <p:nvPr/>
        </p:nvPicPr>
        <p:blipFill>
          <a:blip r:embed="rId2" cstate="print"/>
          <a:srcRect/>
          <a:stretch>
            <a:fillRect/>
          </a:stretch>
        </p:blipFill>
        <p:spPr bwMode="auto">
          <a:xfrm>
            <a:off x="5998083" y="2666999"/>
            <a:ext cx="3145917" cy="4191001"/>
          </a:xfrm>
          <a:prstGeom prst="rect">
            <a:avLst/>
          </a:prstGeom>
          <a:noFill/>
        </p:spPr>
      </p:pic>
      <p:sp>
        <p:nvSpPr>
          <p:cNvPr id="3" name="Content Placeholder 2"/>
          <p:cNvSpPr>
            <a:spLocks noGrp="1"/>
          </p:cNvSpPr>
          <p:nvPr>
            <p:ph idx="1"/>
          </p:nvPr>
        </p:nvSpPr>
        <p:spPr/>
        <p:txBody>
          <a:bodyPr/>
          <a:lstStyle/>
          <a:p>
            <a:r>
              <a:rPr lang="en-US" dirty="0" smtClean="0"/>
              <a:t>For a sanitizer solution to kill pathogens, it must make contact with the object being sanitized for a specific amount </a:t>
            </a:r>
            <a:br>
              <a:rPr lang="en-US" dirty="0" smtClean="0"/>
            </a:br>
            <a:r>
              <a:rPr lang="en-US" dirty="0" smtClean="0"/>
              <a:t>of time.</a:t>
            </a:r>
          </a:p>
          <a:p>
            <a:r>
              <a:rPr lang="en-US" dirty="0" smtClean="0"/>
              <a:t>Most sanitizers must make </a:t>
            </a:r>
            <a:br>
              <a:rPr lang="en-US" dirty="0" smtClean="0"/>
            </a:br>
            <a:r>
              <a:rPr lang="en-US" dirty="0" smtClean="0"/>
              <a:t>contact for at least 30 </a:t>
            </a:r>
            <a:br>
              <a:rPr lang="en-US" dirty="0" smtClean="0"/>
            </a:br>
            <a:r>
              <a:rPr lang="en-US" dirty="0" smtClean="0"/>
              <a:t>seconds, some are for as little </a:t>
            </a:r>
            <a:br>
              <a:rPr lang="en-US" dirty="0" smtClean="0"/>
            </a:br>
            <a:r>
              <a:rPr lang="en-US" dirty="0" smtClean="0"/>
              <a:t>as 7 seconds.</a:t>
            </a:r>
            <a:endParaRPr lang="en-US" dirty="0"/>
          </a:p>
        </p:txBody>
      </p:sp>
      <p:pic>
        <p:nvPicPr>
          <p:cNvPr id="65537" name="Picture 1"/>
          <p:cNvPicPr>
            <a:picLocks noChangeAspect="1" noChangeArrowheads="1"/>
          </p:cNvPicPr>
          <p:nvPr/>
        </p:nvPicPr>
        <p:blipFill>
          <a:blip r:embed="rId3" cstate="print"/>
          <a:srcRect/>
          <a:stretch>
            <a:fillRect/>
          </a:stretch>
        </p:blipFill>
        <p:spPr bwMode="auto">
          <a:xfrm>
            <a:off x="851452" y="304800"/>
            <a:ext cx="745434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https://encrypted-tbn3.gstatic.com/images?q=tbn:ANd9GcQr2FBD-KCzGa6AD9NocyDw-E2U_HDNt8CEo9kvRA9eK2c13Ehb1w"/>
          <p:cNvPicPr>
            <a:picLocks noChangeAspect="1" noChangeArrowheads="1"/>
          </p:cNvPicPr>
          <p:nvPr/>
        </p:nvPicPr>
        <p:blipFill>
          <a:blip r:embed="rId2" cstate="print"/>
          <a:srcRect/>
          <a:stretch>
            <a:fillRect/>
          </a:stretch>
        </p:blipFill>
        <p:spPr bwMode="auto">
          <a:xfrm>
            <a:off x="5400675" y="3114675"/>
            <a:ext cx="3743325" cy="3743325"/>
          </a:xfrm>
          <a:prstGeom prst="rect">
            <a:avLst/>
          </a:prstGeom>
          <a:noFill/>
        </p:spPr>
      </p:pic>
      <p:sp>
        <p:nvSpPr>
          <p:cNvPr id="3" name="Content Placeholder 2"/>
          <p:cNvSpPr>
            <a:spLocks noGrp="1"/>
          </p:cNvSpPr>
          <p:nvPr>
            <p:ph idx="1"/>
          </p:nvPr>
        </p:nvSpPr>
        <p:spPr/>
        <p:txBody>
          <a:bodyPr/>
          <a:lstStyle/>
          <a:p>
            <a:r>
              <a:rPr lang="en-US" dirty="0" smtClean="0"/>
              <a:t>Water hardness is the amount of minerals in your water.</a:t>
            </a:r>
          </a:p>
          <a:p>
            <a:r>
              <a:rPr lang="en-US" dirty="0" smtClean="0"/>
              <a:t>Find out what the water hardness is from the municipality.  Then work with </a:t>
            </a:r>
            <a:br>
              <a:rPr lang="en-US" dirty="0" smtClean="0"/>
            </a:br>
            <a:r>
              <a:rPr lang="en-US" dirty="0" smtClean="0"/>
              <a:t>the supplier to identify the </a:t>
            </a:r>
            <a:br>
              <a:rPr lang="en-US" dirty="0" smtClean="0"/>
            </a:br>
            <a:r>
              <a:rPr lang="en-US" dirty="0" smtClean="0"/>
              <a:t>correct amount of sanitizer </a:t>
            </a:r>
            <a:br>
              <a:rPr lang="en-US" dirty="0" smtClean="0"/>
            </a:br>
            <a:r>
              <a:rPr lang="en-US" dirty="0" smtClean="0"/>
              <a:t>to use for your water.</a:t>
            </a:r>
            <a:endParaRPr lang="en-US" dirty="0"/>
          </a:p>
        </p:txBody>
      </p:sp>
      <p:pic>
        <p:nvPicPr>
          <p:cNvPr id="64513" name="Picture 1"/>
          <p:cNvPicPr>
            <a:picLocks noChangeAspect="1" noChangeArrowheads="1"/>
          </p:cNvPicPr>
          <p:nvPr/>
        </p:nvPicPr>
        <p:blipFill>
          <a:blip r:embed="rId3" cstate="print"/>
          <a:srcRect/>
          <a:stretch>
            <a:fillRect/>
          </a:stretch>
        </p:blipFill>
        <p:spPr bwMode="auto">
          <a:xfrm>
            <a:off x="228600" y="381000"/>
            <a:ext cx="8523862"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descr="https://encrypted-tbn2.gstatic.com/images?q=tbn:ANd9GcQz6OXinAWbEbX_FYdP_M_v424ymZgV6rCxJySk1vAsFjlkl6_Ldg"/>
          <p:cNvPicPr>
            <a:picLocks noChangeAspect="1" noChangeArrowheads="1"/>
          </p:cNvPicPr>
          <p:nvPr/>
        </p:nvPicPr>
        <p:blipFill>
          <a:blip r:embed="rId2" cstate="print"/>
          <a:srcRect/>
          <a:stretch>
            <a:fillRect/>
          </a:stretch>
        </p:blipFill>
        <p:spPr bwMode="auto">
          <a:xfrm>
            <a:off x="1409700" y="3137533"/>
            <a:ext cx="6667500" cy="3720467"/>
          </a:xfrm>
          <a:prstGeom prst="rect">
            <a:avLst/>
          </a:prstGeom>
          <a:noFill/>
        </p:spPr>
      </p:pic>
      <p:pic>
        <p:nvPicPr>
          <p:cNvPr id="63489" name="Picture 1"/>
          <p:cNvPicPr>
            <a:picLocks noChangeAspect="1" noChangeArrowheads="1"/>
          </p:cNvPicPr>
          <p:nvPr/>
        </p:nvPicPr>
        <p:blipFill>
          <a:blip r:embed="rId3" cstate="print"/>
          <a:srcRect/>
          <a:stretch>
            <a:fillRect/>
          </a:stretch>
        </p:blipFill>
        <p:spPr bwMode="auto">
          <a:xfrm>
            <a:off x="3520669" y="76200"/>
            <a:ext cx="2041931" cy="16764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Find out what the pH of the water is from the municipality.  Then work with the supplier to find out the correct amount of sanitizer to use for the water.</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71" name="Picture 7" descr="http://cdn.sheknows.com/articles/2012/10/cleaning-countertops-448.jpg"/>
          <p:cNvPicPr>
            <a:picLocks noChangeAspect="1" noChangeArrowheads="1"/>
          </p:cNvPicPr>
          <p:nvPr/>
        </p:nvPicPr>
        <p:blipFill>
          <a:blip r:embed="rId2" cstate="print"/>
          <a:srcRect/>
          <a:stretch>
            <a:fillRect/>
          </a:stretch>
        </p:blipFill>
        <p:spPr bwMode="auto">
          <a:xfrm>
            <a:off x="5181600" y="4222296"/>
            <a:ext cx="3962400" cy="2635704"/>
          </a:xfrm>
          <a:prstGeom prst="rect">
            <a:avLst/>
          </a:prstGeom>
          <a:noFill/>
        </p:spPr>
      </p:pic>
      <p:sp>
        <p:nvSpPr>
          <p:cNvPr id="3" name="Content Placeholder 2"/>
          <p:cNvSpPr>
            <a:spLocks noGrp="1"/>
          </p:cNvSpPr>
          <p:nvPr>
            <p:ph idx="1"/>
          </p:nvPr>
        </p:nvSpPr>
        <p:spPr/>
        <p:txBody>
          <a:bodyPr/>
          <a:lstStyle/>
          <a:p>
            <a:r>
              <a:rPr lang="en-US" dirty="0" smtClean="0"/>
              <a:t>Scrape or remove food bits from the surface.</a:t>
            </a:r>
          </a:p>
          <a:p>
            <a:pPr lvl="1"/>
            <a:r>
              <a:rPr lang="en-US" dirty="0" smtClean="0"/>
              <a:t>Use the correct cleaning tool, such as a nylon brush or pad, or a cloth towel.</a:t>
            </a:r>
          </a:p>
          <a:p>
            <a:r>
              <a:rPr lang="en-US" dirty="0" smtClean="0"/>
              <a:t>Wash the surface</a:t>
            </a:r>
          </a:p>
          <a:p>
            <a:pPr lvl="1"/>
            <a:r>
              <a:rPr lang="en-US" dirty="0" smtClean="0"/>
              <a:t>Prepare the cleaning solution with an approved cleaner.</a:t>
            </a:r>
          </a:p>
          <a:p>
            <a:pPr lvl="1"/>
            <a:r>
              <a:rPr lang="en-US" dirty="0" smtClean="0"/>
              <a:t>Wash the surface with the </a:t>
            </a:r>
            <a:br>
              <a:rPr lang="en-US" dirty="0" smtClean="0"/>
            </a:br>
            <a:r>
              <a:rPr lang="en-US" dirty="0" smtClean="0"/>
              <a:t>correct cleaning tool, such </a:t>
            </a:r>
            <a:br>
              <a:rPr lang="en-US" dirty="0" smtClean="0"/>
            </a:br>
            <a:r>
              <a:rPr lang="en-US" dirty="0" smtClean="0"/>
              <a:t>as a cloth towel.</a:t>
            </a:r>
            <a:endParaRPr lang="en-US" dirty="0"/>
          </a:p>
        </p:txBody>
      </p:sp>
      <p:pic>
        <p:nvPicPr>
          <p:cNvPr id="62465" name="Picture 1"/>
          <p:cNvPicPr>
            <a:picLocks noChangeAspect="1" noChangeArrowheads="1"/>
          </p:cNvPicPr>
          <p:nvPr/>
        </p:nvPicPr>
        <p:blipFill>
          <a:blip r:embed="rId3" cstate="print"/>
          <a:srcRect/>
          <a:stretch>
            <a:fillRect/>
          </a:stretch>
        </p:blipFill>
        <p:spPr bwMode="auto">
          <a:xfrm>
            <a:off x="609600" y="381000"/>
            <a:ext cx="8001000" cy="1143000"/>
          </a:xfrm>
          <a:prstGeom prst="rect">
            <a:avLst/>
          </a:prstGeom>
          <a:noFill/>
          <a:ln w="9525">
            <a:noFill/>
            <a:miter lim="800000"/>
            <a:headEnd/>
            <a:tailEnd/>
          </a:ln>
        </p:spPr>
      </p:pic>
      <p:sp>
        <p:nvSpPr>
          <p:cNvPr id="62467" name="AutoShape 3" descr="data:image/jpeg;base64,/9j/4AAQSkZJRgABAQAAAQABAAD/2wCEAAkGBxITEhUTExQVFRUUGBcUFxQYGBQWFxcaHRUWGBgYFRsYHCggGholHBQUITEhJSkrLi4uFx8zODMsNygtLisBCgoKDg0OGhAQGywmHSYsLCwsLC8vLCwsLCwsLCwsLCwsLCwsLCwsLCwsLCwsLCwsLCwsNCwsLCwsNywsLDQsLP/AABEIAHgAyAMBIgACEQEDEQH/xAAbAAABBQEBAAAAAAAAAAAAAAAEAAIDBQYBB//EADcQAAEDAgQEAwYFBAMBAAAAAAEAAhEDIQQxQVEFEmFxBiKREzKBobHwQlLB0eEUFXLxI0NiJP/EABsBAAIDAQEBAAAAAAAAAAAAAAECAwQFAAYH/8QAKREAAgIBAwMDBAMBAAAAAAAAAAECEQMEITEFEhMiQZEyUWFxFKHRI//aAAwDAQACEQMRAD8AueZrfMQDoB+qVGqSYFh95J9XDOdLtjcbqYUYPmIAPy6BVqLlkDqF5JlL2V5g90TW5WAOzmyGYXOzNijdASsZA+CeHAzv95o2nQAbaCoX0LyBnmmTfuK0vYTqZ5Q7MFQll+XcSk9jsptshqodOZjJdaOpkjcOJALhB20XcRQLY5Ygj0Q99U+kCNkbAxVGSM5IUkDlzvmN+qhqVINgm1qswIuEQHOeBNnSuUavOeSCS4xGoPRNw+DdUcGUwXOOmw6re8B4CzDjmJ56pzedOjdgq+bURxL8hqyt4R4RaDz1/MdKeg/yjPstQLCBAAyATKlYBCVcWvP6nW27kyWONsKfVUJrKsxWODQS4gKXh9F9UcxlrDluf2CzP5GTLKoKyfxqKthFSsJib7DNEUQRc5nNPZRa3IfHX1TX1Qp44+zeT3I272SOulR8yiqV0O+uknlSHUWEvqKE1Ryk7IR9dQur2I3VaWpskUBMMz1EhJAcMxEtO7HFqSRSrZjMaw22G+/ZdrEckH8wjd3SV17T+K+33onsIJgjNfQ6MyyRlNpaQSJNwNkw8IOYPwySbhm+0DgSAcxpKtGVWg8oIQ7TnNlR7FzBkoRXEnVXldpcLKqqHlPmblkh2jKV8gT8UNQoieYxl81ajE0iPMBG6r6/JJLcvmEEguQCaQ1mfkVC6Ii6mqttY2+Sga1xdysBcT+EXKYCY1+IMQDO05j4qy4Nwl+KNvKwe8/bo3c/RWnCfCDnkPrnlbn7MZnudFsaVJrGhrQABYAZBQZZy4h8g2BMDgaWHZDBA1Ju53c6ptTE+WUTXIKFrAZQsfPo8+SXpexLCcVyV9XE7lZvjfiQU/Ky7jYAb6Ky8R4KrUZ/wmHbaHpOhTPBHhE0v/oxIBrH3WZin16uPyWYul5ISvM7+35LPngl6Qjw74ceSK+LMuzbS/Czq7d30WoqVFytVhVeKxaky5I41SIknN2wmtiEDXxCAq4xVeJ4ty1m0zk5s/GT+youTyfSWIwouX4hROrqjr8ZYPxC11WYnxTSaDBk5AC56fBL/FyZOExrSNW6pZDNrzU5dgqHBccHsg55Acbx8Y+RVbX8RNoBz/eqv91g00vtCaGhm20luFyReeGsTze2IyNQx9ElW+EpZQAOZue6SXU4/wDrKuALg1dOns7LZN5R+Gf0RBrj8TGntmov+E6uZ9PgvoBlDGdVI/fMW6QmnD38jwQdHWKjdhKo0J7XXHBRxciASBv96IbEtI96PvRDltxzaaZT0KTXEEC5GkaLjv0MqNTabBfYlOrwNZv6Kfg1HmqT+S/QoJexzlStk+B4EX+84huwH7rScM4fTpDytjrqVCyuGiTP2bWRDqkfBSOBD5LDX1oUdSr+6G9rKezec1H4xu86XjJDVCT21sSUQ1v8Kem1CVRQVuRYfDAQ46fd0/EYgD4rtZ8oDFPvHQrB1bySbaLWOKB8Ti5J6KnxFeSOqfjc5B7rLV+LHl5Yu207zt2WXg0eXUT7Wv2WZZI442x3iLjYogBo53k2aD9ei89xBxNRznvqul0kkEiNYGwC1dahzeecvkELUpt5bXi87+mq9VpdBiwR2W/3MvNqJzfOxWcO4u9ga1/mGhi477p/EqDasuZ5H76O7puKJMQLRn+yCOJkSLaK3LEmiKGenuCUy+SCSCFPQpAGTcoU4yXCeyLmFmZouLo0YStWazheMmwySVfwESUlg6iEVMtRdo9O9kIBuemyQAJsRA3UdUHI6plB4bBXsLM6gqph+YkmD1y9FA6mQfLI7HNdqYmbg/Dpqhn1tjHquCiY4twtId/kJUZLSTLInVpI+SHqPccyE50i8fVBnUdfRZBPM4dxP0V14foAh5BBkiI7HP1VBcidToLLYcApAUmxrfRBMWa2IcQzkyzsPQaBBNxD8jyzIETcZzI9Lq5xbJHdZPi9FzCLDlJgEyZkE3AEiD11U0MqbplXLBxXci0/qC8QxwbJgk37weyPZiRvpE6nRYhvFwOUyI5YnMc2VjNtT6KWtxvlAEC9mkuGg96NAVM4FaOoj7myGNzOneZhTjGeWYuvPsFxd344aS42BloEWVrW4+0tBncQTnGcaLP1kMnb6S9p8sHyaR1e/vR9EHi8TF/mqOvxgAaAaC1xp6qlx3HHOENIuD07Kpi0spcliWaMSbxRxYhvK0xNif2WeZiRaSN+3dC8W4q082Uz/NgqSjiTBkmfv1WnhwKC2M/NqbZfYrGHm8uWc5IdlcwZhsfPXRVuFfJPLm43EnJXH9mq1iIAFjobXzITTnGHLIouU/pVlRXrF1gBbQWzyR/CvDFSpd3lbuf0C0fBPDDaR560OP4RnF9VfVHxZgntkFn6jqCjtD5LeDQOXqy/B4px6j7OvUpg+4Y/VH8Nc6ryhokna63FbwA2vXdWquMO/wCtth8TmtZwrw9RoNimxrR0H1WbqOp4nFKO7/o0ceBx/RReGuAlgl2aS2bWAJLHlk7nbLNUCMDjaL/RNdS9eyscK8XAsCU2uImCvbGZZV8kGTDhHu69wU6nh2zcCPuye6mRdN5gOq4JMKTBoEx1PbJLmt2ThMwNEGBWR+xKt/D3NyuGgKqXuM6wc/vVaDw7TPsgTMkk37pVyNLgMqhBPoB1nAEbKxqIVxuoZqpWGO6MlxLw40QWAcoJfEZfAZrNceZTBmD72jpkac0iQvTaqyXifgReC+k0EgGWRJd2M2VjFqlF9sihqtH3RcoIwIxgBJaJAzEXKmfX80cwNiNCdPdGhsu18EGsbzB075EEdCLICpiG2cIvNhE/Dqr9pqzFXdF0Or1+YSLgEagz1/VRVsS7IkARIjT/AGhH1TZoz+7CFe8N8JvrN5nk05/85qHLlx41cizhhmyuombq8xECHakn9FdcC8JVK8uqS1tj37Lc8O4BRogcrRIEScz3Vk54Y1ZOfqVp9m35NjB02t8jso+G+G6NATEkakKwcYs1sT93U9BvNc3P0U9NgGa81qOpyk3Xya0MMYKkgahw/VxlWFGg0WQ1bEwYCTcUqU5Sm7bHLEALjqir/wCsUNTEp4xo4Nq4hJUtbFwuKVHGjayBI9d1FWfIGkHLU9k+tzO3+fyTqTIz8xGp0XtrMyiWnTDh5pHfVC1qQJgNRFQTmutp7BdZ1e5WFvS/oumxm6Nr0dVa8L4cBDnAE6awhV7Bbrcr8Fwh1WDUHK3bU/sFo2Uw0AC0WUnMAoy9SKCRG5NkNUoZ74XcRUVficRafuFDPYeJI+oJTHu31Va/FjNco4vmCzcmSi3GFkHHuFe2YeUw+IBGfZZLh/gi81iYFgwWt1Oa3bK4HvGCU7GvAJ+yljq8scfbFkE9Filk75L/AApsHwejTADWActxaYO6Mc4NXS1zsrdSnMwo1uVW7nJ2y2oqKpFfjcc4NJa2Y1NlkRxeo98vdN8hYBb/ABHKGryfi2Lays4DKdPqm8TmqQVJI9GwGIBaNFLiMWGx1ssHgPEUAZGFd1+MteAGie4yKyX0/Isn0tjd8a5LniOPYwST26qk/u0mSqfFuqVDllvppkq7E4Oq0kPJbBiYgZExPwWpDpk8nqkqIXnitjVO4s0XJA+KpeI+NaTbU5qO2bf5rMYrCtcfMS8D0UzcOBlAtoFZx9KxR3m7FeaT4JMXxfF1RPlpN2zd6ridS5cyCT3SV6OLHFUor4F3fue0tqGDFgdFK1p1Q7XxoiaZlWSDgcHLnmnOAnVGbJpaSIKFHJklJ9wDkrWnU5QSTbQZwf1VQ2na/wDpNNcjSWt+sox2BLcsf7q1xIa4HlMO6d/klWxoykT+WQqWhSguc2BzZ2Ek7kpVaVSQ6Wk6Wy3uh5A+Ik4jj4GeRg3jSfVU1bjDXZZAxOhnIDfIqargXvcJHNBkE6GTJuPuEJi+Fn83L/5DYnYqKc0ySONlTjeLiCfdaIuf29PVW3AMYHtDhdVWI4IXNcHGbZHWE7g7G05aQWGLHIHYEKpkxxnxyTLuibVuGbUbfRc/pw2/zQfDsYbb99NxugOO+JqdMkA87vyt07nRUnh343GUmXNSoALrPcW8U0qZDAed5sGtj5nILO4riFesCXHkZo1uvcqtfhhlFuis48CXJzbLHG8Ur1gZ8jSS0AG5I3OgWdxOGnod49PmCZRj3OiJhSYQcwO4VuNRVIRxsEweFbkbRrHyK0QowwWkRfr3UFHCloyzOW/+ka4mOUfiNvXVN5BfGDtLyLw1tzYAADWVmaoNRznkkybfp2stRxYctLlsHPsL3jWdgqRmHAEnLK2alWypkdb2iFuFBCTKEX00RTaROUgd5PwUxJynLXRRtEiYM7BlxmISRYdbIx1vKS6mG0eoFo7bJUxkkkrBVHPqR3Oqc0nZdSXM5EeIecuxQx8x5RYCSepskkllwPDkcwgDUJwdK6koiU673cj3UdRm+q6klGBquGGd+6gGEmxGe/8AKSSSSQybIMTgqZbywYvcSL/p2VLV4EybExta38JJJGMiGtgSy0TaAb+vdQf0xDdzrI9EkkTgZmGAEEXy/lHUMNGh75JJJkBhNBpFv5UmFoAunbVJJNFLuQkn6WVPHgHV8rMAEdcyh3uZaBCSSlkJHgf/AE/MRHolWoFokH5z9lJJR3uPQNSPW0Z5pJJLuQH/2Q==">
            <a:hlinkClick r:id="rId4"/>
          </p:cNvPr>
          <p:cNvSpPr>
            <a:spLocks noChangeAspect="1" noChangeArrowheads="1"/>
          </p:cNvSpPr>
          <p:nvPr/>
        </p:nvSpPr>
        <p:spPr bwMode="auto">
          <a:xfrm>
            <a:off x="28575" y="-685800"/>
            <a:ext cx="238125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9" name="AutoShape 5" descr="data:image/jpeg;base64,/9j/4AAQSkZJRgABAQAAAQABAAD/2wCEAAkGBxITEhUTExQVFRUUGBcUFxQYGBQWFxcaHRUWGBgYFRsYHCggGholHBQUITEhJSkrLi4uFx8zODMsNygtLisBCgoKDg0OGhAQGywmHSYsLCwsLC8vLCwsLCwsLCwsLCwsLCwsLCwsLCwsLCwsLCwsLCwsNCwsLCwsNywsLDQsLP/AABEIAHgAyAMBIgACEQEDEQH/xAAbAAABBQEBAAAAAAAAAAAAAAAEAAIDBQYBB//EADcQAAEDAgQEAwYFBAMBAAAAAAEAAhEDIQQxQVEFEmFxBiKREzKBobHwQlLB0eEUFXLxI0NiJP/EABsBAAIDAQEBAAAAAAAAAAAAAAECAwQFAAYH/8QAKREAAgIBAwMDBAMBAAAAAAAAAAECEQMEITEFEhMiQZEyUWFxFKHRI//aAAwDAQACEQMRAD8AueZrfMQDoB+qVGqSYFh95J9XDOdLtjcbqYUYPmIAPy6BVqLlkDqF5JlL2V5g90TW5WAOzmyGYXOzNijdASsZA+CeHAzv95o2nQAbaCoX0LyBnmmTfuK0vYTqZ5Q7MFQll+XcSk9jsptshqodOZjJdaOpkjcOJALhB20XcRQLY5Ygj0Q99U+kCNkbAxVGSM5IUkDlzvmN+qhqVINgm1qswIuEQHOeBNnSuUavOeSCS4xGoPRNw+DdUcGUwXOOmw6re8B4CzDjmJ56pzedOjdgq+bURxL8hqyt4R4RaDz1/MdKeg/yjPstQLCBAAyATKlYBCVcWvP6nW27kyWONsKfVUJrKsxWODQS4gKXh9F9UcxlrDluf2CzP5GTLKoKyfxqKthFSsJib7DNEUQRc5nNPZRa3IfHX1TX1Qp44+zeT3I272SOulR8yiqV0O+uknlSHUWEvqKE1Ryk7IR9dQur2I3VaWpskUBMMz1EhJAcMxEtO7HFqSRSrZjMaw22G+/ZdrEckH8wjd3SV17T+K+33onsIJgjNfQ6MyyRlNpaQSJNwNkw8IOYPwySbhm+0DgSAcxpKtGVWg8oIQ7TnNlR7FzBkoRXEnVXldpcLKqqHlPmblkh2jKV8gT8UNQoieYxl81ajE0iPMBG6r6/JJLcvmEEguQCaQ1mfkVC6Ii6mqttY2+Sga1xdysBcT+EXKYCY1+IMQDO05j4qy4Nwl+KNvKwe8/bo3c/RWnCfCDnkPrnlbn7MZnudFsaVJrGhrQABYAZBQZZy4h8g2BMDgaWHZDBA1Ju53c6ptTE+WUTXIKFrAZQsfPo8+SXpexLCcVyV9XE7lZvjfiQU/Ky7jYAb6Ky8R4KrUZ/wmHbaHpOhTPBHhE0v/oxIBrH3WZin16uPyWYul5ISvM7+35LPngl6Qjw74ceSK+LMuzbS/Czq7d30WoqVFytVhVeKxaky5I41SIknN2wmtiEDXxCAq4xVeJ4ty1m0zk5s/GT+youTyfSWIwouX4hROrqjr8ZYPxC11WYnxTSaDBk5AC56fBL/FyZOExrSNW6pZDNrzU5dgqHBccHsg55Acbx8Y+RVbX8RNoBz/eqv91g00vtCaGhm20luFyReeGsTze2IyNQx9ElW+EpZQAOZue6SXU4/wDrKuALg1dOns7LZN5R+Gf0RBrj8TGntmov+E6uZ9PgvoBlDGdVI/fMW6QmnD38jwQdHWKjdhKo0J7XXHBRxciASBv96IbEtI96PvRDltxzaaZT0KTXEEC5GkaLjv0MqNTabBfYlOrwNZv6Kfg1HmqT+S/QoJexzlStk+B4EX+84huwH7rScM4fTpDytjrqVCyuGiTP2bWRDqkfBSOBD5LDX1oUdSr+6G9rKezec1H4xu86XjJDVCT21sSUQ1v8Kem1CVRQVuRYfDAQ46fd0/EYgD4rtZ8oDFPvHQrB1bySbaLWOKB8Ti5J6KnxFeSOqfjc5B7rLV+LHl5Yu207zt2WXg0eXUT7Wv2WZZI442x3iLjYogBo53k2aD9ei89xBxNRznvqul0kkEiNYGwC1dahzeecvkELUpt5bXi87+mq9VpdBiwR2W/3MvNqJzfOxWcO4u9ga1/mGhi477p/EqDasuZ5H76O7puKJMQLRn+yCOJkSLaK3LEmiKGenuCUy+SCSCFPQpAGTcoU4yXCeyLmFmZouLo0YStWazheMmwySVfwESUlg6iEVMtRdo9O9kIBuemyQAJsRA3UdUHI6plB4bBXsLM6gqph+YkmD1y9FA6mQfLI7HNdqYmbg/Dpqhn1tjHquCiY4twtId/kJUZLSTLInVpI+SHqPccyE50i8fVBnUdfRZBPM4dxP0V14foAh5BBkiI7HP1VBcidToLLYcApAUmxrfRBMWa2IcQzkyzsPQaBBNxD8jyzIETcZzI9Lq5xbJHdZPi9FzCLDlJgEyZkE3AEiD11U0MqbplXLBxXci0/qC8QxwbJgk37weyPZiRvpE6nRYhvFwOUyI5YnMc2VjNtT6KWtxvlAEC9mkuGg96NAVM4FaOoj7myGNzOneZhTjGeWYuvPsFxd344aS42BloEWVrW4+0tBncQTnGcaLP1kMnb6S9p8sHyaR1e/vR9EHi8TF/mqOvxgAaAaC1xp6qlx3HHOENIuD07Kpi0spcliWaMSbxRxYhvK0xNif2WeZiRaSN+3dC8W4q082Uz/NgqSjiTBkmfv1WnhwKC2M/NqbZfYrGHm8uWc5IdlcwZhsfPXRVuFfJPLm43EnJXH9mq1iIAFjobXzITTnGHLIouU/pVlRXrF1gBbQWzyR/CvDFSpd3lbuf0C0fBPDDaR560OP4RnF9VfVHxZgntkFn6jqCjtD5LeDQOXqy/B4px6j7OvUpg+4Y/VH8Nc6ryhokna63FbwA2vXdWquMO/wCtth8TmtZwrw9RoNimxrR0H1WbqOp4nFKO7/o0ceBx/RReGuAlgl2aS2bWAJLHlk7nbLNUCMDjaL/RNdS9eyscK8XAsCU2uImCvbGZZV8kGTDhHu69wU6nh2zcCPuye6mRdN5gOq4JMKTBoEx1PbJLmt2ThMwNEGBWR+xKt/D3NyuGgKqXuM6wc/vVaDw7TPsgTMkk37pVyNLgMqhBPoB1nAEbKxqIVxuoZqpWGO6MlxLw40QWAcoJfEZfAZrNceZTBmD72jpkac0iQvTaqyXifgReC+k0EgGWRJd2M2VjFqlF9sihqtH3RcoIwIxgBJaJAzEXKmfX80cwNiNCdPdGhsu18EGsbzB075EEdCLICpiG2cIvNhE/Dqr9pqzFXdF0Or1+YSLgEagz1/VRVsS7IkARIjT/AGhH1TZoz+7CFe8N8JvrN5nk05/85qHLlx41cizhhmyuombq8xECHakn9FdcC8JVK8uqS1tj37Lc8O4BRogcrRIEScz3Vk54Y1ZOfqVp9m35NjB02t8jso+G+G6NATEkakKwcYs1sT93U9BvNc3P0U9NgGa81qOpyk3Xya0MMYKkgahw/VxlWFGg0WQ1bEwYCTcUqU5Sm7bHLEALjqir/wCsUNTEp4xo4Nq4hJUtbFwuKVHGjayBI9d1FWfIGkHLU9k+tzO3+fyTqTIz8xGp0XtrMyiWnTDh5pHfVC1qQJgNRFQTmutp7BdZ1e5WFvS/oumxm6Nr0dVa8L4cBDnAE6awhV7Bbrcr8Fwh1WDUHK3bU/sFo2Uw0AC0WUnMAoy9SKCRG5NkNUoZ74XcRUVficRafuFDPYeJI+oJTHu31Va/FjNco4vmCzcmSi3GFkHHuFe2YeUw+IBGfZZLh/gi81iYFgwWt1Oa3bK4HvGCU7GvAJ+yljq8scfbFkE9Filk75L/AApsHwejTADWActxaYO6Mc4NXS1zsrdSnMwo1uVW7nJ2y2oqKpFfjcc4NJa2Y1NlkRxeo98vdN8hYBb/ABHKGryfi2Lays4DKdPqm8TmqQVJI9GwGIBaNFLiMWGx1ssHgPEUAZGFd1+MteAGie4yKyX0/Isn0tjd8a5LniOPYwST26qk/u0mSqfFuqVDllvppkq7E4Oq0kPJbBiYgZExPwWpDpk8nqkqIXnitjVO4s0XJA+KpeI+NaTbU5qO2bf5rMYrCtcfMS8D0UzcOBlAtoFZx9KxR3m7FeaT4JMXxfF1RPlpN2zd6ridS5cyCT3SV6OLHFUor4F3fue0tqGDFgdFK1p1Q7XxoiaZlWSDgcHLnmnOAnVGbJpaSIKFHJklJ9wDkrWnU5QSTbQZwf1VQ2na/wDpNNcjSWt+sox2BLcsf7q1xIa4HlMO6d/klWxoykT+WQqWhSguc2BzZ2Ek7kpVaVSQ6Wk6Wy3uh5A+Ik4jj4GeRg3jSfVU1bjDXZZAxOhnIDfIqargXvcJHNBkE6GTJuPuEJi+Fn83L/5DYnYqKc0ySONlTjeLiCfdaIuf29PVW3AMYHtDhdVWI4IXNcHGbZHWE7g7G05aQWGLHIHYEKpkxxnxyTLuibVuGbUbfRc/pw2/zQfDsYbb99NxugOO+JqdMkA87vyt07nRUnh343GUmXNSoALrPcW8U0qZDAed5sGtj5nILO4riFesCXHkZo1uvcqtfhhlFuis48CXJzbLHG8Ur1gZ8jSS0AG5I3OgWdxOGnod49PmCZRj3OiJhSYQcwO4VuNRVIRxsEweFbkbRrHyK0QowwWkRfr3UFHCloyzOW/+ka4mOUfiNvXVN5BfGDtLyLw1tzYAADWVmaoNRznkkybfp2stRxYctLlsHPsL3jWdgqRmHAEnLK2alWypkdb2iFuFBCTKEX00RTaROUgd5PwUxJynLXRRtEiYM7BlxmISRYdbIx1vKS6mG0eoFo7bJUxkkkrBVHPqR3Oqc0nZdSXM5EeIecuxQx8x5RYCSepskkllwPDkcwgDUJwdK6koiU673cj3UdRm+q6klGBquGGd+6gGEmxGe/8AKSSSSQybIMTgqZbywYvcSL/p2VLV4EybExta38JJJGMiGtgSy0TaAb+vdQf0xDdzrI9EkkTgZmGAEEXy/lHUMNGh75JJJkBhNBpFv5UmFoAunbVJJNFLuQkn6WVPHgHV8rMAEdcyh3uZaBCSSlkJHgf/AE/MRHolWoFokH5z9lJJR3uPQNSPW0Z5pJJLuQH/2Q==">
            <a:hlinkClick r:id="rId4"/>
          </p:cNvPr>
          <p:cNvSpPr>
            <a:spLocks noChangeAspect="1" noChangeArrowheads="1"/>
          </p:cNvSpPr>
          <p:nvPr/>
        </p:nvSpPr>
        <p:spPr bwMode="auto">
          <a:xfrm>
            <a:off x="28575" y="-685800"/>
            <a:ext cx="238125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Rinse the surface</a:t>
            </a:r>
          </a:p>
          <a:p>
            <a:pPr lvl="1"/>
            <a:r>
              <a:rPr lang="en-US" dirty="0" smtClean="0"/>
              <a:t>Use clean water.</a:t>
            </a:r>
          </a:p>
          <a:p>
            <a:pPr lvl="1"/>
            <a:r>
              <a:rPr lang="en-US" dirty="0" smtClean="0"/>
              <a:t>Rinse the surface with the correct cleaning tool, such as a cloth towel.</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609600" y="381000"/>
            <a:ext cx="8001000" cy="1143000"/>
          </a:xfrm>
          <a:prstGeom prst="rect">
            <a:avLst/>
          </a:prstGeom>
          <a:noFill/>
          <a:ln w="9525">
            <a:noFill/>
            <a:miter lim="800000"/>
            <a:headEnd/>
            <a:tailEnd/>
          </a:ln>
        </p:spPr>
      </p:pic>
      <p:pic>
        <p:nvPicPr>
          <p:cNvPr id="61442" name="Picture 2" descr="http://static.ddmcdn.com/gif/clean-granite-2.jpg"/>
          <p:cNvPicPr>
            <a:picLocks noChangeAspect="1" noChangeArrowheads="1"/>
          </p:cNvPicPr>
          <p:nvPr/>
        </p:nvPicPr>
        <p:blipFill>
          <a:blip r:embed="rId3" cstate="print"/>
          <a:srcRect/>
          <a:stretch>
            <a:fillRect/>
          </a:stretch>
        </p:blipFill>
        <p:spPr bwMode="auto">
          <a:xfrm>
            <a:off x="4343402" y="3657601"/>
            <a:ext cx="4800598" cy="3200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s://encrypted-tbn2.gstatic.com/images?q=tbn:ANd9GcSH5EDFjSAKwe9wSgif84gfSqrByP29pTZRRpLPFydhbTjgDyhVgw"/>
          <p:cNvPicPr>
            <a:picLocks noChangeAspect="1" noChangeArrowheads="1"/>
          </p:cNvPicPr>
          <p:nvPr/>
        </p:nvPicPr>
        <p:blipFill>
          <a:blip r:embed="rId2" cstate="print"/>
          <a:srcRect/>
          <a:stretch>
            <a:fillRect/>
          </a:stretch>
        </p:blipFill>
        <p:spPr bwMode="auto">
          <a:xfrm>
            <a:off x="5943600" y="3352800"/>
            <a:ext cx="3505200" cy="3505200"/>
          </a:xfrm>
          <a:prstGeom prst="rect">
            <a:avLst/>
          </a:prstGeom>
          <a:noFill/>
        </p:spPr>
      </p:pic>
      <p:sp>
        <p:nvSpPr>
          <p:cNvPr id="3" name="Content Placeholder 2"/>
          <p:cNvSpPr>
            <a:spLocks noGrp="1"/>
          </p:cNvSpPr>
          <p:nvPr>
            <p:ph idx="1"/>
          </p:nvPr>
        </p:nvSpPr>
        <p:spPr>
          <a:xfrm>
            <a:off x="457200" y="1600200"/>
            <a:ext cx="8229600" cy="5257800"/>
          </a:xfrm>
        </p:spPr>
        <p:txBody>
          <a:bodyPr>
            <a:normAutofit/>
          </a:bodyPr>
          <a:lstStyle/>
          <a:p>
            <a:r>
              <a:rPr lang="en-US" dirty="0" smtClean="0"/>
              <a:t>Sanitize the surface.</a:t>
            </a:r>
          </a:p>
          <a:p>
            <a:pPr lvl="1"/>
            <a:r>
              <a:rPr lang="en-US" dirty="0" smtClean="0"/>
              <a:t>Use the correct sanitizing solution.</a:t>
            </a:r>
          </a:p>
          <a:p>
            <a:pPr lvl="1"/>
            <a:r>
              <a:rPr lang="en-US" dirty="0" smtClean="0"/>
              <a:t>Prepare the concentration per manufacturer requirements.</a:t>
            </a:r>
          </a:p>
          <a:p>
            <a:pPr lvl="1"/>
            <a:r>
              <a:rPr lang="en-US" dirty="0" smtClean="0"/>
              <a:t>Use the correct tool, such as a </a:t>
            </a:r>
            <a:br>
              <a:rPr lang="en-US" dirty="0" smtClean="0"/>
            </a:br>
            <a:r>
              <a:rPr lang="en-US" dirty="0" smtClean="0"/>
              <a:t>cloth towel, to sanitize the surface.</a:t>
            </a:r>
          </a:p>
          <a:p>
            <a:pPr lvl="1"/>
            <a:r>
              <a:rPr lang="en-US" dirty="0" smtClean="0"/>
              <a:t>Make sure the entire surface has </a:t>
            </a:r>
            <a:br>
              <a:rPr lang="en-US" dirty="0" smtClean="0"/>
            </a:br>
            <a:r>
              <a:rPr lang="en-US" dirty="0" smtClean="0"/>
              <a:t>come in contact with the sanitizing </a:t>
            </a:r>
            <a:br>
              <a:rPr lang="en-US" dirty="0" smtClean="0"/>
            </a:br>
            <a:r>
              <a:rPr lang="en-US" dirty="0" smtClean="0"/>
              <a:t>solution.</a:t>
            </a:r>
          </a:p>
          <a:p>
            <a:r>
              <a:rPr lang="en-US" dirty="0" smtClean="0"/>
              <a:t>Allow the surface to air-dry.</a:t>
            </a:r>
          </a:p>
        </p:txBody>
      </p:sp>
      <p:pic>
        <p:nvPicPr>
          <p:cNvPr id="5" name="Picture 1"/>
          <p:cNvPicPr>
            <a:picLocks noChangeAspect="1" noChangeArrowheads="1"/>
          </p:cNvPicPr>
          <p:nvPr/>
        </p:nvPicPr>
        <p:blipFill>
          <a:blip r:embed="rId3" cstate="print"/>
          <a:srcRect/>
          <a:stretch>
            <a:fillRect/>
          </a:stretch>
        </p:blipFill>
        <p:spPr bwMode="auto">
          <a:xfrm>
            <a:off x="609600" y="381000"/>
            <a:ext cx="8001000" cy="1143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descr="http://www.jesrestaurantequipment.com/assets/images/products/SJKP196GN.JPG"/>
          <p:cNvPicPr>
            <a:picLocks noChangeAspect="1" noChangeArrowheads="1"/>
          </p:cNvPicPr>
          <p:nvPr/>
        </p:nvPicPr>
        <p:blipFill>
          <a:blip r:embed="rId2" cstate="print"/>
          <a:srcRect/>
          <a:stretch>
            <a:fillRect/>
          </a:stretch>
        </p:blipFill>
        <p:spPr bwMode="auto">
          <a:xfrm>
            <a:off x="6096000" y="2133600"/>
            <a:ext cx="3429000" cy="3082453"/>
          </a:xfrm>
          <a:prstGeom prst="rect">
            <a:avLst/>
          </a:prstGeom>
          <a:noFill/>
        </p:spPr>
      </p:pic>
      <p:sp>
        <p:nvSpPr>
          <p:cNvPr id="3" name="Content Placeholder 2"/>
          <p:cNvSpPr>
            <a:spLocks noGrp="1"/>
          </p:cNvSpPr>
          <p:nvPr>
            <p:ph idx="1"/>
          </p:nvPr>
        </p:nvSpPr>
        <p:spPr/>
        <p:txBody>
          <a:bodyPr/>
          <a:lstStyle/>
          <a:p>
            <a:r>
              <a:rPr lang="en-US" dirty="0" smtClean="0"/>
              <a:t>All food-contact surfaces need to be cleaned and sanitized at these times:</a:t>
            </a:r>
          </a:p>
          <a:p>
            <a:pPr lvl="1"/>
            <a:r>
              <a:rPr lang="en-US" dirty="0" smtClean="0"/>
              <a:t>After they are used</a:t>
            </a:r>
          </a:p>
          <a:p>
            <a:pPr lvl="1"/>
            <a:r>
              <a:rPr lang="en-US" dirty="0" smtClean="0"/>
              <a:t>Before food handlers start working </a:t>
            </a:r>
            <a:br>
              <a:rPr lang="en-US" dirty="0" smtClean="0"/>
            </a:br>
            <a:r>
              <a:rPr lang="en-US" dirty="0" smtClean="0"/>
              <a:t>with a different type of food</a:t>
            </a:r>
          </a:p>
          <a:p>
            <a:pPr lvl="1"/>
            <a:r>
              <a:rPr lang="en-US" dirty="0" smtClean="0"/>
              <a:t>Any time food handlers are </a:t>
            </a:r>
            <a:br>
              <a:rPr lang="en-US" dirty="0" smtClean="0"/>
            </a:br>
            <a:r>
              <a:rPr lang="en-US" dirty="0" smtClean="0"/>
              <a:t>interrupted during a task and the items </a:t>
            </a:r>
            <a:br>
              <a:rPr lang="en-US" dirty="0" smtClean="0"/>
            </a:br>
            <a:r>
              <a:rPr lang="en-US" dirty="0" smtClean="0"/>
              <a:t>being used may have been contaminated</a:t>
            </a:r>
          </a:p>
          <a:p>
            <a:pPr lvl="1"/>
            <a:r>
              <a:rPr lang="en-US" dirty="0" smtClean="0"/>
              <a:t>After four hours if items are in constant use</a:t>
            </a:r>
            <a:endParaRPr lang="en-US" dirty="0"/>
          </a:p>
        </p:txBody>
      </p:sp>
      <p:pic>
        <p:nvPicPr>
          <p:cNvPr id="59393" name="Picture 1"/>
          <p:cNvPicPr>
            <a:picLocks noChangeAspect="1" noChangeArrowheads="1"/>
          </p:cNvPicPr>
          <p:nvPr/>
        </p:nvPicPr>
        <p:blipFill>
          <a:blip r:embed="rId3" cstate="print"/>
          <a:srcRect/>
          <a:stretch>
            <a:fillRect/>
          </a:stretch>
        </p:blipFill>
        <p:spPr bwMode="auto">
          <a:xfrm>
            <a:off x="893820" y="152400"/>
            <a:ext cx="7183380" cy="16002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Picture 7" descr="http://img4-3.allyou.timeinc.net/i/2009/07/sponge-l.jpg?400:400"/>
          <p:cNvPicPr>
            <a:picLocks noChangeAspect="1" noChangeArrowheads="1"/>
          </p:cNvPicPr>
          <p:nvPr/>
        </p:nvPicPr>
        <p:blipFill>
          <a:blip r:embed="rId2" cstate="print"/>
          <a:srcRect/>
          <a:stretch>
            <a:fillRect/>
          </a:stretch>
        </p:blipFill>
        <p:spPr bwMode="auto">
          <a:xfrm>
            <a:off x="5400675" y="3352800"/>
            <a:ext cx="3743325" cy="3743325"/>
          </a:xfrm>
          <a:prstGeom prst="rect">
            <a:avLst/>
          </a:prstGeom>
          <a:noFill/>
        </p:spPr>
      </p:pic>
      <p:sp>
        <p:nvSpPr>
          <p:cNvPr id="3" name="Content Placeholder 2"/>
          <p:cNvSpPr>
            <a:spLocks noGrp="1"/>
          </p:cNvSpPr>
          <p:nvPr>
            <p:ph idx="1"/>
          </p:nvPr>
        </p:nvSpPr>
        <p:spPr/>
        <p:txBody>
          <a:bodyPr/>
          <a:lstStyle/>
          <a:p>
            <a:r>
              <a:rPr lang="en-US" dirty="0" smtClean="0"/>
              <a:t>Unplug the equipment</a:t>
            </a:r>
          </a:p>
          <a:p>
            <a:r>
              <a:rPr lang="en-US" dirty="0" smtClean="0"/>
              <a:t>Take the removable parts off the equipment.  Wash, rinse, and sanitize them by hand.  You can also run the parts through a dishwasher if allowed.</a:t>
            </a:r>
          </a:p>
          <a:p>
            <a:r>
              <a:rPr lang="en-US" dirty="0" smtClean="0"/>
              <a:t>Scrape or remove food from </a:t>
            </a:r>
            <a:br>
              <a:rPr lang="en-US" dirty="0" smtClean="0"/>
            </a:br>
            <a:r>
              <a:rPr lang="en-US" dirty="0" smtClean="0"/>
              <a:t>the equipment surfaces.</a:t>
            </a:r>
            <a:endParaRPr lang="en-US" dirty="0"/>
          </a:p>
        </p:txBody>
      </p:sp>
      <p:pic>
        <p:nvPicPr>
          <p:cNvPr id="58369" name="Picture 1"/>
          <p:cNvPicPr>
            <a:picLocks noChangeAspect="1" noChangeArrowheads="1"/>
          </p:cNvPicPr>
          <p:nvPr/>
        </p:nvPicPr>
        <p:blipFill>
          <a:blip r:embed="rId3" cstate="print"/>
          <a:srcRect/>
          <a:stretch>
            <a:fillRect/>
          </a:stretch>
        </p:blipFill>
        <p:spPr bwMode="auto">
          <a:xfrm>
            <a:off x="304800" y="457200"/>
            <a:ext cx="8567351" cy="762000"/>
          </a:xfrm>
          <a:prstGeom prst="rect">
            <a:avLst/>
          </a:prstGeom>
          <a:noFill/>
          <a:ln w="9525">
            <a:noFill/>
            <a:miter lim="800000"/>
            <a:headEnd/>
            <a:tailEnd/>
          </a:ln>
        </p:spPr>
      </p:pic>
      <p:sp>
        <p:nvSpPr>
          <p:cNvPr id="58371" name="AutoShape 3" descr="data:image/jpeg;base64,/9j/4AAQSkZJRgABAQAAAQABAAD/2wCEAAkGBxQSEhQUExQVFhUXGRYYFxgXGBwaFxoYFxgaGBcZFhgcHyggGholHxcVITEhJSksLi4uFx8zODMsNygtLisBCgoKDg0OGxAQGzUkICQvLCwtLyw3NzQsLCwsLCwsLCwsLCwsLCwsLCwsLCwsLCwsLCwsLCwsLCwsLCwsLCwsLP/AABEIARMAtwMBIgACEQEDEQH/xAAcAAEAAQUBAQAAAAAAAAAAAAAABAIDBQYHAQj/xAA+EAABAwIEAwUFBQYGAwAAAAABAAIRAyEEEjFBBVFhBhMicYEykaGxwQdCUtHwFBUjYuHxJDNDcoKSFjSi/8QAGgEBAAIDAQAAAAAAAAAAAAAAAAIDAQQFBv/EADIRAAIBAwICBwgCAwEAAAAAAAABAgMEEQUxEiETFUFCUVKhBhQyYXGBkeEW8GKx0SP/2gAMAwEAAhEDEQA/AO4oiIAiIgCIiAIiIAiIgCIiAIiIAiIgCIiAIiIAiIgCIiAIiIAiIgCIiAIiIAiIgCIiAIiIAiIgCIiAIiIAiIgCIiAIiIAiIgCLwmLrTu1Hb+jhgO6Arukhwa6zfUAqcISm8RMpN7G5IuNv+1fEEOAZSBdOQ3lo67FYnE/aNjywNFRojVwAzH9eSvVnUZZ0MjvSL58b9omPD2O78wNWuaIdbylXcR9pGOeczawA5NaIWfc5+KHQyO/IuDU/tLx2WO8bN9WtzK1h/tHxzKjXOq941urLAH/dAn3J7nP5DoZHfkXCz9qmNNRxHdBumSJjrzVxv2vYruoyUy+fajW/sgTCj7pUMdFI7gi4237Zape3/DNygRUGYyT/ACmLe4qIftexQNQinShx8AM+Bvn95Y91qDopHb0XD8N9seJzUs1KmW/eABBcPP7pXa8NWzsa6IzAGOUiVXOlKG5Fxa3LqIirIhERAEREAREQBERAcy7fdqKhqVMKyGsAyu3Lp18gueVLNMgHcj5wt57b9n6z8ZUdTYS0gGdBJFxJWrngWIt4JN2iCDF9broQubelFJyS+5sxnCK3NZpHMDoLmI5bWlUZSCQAD00JJ1Ol1mHdnsSXwGsbNvvHeLwFteC7B04He1qhd/KA1sxcCxPxVVTWbSmviz9A7iCObhzWuIg5ucX98QFdFTNrB5XE+Urq+F7JYVgyml3pgnM92rtgQLf2U/DcNw9MNjD0mkX9kGOZFua0J+0VBfDFv0KndROKvcNhHmZXgGh1HW59DNgu047AUhI7qkbyZaLnrCgV+FYd7Mvc0ovo2DJ/mClHX6b3gzKuV4HIWPvBeCb2Gw968qHNBaQ6JHKPqujcU7J0HsApM7twBGYOJ8pB1Wn8R7K1acFjg47kjbeFtU9XoT8V9SSuImHokXFyes2lVutJg+nyheVOH1pAMEazv0Wc7OdmO/J7yr3YETlZmn3kXWw7+illsz08TX3PnQ3jX6/0X1H2ZxDamEoOaSWmmyJ1sIv1Ws9mvs6wNJraha+sTBHexA8mi3vlbuxgAAAAAsANAqK9eNRLBXOfEVIiLWKwiIgCIiAIiIAiIgNZ4s3NUcDpyO4hQ30QNYyxoCQ6eY5hZri+HdOYQBqSYtGsyQFqeO7Q02GGtznmHNifObabLzs7C4qVXwRb5mrVkoc5Mmtow5xixiN9N/krbXPPtw25sJcCNjP3fisG/tHLw7uhImDmJOl4t0UB/aVxf4Q1gANoMb3N+ZK24ez99JZ4Py1/00ZX9FPc2+jS8RduYkZiWggSIGyqdWgtgTmJ9mPfM6LQKnH8Q8OLXEX/AAiNr6GAsfjO0WLAI76x0Oisl7OXa3x+RG+pN4ydJ4gwE6bD5LHuGWY0H1XPqPH8WR/mH1F7ea9/fuIg/wAQyfJTjoNz8ix3tNG9OPh5jp9FFrAdfetSocZrOHieDHu/uqhx15EzLecLahoVxjdf37EHfw8GZqpgmnYE/NTOG0clvetWZx5zvvxeNPcq28aqA2Nt4HJW9R12viX9+w6wit0zu/Av8inaLKeuDM7bY1oDGVoA0kDQclleDdt8aatNpfmBc0EFtyCb+q3o6bUjHdci1alS5LDOyIvAvVpHSCIiAIiIAiIgCIiA5p28e44ktL35crbT4RPRaw4RAjTT+i6F2v4CXl9dpNmjwgSTHwXO34gtcZpOjqY/V12KWoWtKnGM5YeDzlzaVpVW0t2J8p1Me6VjXkZhA3idY8+SkVeKkOA7tonSXEmR6KJUxLmizWg84J+Z1UnrVqlv6FS06tnPI8xLS8bgcwYPSJ6pkIaBBnrBKoruquiMk2sRFullf4ZQdUqXcXtFjBENIvfebLXnr1slnDJ9XVcboi1Gm5NhbW3xVBpNkOF4W64fB0HN9huts7SJPKHaqRh8K2wa2mNRAaIBBXOn7TUs8qb9CcbCXmNBYwzpvsrjaXIG3Jp+C3mrLSYboNm6HyVGKqP7ppbc6GRAPWNt1S/afwp+v6Jqw8Zen7NMOGfPsH3H8lUMG8ye7cY08JWzd878Uk212VLK74dL5BJIHyHUKP8AJpvamvz+iXVy8xrQwVXem4ehP0V7h+BqtqseA8FpB8o3vuss+o6SIiPZMzdelzze07klY/klZ8uBElYRT3Z2bB42nU9h7XERMHRSVo32a0iO8cTIcBF72J1Hqt5U6FR1IKTR2YvKCIitJBERAEREAREQEDjh/gvtNlzTiubIcgbnEe3a266hxI/wnxrBWgYmm1+YOZm5kx6baStK4sZV5qSeDm3tyqUksGFo8Ma4S43dteAf5So9fhIaYAJn1Ai91mmYNjGHLI6Ena1s1gPJQKnC2ueTlcAd21HQfSYCpWmVF3jWjqEfAw/7qfnP4JBETNvO0dFlcHge7mo0Av1DbCXaTOxhRMXwJh+8baDM4wfyVodnwR7To3F9/MpLTJtfF6fsdYQfYbA9pJaSNLwSIDtZBKodXcKmrCIj2hInotXZ2feAAIbrbluo9TgeRznBgLjuG3Kq6ofn9P2Z99gbi/GsZBdVZOnttg+8q1jMdSLQO+p/9gfiCVqX7lc72mHSbhUjhjhbIBvmOh91ypLSI9smPfY42Mth+JUD4RVFRw1DQT8ArX7VRa4uDXgmx8BuAbRyVHC+Hw+1rSNNRr6LK1sONYE7K+Ol0/FkHfPPKJjqPEqRfcvaDa7DHnZZ/hHCaeKfkFYNO3hJ62lYs4duhWf7FUwMUznDvkrFptFbotpXUpzSwbn2d7OswmbK5zi4AEnpyCzSItmEIwWI7HYSwERFIBERAEREAREQFrFMzMcBuCue8TaaYlzHSSbDwzfUj6ro61LtrTlzLxbpeDpdSUmiEdOpXlaKqN/YwLi14hw2+9e3oo1GsCXNAgiNR4f6heio0yAYceV7jVe13OPOLXA/UFZ6RnQXsxaZ3fp/w8xOOp0qZfUmGxOUTqdY1Cjv4wzJmaXQ4e0WnS+0aq7XpZgPajrPL70W+Cs1mMBBeWgkZWyI11AJ58lHjZKXszavZtf36ERnaOjEGoC4Ra/rBjlzUscaw0D+LTMaXi50BUB/C6TfDku6fZaRJ6mVBrcAp5jFtoj9SnSM137KUeyb/v2M1Q4nQuBWp+E87R/ReV8ZQsRVYbxqLdVqNbhDhz/6mFbp8IcJ36rPSMq/ilPzs3CpxGiGyatJuwgzPlyWMfxtgkjO4fysJvzHRYqlw8CPD1tNvzV97csuynrG4WOkZfT9l6K+KTZL/esvaAx8ETOXQcjyK6T2T7OOpuZXc8GWyAAZ8Q3XLqbs2zotEyJ9D813XhJmjS38DfknG2QutIt7bhlBPP1JaIiwUhERAEREAREQBERARsXjqdL23AStV7S8Rp1g0sOaJB9Va7X1f4x5Bo5rBNpzrvtY+i4tbVJU6rjw8kd6xsoqMarfMi06TczzmuZu4tJH+07L1tenlkuBgRcggxuQCouK4IJJFwegge5R6XBp1Fv1onWv+J1eZkKmPokFxqtERHisPcVQzEgh1wTPggzM7zeFYwfA2scS6CDoMsHrPNTqWFbTjK2x1KhLV8bRCPO+eAGgO87k++FaLi4lpD5EH2bT0MQVKYCNTaSegHVNDPOLj6KvreflJLkRRhiG+zz2+Ksuwrg2ACb8p+ohTa1zlJtzkg+ipLwIZNwJAm9tynW0/KiWWQDgnGJaTty6yrVXh7/ZAdFtI26rK0qsxtMmDqI3hVV3X12WY6pUfLhRFtmGbhnTGXLOv6C6P2U49m7vDlsQ2M06x0Wk1Hwsx2LH+KbvZ3yWxSvKs6iRoXtOM6TcuzmjpSIi7B5kIiIAiIgCIiAIi8QGH4twLvnFweWkiIiRZYg9lKk2eyN7LbKldrblwHmQodfjVButQel/ktOpYUKj4muZvUbq4iuGHNfQ1HH9lHMaXmIYC6GuI0usRhq7arsrASY/V9Ft3GO09A0ntBMuaRpzstQ4HTAlwi+i5l3ZUqfwl8r65gszRc7h4c4nMQYgE2HkrbmuBPgdHvmRsFl8RVhsnWVjKnFWg3ItcgAn47eS5jjHOCjrmouxFgvdHsuibeEzPUD6r2q4gT4vLKSfdCqxXEHBhc2J2zSASbCemitYTEVSyXMaHxdrTvt4uqi4rGR15Pyo8q1wBfNl6tIv0Mb9VZfiRcwRbk7Tzj4K6atQSZiw8IIIk+kqkcQMRm6A2EnexWVFElrk/KRjxNjAA45pOzHT6iFScaKj2hrXxa5aQBtJV2ljxmcHue0WLSSIceTfyVNXFX12gfSfyVkYqPPBies1WuSRtnC+yVOqMxxGbmKYg+pN/gto4ZwKjQuxni/ETJWldiuM06Gc13hoIABjUzraYW40+0+EdpXZ74+a9DZRpypqaikymVe4rRy849DLoseON4c/69L/ALj81Ip42m72ajD5OC3ihwkt0SEXgK9QiEREAREQHi57xriLxWqeI6kQDa3ILoRXJO0bajqp7t2SHkmRMidP1zWGdfSIKVSWfA9ocSq5PGQ48w2LeUzbdUniOYkNvctJBsC3WyttabmZjcXkdev5BRBh2y7u/DJJcAPvHeFFnoVTjnYlOqg7fVVYPGtbGWQJgj4mFAp0oJM6TDfovWVNSWmRIvuNLctvcqpwjNYZCrb0qkXFo2TGPL6bXMe2PIknyjTdYxtAi5OYmdw3KPPdYfEUG5fETfS9uSxD+Gm5BtHn5/RcuWl5bal6HAqaBzyp8vp+zbK9R+cEFgZvLvF0i8FRv2luWX1GtAmQDOYTvGh8lqtPBF5tpBHs7/Q3WUw/Di1pMRAs7W+1heNVmOlLzehiGgZ3n6GYrY1hHhfeLNMxEdBZY0uAa0MDA4GLU3Fo3OVT6VVwEBxzeRyyRvf4Lx+KLBD3Bu0gwM3qrY6bBdrNhaBBd5kLwlzSaZlungJjytuhztaclF7ySdQ1uu86/NZD9oM8tpN/krdDieYua0scWn4KxafTW+Sa0Kmu0jNo1HttTy33PLylV08HA8RA1lV4rGOBIH3dhrfn0UE15GYLcp04048MTdpWcaUeFEupXY3S+mltdLqLVxr52aNba+pUepX0tcx5e9W6lxoSrCxxSO49k6+fCUXc2hZdYHsN/wClRtHh+qzykeTrLFSX1YREQqCIiAKBj+G0ntJcxswbxfRT1RV9k+RWJbEoylF5i8HJuI8LrsJyFjhqBBB+B+ixGI4dis7XAFsETleCCP8Aa4a+q6BXo5m/AxrfrsouUC9vUrz/AL9Ui8Nl8dSrx5cRpFbvIOek9vPwZhEx908lZdVbdrnltwR4ctuRDhdbtQcyq3MwgiSOZkW9FTUyiWmCYnmFYtSa+JG1DXKq3wzTxlDg8Q5xGXMC2w8ldFECPaMWN7XvcaStiqYCk72mMjeWiPeolbh2HtLIM2AOU33iVNapT7UXx16Pej6mCw+AbP3wJmCZidb8jyUgs1BBgzEGHW01OqmYjhlMTlNYkfhcfrZKfDCGBwcZI8Je1sjmJF1atTo/MvhrtDtTRZZUyiJOgImJ9SodTFBzjTLnOvsJynYP196vYuq6m6MrZjyKgUuKZA4OpOAO+YEn1hXxvKUtmbcdVtZd70J7IDoJvFja46DmFQ9gjNTFzH8s8z5qI3iVO0h1hqYJHrKuU+KUoJOa3MWjoZViuKb7S9X9u++iuu0gm5/5R81YqRB5fL0Xn7ZScCaZlvlvyQHnby/NQqXlOHbn6GtX1K3guTy/kQq9cQ1wvNwNDfop/Z9tPvgcQx/dzo2JJ69OgUZldjQXAiBqVc/aXTIAIMRewncrTlqE3ssHEuNUqT+HkjunCa9J1NvckZAIAG3QjZTVoP2Xk/xgXF3sm/rot+XSt6rq01JnPTzzCIUV5kIiwXFeIkEtBgdNVRcXEKEeKRZSpOo8IyOL4iynqZPIXWCx/G3PkN8I6alY6q6dbqK2sHDcbXELi1tRlU5J4R16NlCPN8zJNqE0yRusNiq7mkZbgTMzmHkIv71lMO8FjwLgfWFiarRAgQZmXGf7rm1Wm8nnr2m4VnEicQq1skUS1tQm5MDK0m/mrrWAgNL8xEXkQec2heuwwMucXHQg2IHkALzyXhw0NcAbGLjXXpooNrGDVwe4miSMtN7Wk3JLM2nWbKJgsFDnd5VLzpJDWiehBlTKGGykAl2UbEzM/iPRWqeDY3MfEMxky/TylZ4ljBNQb7C4Q05IkxO8DTfnvdR5Lp8L2tE3JAPQgajzVqnh6TXF3eDNt4wTHQdV5jKodEOJZ95oa6ekO2hZwWxoVHtFlitSc9zcrnRTgOBE5us6eqsU8EHSTA1ENNvK9581IqVXCGspujcw6ekAhXc9QC9J97mABPnfVTTkbMLSv5WYatgWmQWiLbyfcqW4CGk2jkRoOo9yyb6FRwIbRMdXDWbc1Z/dT7E0m5hzfaTroFam8F6srh90xVbDQWxlDQdPy6qzB59IOvnKzZ4RUk2piTcXPrdQ6nZp3eB5cJ5wfzU182TWnV32GMpgNhrhra0H1NlIaTJMyLQBy81PdwJ5/wBR3o0fkjOAi0uefX52UuTJLTKr3GCxJaDlLmmdiQsrg+PYhpGWq+JGpkfFWGYICIC9rMiAr6U2uSOhTtlTp8L5nZqZkDyC8Sj7LfIfJeLvrY4b3K1qHFaUPd0JK29ajxYTWdOl1x9ZX/nH6m7YfGzGQXXMjWPzBVBAmL33196kNYAYte9xuqnUjEHKY2i5/ovOpHZ40iJTcRcEcj5KzjC6xDiAbDTX6qdEE6cxOgHmq4sZgD9aXRNmHwN5lFM1yq2pF3uHSYCo7h0EF7tR9662DE0mkEx+uqjHBiZIEEDXRScmXwdLHwpfYgfu9x5EbCTrvKmt4awCSOSmUKGX2dN/ovBnIuIdfTTpdRcmRdTOxbwoDWkgQdxYa8wrgPUb77ryjnkgwW7wLj13CorUW6xedlhtkeWS6DY5j1FrqlzwbaHyk+i8NK5E216heTrLiTy3WVJhJHhOXVvneFQRIBDQJ6o2sLiTOwJufevCSQI31Gv9lYpPG5NJot1CBqDbb8lQXWt87r177E6edtFZBcSQ7KRtFipcci1LkA9pkXEdFSRGirLTJhwCsPbAGqkqkifCmKjBCg1XeIeYUx7Z025c1BDC6o1o1LmgepAW5bScma1wlFHaKPsjyHyResEABF6ZbHlXuVLUeJCartRBmdJW3Kh9MHUA+YWne2juYpJ4wXW9bopZwaRUbmIMwJuY+HMKvazhO2/wW1P4VROtNs8xYqO/gNE6AtPMFciWkVls0zfV9Te+TV3GSD4TsdR8Fcymbxl8putgqcAadHEeYUc9n3CMrx6yqHptzHu/6LVeUn2mHazQafFU1GQZB5/qFkX9nqszLDGkWgqh3BKlzl8rgqmVnXW8GWKvS8yMWwT53nkQvWnKRF9f1roprsDWA/y3c7D4dVaqYN5j+E8AbwRfoqegqLuv8FqqRfb6kWnUzDMQSINovr0Smxok2BOm1vI7q46kWuJve0EW/oqA2SdRtB0+KhwtblmV2Fus07QOcg/E7L2nTcLzMe+FdcTOnoRqrJbcOE+WoWMczKfLBS6nMZvEJna3uUd9jp5clJruaItB6Xj0Vio73/BZaLYZKKxjQ+kGFZYXWiCFduLWj9TdDU6XmOlvkpLctXJFhz+Qv1uqHNtKuvuSRAUao3MR4T1usliKDSLTY684ssr2I4f3uKzkWpDN/wAjZv1Posbkgk3IW+9iOH91hw4jxVDmPlo34fNdbTKfFPPgczVKvDTx4mxIiL0J5sIiIAiIgCIiAIiIAiIgPIVDqLTq0e4K4iw0nuZyyO7A0zqxvuVr900fwAeVlNRVujTe8V+CSqTWzZi6nAKJ+6fQqy/szRJnxD1+kLNIq3Z0H3F+CxXNZbSZgj2Ypfid8PyVl/ZRh0e4egWxooPT7Z93/ZNXtdd41N/Y68ir/wDKtf8Ahz9O8b1MGSPJbiij1bb+X1ZYtRuPN6I1BnY903qAib2Oi22mwAADQWCqRX0LanRzwdpRWuKlbHG9giIrygIiIAiIgCIiAIiIAiIgCIiAIiIAiIgCIiAIiIAiIgCIiAIiIAiIgCIiAIiIAiIgCIiAIiIAiIgCIiAIiIAiIgCIiA//2Q==">
            <a:hlinkClick r:id="rId4"/>
          </p:cNvPr>
          <p:cNvSpPr>
            <a:spLocks noChangeAspect="1" noChangeArrowheads="1"/>
          </p:cNvSpPr>
          <p:nvPr/>
        </p:nvSpPr>
        <p:spPr bwMode="auto">
          <a:xfrm>
            <a:off x="28575" y="-1570038"/>
            <a:ext cx="2190750" cy="3276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3" name="AutoShape 5" descr="data:image/jpeg;base64,/9j/4AAQSkZJRgABAQAAAQABAAD/2wCEAAkGBxQSEhQUExQVFhUXGRYYFxgXGBwaFxoYFxgaGBcZFhgcHyggGholHxcVITEhJSksLi4uFx8zODMsNygtLisBCgoKDg0OGxAQGzUkICQvLCwtLyw3NzQsLCwsLCwsLCwsLCwsLCwsLCwsLCwsLCwsLCwsLCwsLCwsLCwsLCwsLP/AABEIARMAtwMBIgACEQEDEQH/xAAcAAEAAQUBAQAAAAAAAAAAAAAABAIDBQYHAQj/xAA+EAABAwIEAwUFBQYGAwAAAAABAAIRAyEEEjFBBVFhBhMicYEykaGxwQdCUtHwFBUjYuHxJDNDcoKSFjSi/8QAGgEBAAIDAQAAAAAAAAAAAAAAAAIDAQQFBv/EADIRAAIBAwICBwgCAwEAAAAAAAABAgMEEQUxEiETFUFCUVKhBhQyYXGBkeEW8GKx0SP/2gAMAwEAAhEDEQA/AO4oiIAiIgCIiAIiIAiIgCIiAIiIAiIgCIiAIiIAiIgCIiAIiIAiIgCIiAIiIAiIgCIiAIiIAiIgCIiAIiIAiIgCIiAIiIAiIgCLwmLrTu1Hb+jhgO6Arukhwa6zfUAqcISm8RMpN7G5IuNv+1fEEOAZSBdOQ3lo67FYnE/aNjywNFRojVwAzH9eSvVnUZZ0MjvSL58b9omPD2O78wNWuaIdbylXcR9pGOeczawA5NaIWfc5+KHQyO/IuDU/tLx2WO8bN9WtzK1h/tHxzKjXOq941urLAH/dAn3J7nP5DoZHfkXCz9qmNNRxHdBumSJjrzVxv2vYruoyUy+fajW/sgTCj7pUMdFI7gi4237Zape3/DNygRUGYyT/ACmLe4qIftexQNQinShx8AM+Bvn95Y91qDopHb0XD8N9seJzUs1KmW/eABBcPP7pXa8NWzsa6IzAGOUiVXOlKG5Fxa3LqIirIhERAEREAREQBERAcy7fdqKhqVMKyGsAyu3Lp18gueVLNMgHcj5wt57b9n6z8ZUdTYS0gGdBJFxJWrngWIt4JN2iCDF9broQubelFJyS+5sxnCK3NZpHMDoLmI5bWlUZSCQAD00JJ1Ol1mHdnsSXwGsbNvvHeLwFteC7B04He1qhd/KA1sxcCxPxVVTWbSmviz9A7iCObhzWuIg5ucX98QFdFTNrB5XE+Urq+F7JYVgyml3pgnM92rtgQLf2U/DcNw9MNjD0mkX9kGOZFua0J+0VBfDFv0KndROKvcNhHmZXgGh1HW59DNgu047AUhI7qkbyZaLnrCgV+FYd7Mvc0ovo2DJ/mClHX6b3gzKuV4HIWPvBeCb2Gw968qHNBaQ6JHKPqujcU7J0HsApM7twBGYOJ8pB1Wn8R7K1acFjg47kjbeFtU9XoT8V9SSuImHokXFyes2lVutJg+nyheVOH1pAMEazv0Wc7OdmO/J7yr3YETlZmn3kXWw7+illsz08TX3PnQ3jX6/0X1H2ZxDamEoOaSWmmyJ1sIv1Ws9mvs6wNJraha+sTBHexA8mi3vlbuxgAAAAAsANAqK9eNRLBXOfEVIiLWKwiIgCIiAIiIAiIgNZ4s3NUcDpyO4hQ30QNYyxoCQ6eY5hZri+HdOYQBqSYtGsyQFqeO7Q02GGtznmHNifObabLzs7C4qVXwRb5mrVkoc5Mmtow5xixiN9N/krbXPPtw25sJcCNjP3fisG/tHLw7uhImDmJOl4t0UB/aVxf4Q1gANoMb3N+ZK24ez99JZ4Py1/00ZX9FPc2+jS8RduYkZiWggSIGyqdWgtgTmJ9mPfM6LQKnH8Q8OLXEX/AAiNr6GAsfjO0WLAI76x0Oisl7OXa3x+RG+pN4ydJ4gwE6bD5LHuGWY0H1XPqPH8WR/mH1F7ea9/fuIg/wAQyfJTjoNz8ix3tNG9OPh5jp9FFrAdfetSocZrOHieDHu/uqhx15EzLecLahoVxjdf37EHfw8GZqpgmnYE/NTOG0clvetWZx5zvvxeNPcq28aqA2Nt4HJW9R12viX9+w6wit0zu/Av8inaLKeuDM7bY1oDGVoA0kDQclleDdt8aatNpfmBc0EFtyCb+q3o6bUjHdci1alS5LDOyIvAvVpHSCIiAIiIAiIgCIiA5p28e44ktL35crbT4RPRaw4RAjTT+i6F2v4CXl9dpNmjwgSTHwXO34gtcZpOjqY/V12KWoWtKnGM5YeDzlzaVpVW0t2J8p1Me6VjXkZhA3idY8+SkVeKkOA7tonSXEmR6KJUxLmizWg84J+Z1UnrVqlv6FS06tnPI8xLS8bgcwYPSJ6pkIaBBnrBKoruquiMk2sRFullf4ZQdUqXcXtFjBENIvfebLXnr1slnDJ9XVcboi1Gm5NhbW3xVBpNkOF4W64fB0HN9huts7SJPKHaqRh8K2wa2mNRAaIBBXOn7TUs8qb9CcbCXmNBYwzpvsrjaXIG3Jp+C3mrLSYboNm6HyVGKqP7ppbc6GRAPWNt1S/afwp+v6Jqw8Zen7NMOGfPsH3H8lUMG8ye7cY08JWzd878Uk212VLK74dL5BJIHyHUKP8AJpvamvz+iXVy8xrQwVXem4ehP0V7h+BqtqseA8FpB8o3vuss+o6SIiPZMzdelzze07klY/klZ8uBElYRT3Z2bB42nU9h7XERMHRSVo32a0iO8cTIcBF72J1Hqt5U6FR1IKTR2YvKCIitJBERAEREAREQEDjh/gvtNlzTiubIcgbnEe3a266hxI/wnxrBWgYmm1+YOZm5kx6baStK4sZV5qSeDm3tyqUksGFo8Ma4S43dteAf5So9fhIaYAJn1Ai91mmYNjGHLI6Ena1s1gPJQKnC2ueTlcAd21HQfSYCpWmVF3jWjqEfAw/7qfnP4JBETNvO0dFlcHge7mo0Av1DbCXaTOxhRMXwJh+8baDM4wfyVodnwR7To3F9/MpLTJtfF6fsdYQfYbA9pJaSNLwSIDtZBKodXcKmrCIj2hInotXZ2feAAIbrbluo9TgeRznBgLjuG3Kq6ofn9P2Z99gbi/GsZBdVZOnttg+8q1jMdSLQO+p/9gfiCVqX7lc72mHSbhUjhjhbIBvmOh91ypLSI9smPfY42Mth+JUD4RVFRw1DQT8ArX7VRa4uDXgmx8BuAbRyVHC+Hw+1rSNNRr6LK1sONYE7K+Ol0/FkHfPPKJjqPEqRfcvaDa7DHnZZ/hHCaeKfkFYNO3hJ62lYs4duhWf7FUwMUznDvkrFptFbotpXUpzSwbn2d7OswmbK5zi4AEnpyCzSItmEIwWI7HYSwERFIBERAEREAREQFrFMzMcBuCue8TaaYlzHSSbDwzfUj6ro61LtrTlzLxbpeDpdSUmiEdOpXlaKqN/YwLi14hw2+9e3oo1GsCXNAgiNR4f6heio0yAYceV7jVe13OPOLXA/UFZ6RnQXsxaZ3fp/w8xOOp0qZfUmGxOUTqdY1Cjv4wzJmaXQ4e0WnS+0aq7XpZgPajrPL70W+Cs1mMBBeWgkZWyI11AJ58lHjZKXszavZtf36ERnaOjEGoC4Ra/rBjlzUscaw0D+LTMaXi50BUB/C6TfDku6fZaRJ6mVBrcAp5jFtoj9SnSM137KUeyb/v2M1Q4nQuBWp+E87R/ReV8ZQsRVYbxqLdVqNbhDhz/6mFbp8IcJ36rPSMq/ilPzs3CpxGiGyatJuwgzPlyWMfxtgkjO4fysJvzHRYqlw8CPD1tNvzV97csuynrG4WOkZfT9l6K+KTZL/esvaAx8ETOXQcjyK6T2T7OOpuZXc8GWyAAZ8Q3XLqbs2zotEyJ9D813XhJmjS38DfknG2QutIt7bhlBPP1JaIiwUhERAEREAREQBERARsXjqdL23AStV7S8Rp1g0sOaJB9Va7X1f4x5Bo5rBNpzrvtY+i4tbVJU6rjw8kd6xsoqMarfMi06TczzmuZu4tJH+07L1tenlkuBgRcggxuQCouK4IJJFwegge5R6XBp1Fv1onWv+J1eZkKmPokFxqtERHisPcVQzEgh1wTPggzM7zeFYwfA2scS6CDoMsHrPNTqWFbTjK2x1KhLV8bRCPO+eAGgO87k++FaLi4lpD5EH2bT0MQVKYCNTaSegHVNDPOLj6KvreflJLkRRhiG+zz2+Ksuwrg2ACb8p+ohTa1zlJtzkg+ipLwIZNwJAm9tynW0/KiWWQDgnGJaTty6yrVXh7/ZAdFtI26rK0qsxtMmDqI3hVV3X12WY6pUfLhRFtmGbhnTGXLOv6C6P2U49m7vDlsQ2M06x0Wk1Hwsx2LH+KbvZ3yWxSvKs6iRoXtOM6TcuzmjpSIi7B5kIiIAiIgCIiAIi8QGH4twLvnFweWkiIiRZYg9lKk2eyN7LbKldrblwHmQodfjVButQel/ktOpYUKj4muZvUbq4iuGHNfQ1HH9lHMaXmIYC6GuI0usRhq7arsrASY/V9Ft3GO09A0ntBMuaRpzstQ4HTAlwi+i5l3ZUqfwl8r65gszRc7h4c4nMQYgE2HkrbmuBPgdHvmRsFl8RVhsnWVjKnFWg3ItcgAn47eS5jjHOCjrmouxFgvdHsuibeEzPUD6r2q4gT4vLKSfdCqxXEHBhc2J2zSASbCemitYTEVSyXMaHxdrTvt4uqi4rGR15Pyo8q1wBfNl6tIv0Mb9VZfiRcwRbk7Tzj4K6atQSZiw8IIIk+kqkcQMRm6A2EnexWVFElrk/KRjxNjAA45pOzHT6iFScaKj2hrXxa5aQBtJV2ljxmcHue0WLSSIceTfyVNXFX12gfSfyVkYqPPBies1WuSRtnC+yVOqMxxGbmKYg+pN/gto4ZwKjQuxni/ETJWldiuM06Gc13hoIABjUzraYW40+0+EdpXZ74+a9DZRpypqaikymVe4rRy849DLoseON4c/69L/ALj81Ip42m72ajD5OC3ihwkt0SEXgK9QiEREAREQHi57xriLxWqeI6kQDa3ILoRXJO0bajqp7t2SHkmRMidP1zWGdfSIKVSWfA9ocSq5PGQ48w2LeUzbdUniOYkNvctJBsC3WyttabmZjcXkdev5BRBh2y7u/DJJcAPvHeFFnoVTjnYlOqg7fVVYPGtbGWQJgj4mFAp0oJM6TDfovWVNSWmRIvuNLctvcqpwjNYZCrb0qkXFo2TGPL6bXMe2PIknyjTdYxtAi5OYmdw3KPPdYfEUG5fETfS9uSxD+Gm5BtHn5/RcuWl5bal6HAqaBzyp8vp+zbK9R+cEFgZvLvF0i8FRv2luWX1GtAmQDOYTvGh8lqtPBF5tpBHs7/Q3WUw/Di1pMRAs7W+1heNVmOlLzehiGgZ3n6GYrY1hHhfeLNMxEdBZY0uAa0MDA4GLU3Fo3OVT6VVwEBxzeRyyRvf4Lx+KLBD3Bu0gwM3qrY6bBdrNhaBBd5kLwlzSaZlungJjytuhztaclF7ySdQ1uu86/NZD9oM8tpN/krdDieYua0scWn4KxafTW+Sa0Kmu0jNo1HttTy33PLylV08HA8RA1lV4rGOBIH3dhrfn0UE15GYLcp04048MTdpWcaUeFEupXY3S+mltdLqLVxr52aNba+pUepX0tcx5e9W6lxoSrCxxSO49k6+fCUXc2hZdYHsN/wClRtHh+qzykeTrLFSX1YREQqCIiAKBj+G0ntJcxswbxfRT1RV9k+RWJbEoylF5i8HJuI8LrsJyFjhqBBB+B+ixGI4dis7XAFsETleCCP8Aa4a+q6BXo5m/AxrfrsouUC9vUrz/AL9Ui8Nl8dSrx5cRpFbvIOek9vPwZhEx908lZdVbdrnltwR4ctuRDhdbtQcyq3MwgiSOZkW9FTUyiWmCYnmFYtSa+JG1DXKq3wzTxlDg8Q5xGXMC2w8ldFECPaMWN7XvcaStiqYCk72mMjeWiPeolbh2HtLIM2AOU33iVNapT7UXx16Pej6mCw+AbP3wJmCZidb8jyUgs1BBgzEGHW01OqmYjhlMTlNYkfhcfrZKfDCGBwcZI8Je1sjmJF1atTo/MvhrtDtTRZZUyiJOgImJ9SodTFBzjTLnOvsJynYP196vYuq6m6MrZjyKgUuKZA4OpOAO+YEn1hXxvKUtmbcdVtZd70J7IDoJvFja46DmFQ9gjNTFzH8s8z5qI3iVO0h1hqYJHrKuU+KUoJOa3MWjoZViuKb7S9X9u++iuu0gm5/5R81YqRB5fL0Xn7ZScCaZlvlvyQHnby/NQqXlOHbn6GtX1K3guTy/kQq9cQ1wvNwNDfop/Z9tPvgcQx/dzo2JJ69OgUZldjQXAiBqVc/aXTIAIMRewncrTlqE3ssHEuNUqT+HkjunCa9J1NvckZAIAG3QjZTVoP2Xk/xgXF3sm/rot+XSt6rq01JnPTzzCIUV5kIiwXFeIkEtBgdNVRcXEKEeKRZSpOo8IyOL4iynqZPIXWCx/G3PkN8I6alY6q6dbqK2sHDcbXELi1tRlU5J4R16NlCPN8zJNqE0yRusNiq7mkZbgTMzmHkIv71lMO8FjwLgfWFiarRAgQZmXGf7rm1Wm8nnr2m4VnEicQq1skUS1tQm5MDK0m/mrrWAgNL8xEXkQec2heuwwMucXHQg2IHkALzyXhw0NcAbGLjXXpooNrGDVwe4miSMtN7Wk3JLM2nWbKJgsFDnd5VLzpJDWiehBlTKGGykAl2UbEzM/iPRWqeDY3MfEMxky/TylZ4ljBNQb7C4Q05IkxO8DTfnvdR5Lp8L2tE3JAPQgajzVqnh6TXF3eDNt4wTHQdV5jKodEOJZ95oa6ekO2hZwWxoVHtFlitSc9zcrnRTgOBE5us6eqsU8EHSTA1ENNvK9581IqVXCGspujcw6ekAhXc9QC9J97mABPnfVTTkbMLSv5WYatgWmQWiLbyfcqW4CGk2jkRoOo9yyb6FRwIbRMdXDWbc1Z/dT7E0m5hzfaTroFam8F6srh90xVbDQWxlDQdPy6qzB59IOvnKzZ4RUk2piTcXPrdQ6nZp3eB5cJ5wfzU182TWnV32GMpgNhrhra0H1NlIaTJMyLQBy81PdwJ5/wBR3o0fkjOAi0uefX52UuTJLTKr3GCxJaDlLmmdiQsrg+PYhpGWq+JGpkfFWGYICIC9rMiAr6U2uSOhTtlTp8L5nZqZkDyC8Sj7LfIfJeLvrY4b3K1qHFaUPd0JK29ajxYTWdOl1x9ZX/nH6m7YfGzGQXXMjWPzBVBAmL33196kNYAYte9xuqnUjEHKY2i5/ovOpHZ40iJTcRcEcj5KzjC6xDiAbDTX6qdEE6cxOgHmq4sZgD9aXRNmHwN5lFM1yq2pF3uHSYCo7h0EF7tR9662DE0mkEx+uqjHBiZIEEDXRScmXwdLHwpfYgfu9x5EbCTrvKmt4awCSOSmUKGX2dN/ovBnIuIdfTTpdRcmRdTOxbwoDWkgQdxYa8wrgPUb77ryjnkgwW7wLj13CorUW6xedlhtkeWS6DY5j1FrqlzwbaHyk+i8NK5E216heTrLiTy3WVJhJHhOXVvneFQRIBDQJ6o2sLiTOwJufevCSQI31Gv9lYpPG5NJot1CBqDbb8lQXWt87r177E6edtFZBcSQ7KRtFipcci1LkA9pkXEdFSRGirLTJhwCsPbAGqkqkifCmKjBCg1XeIeYUx7Z025c1BDC6o1o1LmgepAW5bScma1wlFHaKPsjyHyResEABF6ZbHlXuVLUeJCartRBmdJW3Kh9MHUA+YWne2juYpJ4wXW9bopZwaRUbmIMwJuY+HMKvazhO2/wW1P4VROtNs8xYqO/gNE6AtPMFciWkVls0zfV9Te+TV3GSD4TsdR8Fcymbxl8putgqcAadHEeYUc9n3CMrx6yqHptzHu/6LVeUn2mHazQafFU1GQZB5/qFkX9nqszLDGkWgqh3BKlzl8rgqmVnXW8GWKvS8yMWwT53nkQvWnKRF9f1roprsDWA/y3c7D4dVaqYN5j+E8AbwRfoqegqLuv8FqqRfb6kWnUzDMQSINovr0Smxok2BOm1vI7q46kWuJve0EW/oqA2SdRtB0+KhwtblmV2Fus07QOcg/E7L2nTcLzMe+FdcTOnoRqrJbcOE+WoWMczKfLBS6nMZvEJna3uUd9jp5clJruaItB6Xj0Vio73/BZaLYZKKxjQ+kGFZYXWiCFduLWj9TdDU6XmOlvkpLctXJFhz+Qv1uqHNtKuvuSRAUao3MR4T1usliKDSLTY684ssr2I4f3uKzkWpDN/wAjZv1Posbkgk3IW+9iOH91hw4jxVDmPlo34fNdbTKfFPPgczVKvDTx4mxIiL0J5sIiIAiIgCIiAIiIAiIgPIVDqLTq0e4K4iw0nuZyyO7A0zqxvuVr900fwAeVlNRVujTe8V+CSqTWzZi6nAKJ+6fQqy/szRJnxD1+kLNIq3Z0H3F+CxXNZbSZgj2Ypfid8PyVl/ZRh0e4egWxooPT7Z93/ZNXtdd41N/Y68ir/wDKtf8Ahz9O8b1MGSPJbiij1bb+X1ZYtRuPN6I1BnY903qAib2Oi22mwAADQWCqRX0LanRzwdpRWuKlbHG9giIrygIiIAiIgCIiAIiIAiIgCIiAIiIAiIgCIiAIiIAiIgCIiAIiIAiIgCIiAIiIAiIgCIiAIiIAiIgCIiAIiIAiIgCIiA//2Q==">
            <a:hlinkClick r:id="rId4"/>
          </p:cNvPr>
          <p:cNvSpPr>
            <a:spLocks noChangeAspect="1" noChangeArrowheads="1"/>
          </p:cNvSpPr>
          <p:nvPr/>
        </p:nvSpPr>
        <p:spPr bwMode="auto">
          <a:xfrm>
            <a:off x="28575" y="-1570038"/>
            <a:ext cx="2190750" cy="3276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encrypted-tbn1.gstatic.com/images?q=tbn:ANd9GcQa4eHFD6n0-9b0RkbbUo6wCvYlYAZ_SuGOqmNgEst6MkETgG5e"/>
          <p:cNvPicPr>
            <a:picLocks noChangeAspect="1" noChangeArrowheads="1"/>
          </p:cNvPicPr>
          <p:nvPr/>
        </p:nvPicPr>
        <p:blipFill>
          <a:blip r:embed="rId2" cstate="print"/>
          <a:srcRect/>
          <a:stretch>
            <a:fillRect/>
          </a:stretch>
        </p:blipFill>
        <p:spPr bwMode="auto">
          <a:xfrm>
            <a:off x="6172200" y="4191000"/>
            <a:ext cx="2971800" cy="2971801"/>
          </a:xfrm>
          <a:prstGeom prst="rect">
            <a:avLst/>
          </a:prstGeom>
          <a:noFill/>
        </p:spPr>
      </p:pic>
      <p:sp>
        <p:nvSpPr>
          <p:cNvPr id="3" name="Content Placeholder 2"/>
          <p:cNvSpPr>
            <a:spLocks noGrp="1"/>
          </p:cNvSpPr>
          <p:nvPr>
            <p:ph idx="1"/>
          </p:nvPr>
        </p:nvSpPr>
        <p:spPr/>
        <p:txBody>
          <a:bodyPr/>
          <a:lstStyle/>
          <a:p>
            <a:r>
              <a:rPr lang="en-US" dirty="0" smtClean="0"/>
              <a:t>Wash the equipment surfaces.  Use a cleaning solution prepared with an approved cleaner.  Wash the equipment with the correct cleaning tool, such as a nylon brush or pad, or a cloth towel.</a:t>
            </a:r>
          </a:p>
          <a:p>
            <a:r>
              <a:rPr lang="en-US" dirty="0" smtClean="0"/>
              <a:t>Rinse the equipment surfaces with clean water.  Use a cloth towel or other </a:t>
            </a:r>
            <a:br>
              <a:rPr lang="en-US" dirty="0" smtClean="0"/>
            </a:br>
            <a:r>
              <a:rPr lang="en-US" dirty="0" smtClean="0"/>
              <a:t>correct tool.</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304800" y="457200"/>
            <a:ext cx="8567351" cy="762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8" name="Picture 8" descr="http://www.seibertsmith.com/wp-content/uploads/2012/02/cleaninggranite1.jpg"/>
          <p:cNvPicPr>
            <a:picLocks noChangeAspect="1" noChangeArrowheads="1"/>
          </p:cNvPicPr>
          <p:nvPr/>
        </p:nvPicPr>
        <p:blipFill>
          <a:blip r:embed="rId2" cstate="print"/>
          <a:srcRect/>
          <a:stretch>
            <a:fillRect/>
          </a:stretch>
        </p:blipFill>
        <p:spPr bwMode="auto">
          <a:xfrm>
            <a:off x="5221309" y="3581400"/>
            <a:ext cx="3922691" cy="3276600"/>
          </a:xfrm>
          <a:prstGeom prst="rect">
            <a:avLst/>
          </a:prstGeom>
          <a:noFill/>
        </p:spPr>
      </p:pic>
      <p:sp>
        <p:nvSpPr>
          <p:cNvPr id="3" name="Content Placeholder 2"/>
          <p:cNvSpPr>
            <a:spLocks noGrp="1"/>
          </p:cNvSpPr>
          <p:nvPr>
            <p:ph idx="1"/>
          </p:nvPr>
        </p:nvSpPr>
        <p:spPr/>
        <p:txBody>
          <a:bodyPr/>
          <a:lstStyle/>
          <a:p>
            <a:r>
              <a:rPr lang="en-US" dirty="0" smtClean="0"/>
              <a:t>Sanitize the equipment surfaces by making sure the sanitizer comes in contact with each surface.  The concentration of the sanitizer must meet requirements.</a:t>
            </a:r>
          </a:p>
          <a:p>
            <a:r>
              <a:rPr lang="en-US" dirty="0" smtClean="0"/>
              <a:t>Allow all surfaces to air-</a:t>
            </a:r>
            <a:br>
              <a:rPr lang="en-US" dirty="0" smtClean="0"/>
            </a:br>
            <a:r>
              <a:rPr lang="en-US" dirty="0" smtClean="0"/>
              <a:t>dry.  Put the unit back </a:t>
            </a:r>
            <a:br>
              <a:rPr lang="en-US" dirty="0" smtClean="0"/>
            </a:br>
            <a:r>
              <a:rPr lang="en-US" dirty="0" smtClean="0"/>
              <a:t>together.</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304800" y="457200"/>
            <a:ext cx="8567351" cy="762000"/>
          </a:xfrm>
          <a:prstGeom prst="rect">
            <a:avLst/>
          </a:prstGeom>
          <a:noFill/>
          <a:ln w="9525">
            <a:noFill/>
            <a:miter lim="800000"/>
            <a:headEnd/>
            <a:tailEnd/>
          </a:ln>
        </p:spPr>
      </p:pic>
      <p:sp>
        <p:nvSpPr>
          <p:cNvPr id="56322" name="AutoShape 2" descr="data:image/jpeg;base64,/9j/4AAQSkZJRgABAQAAAQABAAD/2wCEAAkGBhQSERUSEhIWFRUVGRgXFxcVFRgZGhgXFRQVFBQXFhcXHSYeGBwjGRQUHy8gIycpLCwsFR4xNTAqNSYrLCkBCQoKDgwOGg8PGiwkHyQsLCwpLCwsLCwsLCwpLCksLCwsLCwsLCwsLCwsLCwsLCwsLCwsLCwsLCkpLCwsLCwsLP/AABEIALUBFgMBIgACEQEDEQH/xAAcAAACAgMBAQAAAAAAAAAAAAAEBQMGAAECBwj/xAA9EAABAwIEAwYDBgYBBAMAAAABAAIRAyEEBRIxQVFxBhMiYYGRMqHBI0Kx0eHwBxRSYnLxMxUkgqIWNEP/xAAbAQABBQEBAAAAAAAAAAAAAAACAAEDBAUGB//EADQRAAIBAwMBBQYGAQUAAAAAAAABAgMRIQQSMUEFIlFhcRMygZGhsRTB0eHw8SMGQlJigv/aAAwDAQACEQMRAD8Ac5hWkFVDNnbpri8bBSPMXyJUCZeasUbNH/bBOMkx8eAnp+SQ5q77UFE90Y1BbOinKOUZlZZLeKyzvFVKeYvH3iiG5y/yPotVaqL5INjLA+qo3VUl/wCsn+ke63/1b+35p/xEH1G2sbd4uxUSgZqORUgzNvmnVaPiNtY07xa1peMyZz+S7GYN5o/aR8RWYbIKLyilNZvkSfYEpQMc3mE27O1g6qYIs0n5gfVU9fVUdNUa/wCL+xd0EN+ppx/7L7ltlQu/NT8PZROH1Xlp6VESY51rnlx5JS8fv0TLM3R+/NKazrqzBEVVkjAtlRtepGOKdgJkwbAS7E1dh5o6s6yUVHS8BT6eN5lPX1NlJr4DvBbJN2kDpbonjsneDbZcYiAbgLTj7xzFVdwqbaVY7k+yIbhqgG59lZ6dZkxARFSozSbDZWlYoXGPZ/sZSqUWvdcnzKdM7DUOX4oXs3ij3IhPqWKkJ96FYXs7C4f+lEM7GUAPgCNbiFI3EJ9yFYDpdkaDbhg9kVRyGm34QB6BTDELoYhFuGsD4jIab/iAPUBLsR2Ton7g9gnPfrRembuPYr47I0f6B8lpWAvWkwijZlgXbhJMX8N9xuFf8bgVW80yvUCqsZW5NSUbrB5rm+Emnr5OPsVHl1aBB2VhxGWkB1N3Gfmq7h6cSDwsujpRS2Tj1S+hjVPeaYbVwYO1ihXYMhF0asWKJhXNkZkN2hQaRWaU0dRBXDsKgdDwC3C8BbRTsN5KM0CgdNoe5EYWw1dGieS5NModrEZpVj7FUPHVdyaB7un6KtlpVp7JtIpPdzMewCy+1ZbdLLzsvqa/Y8N+rj5Xf0LpsB6IWrW+qGqYkxul9WqefzXEKJ3nANmTpQBEomuJUFETCsrCK0syJWhTMYoxCkc5Aw0iDG1EmpVJqFMqw1FBZfgi6qeq0NIssxO1JOy9SzZbTkIPP26AD5qyZVl0NS7tZhh3e2xVq9mY88waKm3FqV2NsbqNlAFbdQF1MplBxL32VdOHCf0dlX+yX/1wnLdXJOLoGtUjUI0u5KRpdyRoYKC6CHBK6DjyRDBC2oA48lmo8k4iZYotRWJCDMTQlJ8XglZXU0PUw0qs4mgpWPP80yvUNrrz/OMGadUkizvx4r23F5dPBVbPezjajSCOisafUug8vug1aKrLHJ5pupKVeN0wr5E+k/S6m/T/AFAEj3Cjr5SYlt/I7rpaUlVjvptP0MicJU3aat6nDHgrpAaSPJSsxBG91Kp+IFgsBcHzC03Ehd94DxRXTGMK1pC6UVSu0blO2lyI2aYT/JbUbf3Kq1MyaNiFZOzlUuoOd5ujoB+crnu3ZwlprJ9V+Zv9g3Wq/wDL/IZOeYQVWoV2/E2/1yUDAT+/yXGJHbSlfBFWNvmuMM3whd4ltj7KahTgBHfBCl3jlrP3/paqvgXUj6iBq1JPkEoq485WRhdbqmuQZYdUkJfgqep7Z2mfQK75ZSButHSrDZz/AGlLvRj8Q+jSgKvdq/8AjKsVV8BU3tTjZGlTPkzuItlepldP2KjaunmxRLkpvgu/Y93/AG46qzU4IVQ7LvP8sI5qz4Y2UoHQNa0KQNCHauw5SIEIDQuw0IYPXYeiGJw0LekKIFD5jVc2m4sEmLJxBpAWlXOzmYV6gd3rdJG3usSEXkNUGMrtpiXGPxPQKLFZmKbRaXGzW8z+SUvknW8y75AcmrL1etjR7scy+xtabSup3pYX3MxmYPd8I0D3d+iVvLZuCfM3TFlSdgpdE7gLn6ladV3m7m1T20VaKsJKlNruCWY7LhvH5qw4rAtN2iD5IKthnDhKOhXnRmp05NMsSVOtHbJXXgyk4vCgTIB9EIcGw/djorXj8CHiwg/vdVrFP7swRHl++C9C7J7Zjq7Uq2J/f9zke0uynp/8lP3ft+wM7LGeaHqYJo2JWqld73G8N4AfUrumy91vbYvhGHdkJw39xUTMrk/DPX9U4a0D7nzRFIcmBF+Hi+RbmJzkjw2Who9FYsvoaMO1p3Db9TcoevVi3E8OqJqV5aekbLlv9SbYwpwj4t/L+zp/9ORvOpN+CXz/AKIWsED9Fpz/ANytF1v9KM1VyFjrW0R1d4UxdCHdVAXDsROykUHLhFeVaFP3mbr1FDo5qelhiTO5RDcCS4M++6wH4kqaNOzs2UqmrXKXzx+5HlmCfWqQ2zRufor9g6AY0ALrK8iFKmBEQP2V1iTpC0lFU42Rg1Kkqs90hdm+N0hUHMcXreSnXaPMOAVaQRXUiqy/2olYu37FRMKkebFEuSv0Lj2Pvh/VWShsqz2MP2HqrNQUoHQnYCpms5qJpupQVIgSVrlIIKhC7CMY2WELRPMLoPWnFIRoNA2WLZWJCBKbtTi877DyAP1UeYVobHNJ8FmRa4SbbH80yx4nSeEhcjqqFSlN+0+fidjpatOttlB48PDyDaDIAXbiuGrJnYKoO8u5yTK0XxwWd5eNzyHDqeCkAHFIPgAxTWO3EHmN1W84ysPEncbH6EKz4ig0Sb+hS17ZU9CtKjNTg8rKJnCNSm4Ph4KW3BAG5Uv8gHSOMSCmeZYAC4E+SEq4hrGagNx63XqPZnalPXQeLNcr9Dhtf2fPSSWbp8fuQNpQBJ6yuauNDfh3QsufvYFblrHAHjxWpvM6wy7N4B1bEtJEtZLz/wCOw94TjtLl7WAFm9QxHzJ8gmnZCkGA1BEnYHi39/Rc9osVSfiqbdJlrdThfiTPUxBnyXDdsVfbahpLdFYx4rnx/iwdL2fvoQxhvPwfGG18H8CqYvChgiZ6dPzQNZ/3WiTxPIJtnGaUmNAa2T+R+o3VXqY5zyeA2ssuMFztt6/xGg61ab2qTfyX2v8AcLawE+J3oEfSqU2izJ8z6/olDK0fCF0dbt08nFqz/T6Dw0tRu7/N/oNK2aWJs0DkrT/D7I9X/dVBd3wT/TzVJpZc50auNgOtl7jk2XhlFrYiGgewVjSJSba6EPaEPYxivEFxfRVrPsQGtKseJoVDswlVnOey2KrWaGtHmfyVmab6GZFpHnOPxOt5KHBVjx/8P8TSE6Q//E39iq66mQYIII3BUdrEUr3ybBUjtiowFIdikuQGW7sUfsD1VnoKq9iT9geqtNAqUDoEDdTNUI3UzUaBZIF0FyF0EYxtbK5WynEYVi04rEhHi1HNas6dTvf8Srl2VzzvB3FR0uF2E8ebfqFRaWMLjDABHNSvpvBDu80kEEGYgi4iFX1FBV4bJf0WdNXdCanE9drY/uy2RIO55KXF44Np62mZ2VXyvtZSrMDKrg2ptMQ13mDwPkmjMPPhBsYjquWr6epRltqK35+h1tCVGvFTi/UaYKhpYJ3Nz1KmJHJdbLmTwCgI29zuRYilISt7IKbuJ5JfVp3Tlik+gvxNC11Vs8boGpwMA3+hV1dT5pTn2XB9J0Am2w5LR7O109JWU4+j80Ra3Sx1NJwfw9SnUs2pmLqLEYlj4gzfkeaXNwIA3v0O3Rb0QQ0DSTsbr0D8dKUcWOF9htlZnp+IzBlKGlwbAEarCPI7KsZt2qb3z30zrcRpBG0AQLphgMybVpaK8SB8RsHAcROxSLFY2g1xbT8bv7Rb1JsFwsacoVJRabfkd7KdGpSjNtJefIsdSq1TqdKOw+Wxuoq+Kqu2c2nyAu5L6uMIHiDidrk3Vv2NSazZFD8bQpYim/p/PkWBtFoUGKzSiwwXgeSqo8TrgmTsCfwTZuW0NAcabpO9z+adaNX70gJ9ryt3IJerG2RdqKRxWHYQdJqNBJsBe30XvFAggQZC+cGZSzUHMYRBt4+I2MkL0bsx2tqtAbqaf7d9uI6q/RhTprbEydRqKtd7qj44serd2um0gqth+1T48TG+jiPoiXdr2AXbHR4KsOxTQ8rYIO3VO7U/w9pYiXt8FTmOPUcVrFdvSDFOjUc7YSWhvuV3Q7dkHTXpaRE6mkH3CjkoskVzy3Pez1XCuio2x2cNj+RS0mxXsuK7VYCq0io4OEbFp/JeddocHQqu1YFjtOzgeZ2gHYKCVO2UJrAR2Hd9i7qrXQKqHZQmkxzH+F07FWKnmDW7kDqn6kSGzTdTNKWU8wadiPdFsxI5o0CwwFdAoUYgc1I2sOaMYnlYSou8WzUTiJHFYoy9bSEeLvcGxYX9/VDVGOJvFuQufdMO9bwYfn9d1w+i4mduQPL04obh2If5ppAYLH2v0CbdlA8Yyi17nRqsA6xhjnXAPkllXAN+KS07lw/VF9mcTpxdE6pBqNaC43Oo6bD1U05bqE4+T+wVLu1YvzR6+1q09/DiucRX0tn2UVN4YwvdvufoFwZ1ii2rkz3xA4lA5mdJB4HdEULeN9j+CiNXvbhvh5lMSwW2V+nUGADhbfkl+JJuNijMdh+7AcDvw5ea4pRVsb+fFEvEtpq11wUjtDgxDqgaNQu6OI4kwqwaBMESOW5+XBekZnhxTnVxsvPzTcHG/wAJ8yOPBdV2TX3wcH04OY7XobZqpHrz+oypYh9OkHRPMhomOKEr4rvHEMD5Mb2uBxj6orAVjPicCDw0wttZDu8LgBcQ3jy23UlSnsqMiVTfRWQLDvIqDvZ1QIBi3Q8VNisva90l3Gwnl5DdaraKurwAOF9jJjbeIXFCv8DS0NN9JknxXkmLoiq8Ar8Lofc3F2g6iT0gfimHeE0oIc1x5AXPquaBLSbjxcb+wH6rC/U7QXOgbBoJ1dbQAkMFYWgzSCXtmByj1vJXOBxj6bz3T2ukkjp5DgltahTBOpjwQTuWwQPMmVunRLvGGEf+Q52EcoSStlj84Rbqef6wC6podsZ5eiOpYmi8wPG7iZj8SFUsNhYBqQwg7bna1oF/ZB4yo5xDgNJHFoNz0Kl33I3HaXx1UM2cPcmPkgnZ03xQ0yLEkDfqVW8BiKjWFz4MmBJuPQELnF4l2rSA4mRPh8Pz3TXuK9izCu2Z02PGP38lzWzAMadLZJ/d5Smg06hNp3DSWm3v8lJVpSdVPcDYnVblCW0Fzud1McXR4Xap+LaT+SX5pId9o5207HT5I+q+tAGkCeN4A9VBjqIbAdLtQvPw2ud0gSHD0rABzY5ySOa6xWZEOhryI5E/RC4eg1zjpaBHNwHQwuMZiRTi1+Uzx6RCVhiVmeVmgk1XAcnXPsNlNge0dd9mVH6hzgj9EExwqMBlt+BUgqG2hoJG54Rt69E4yHtLOcSYmrEGD4Rf3UlbtHiGGdTS0byLjzskJzU6bAE3kDcee/nsga2Mc6A50t4hsAxwnikhOxch2zq8AyOZ1b9FiqFRl4qSW7tJ1GLbSPJYkKxPUxBptl1KOADXTw4+SzC5lr1CWzwJiPS6lw9EFnePaanmXNM8tLfzXNNtOpZzmwLlgEEQfvJgwCtXZMOqOcZ34fIbI7J6jWvbUkEscHARE6SCBJ6cFmMwjHHUC4gfdDSOkQL+6Caym4aZ0nk7wAXk3IlSQa4fUbKd0es4LGivTpPBs4cYkEWIMWmQURj6w1sZwBBKq/YGsG1TSDgWlpe0ap8TYDo6g36BWd2HD3O4km55BchrKHsKzh05Xodfo66rQU30WfU6zBjnH+0cuNtysyvF+Lujylp6bjqjmtAAIva3slWOaKcVRu0zA4jZw9iVVXgWItTjs+XqC53hXPc7UTb4YO3L1QGRYo6nNcYew38wdndCPwKfVWmNQGoOEh3XmEix4FL7X7zeW5aT4gfx9FJF3W1k8XeKQ1znCCrS5HcdV5XmdQsrPYd5nY7ETMj1XqLqhcAQ63DoqF26wumoyo10SNLuUgyPxPstLsqptrbX1MrtOi3p7+D+nAkrYrS0eKJvFrjrEp9lmF1UdZcGyJAFj6ndV2pQJ8Qcwhokg2HPa8o/KO0JbLXgeUC56RZdBVi5Rwc3TklLI2002MJLW7m+5LuQLuKWYjFUy0lgLDNzIvPlN+N0fi8UHNIdAaeBgX/fmgsPpY4upNaSLSdhO5HtzUKSRI03yBNgGS5ztpaCN+Q0phTwpqt+ybUZBEk7+fG9uayri9TXCm5rnTJcWDy2+gvsttyqoGwajnDcGS0NHOJlx3SbHUEjqrQoMkVHEuAvqk735X6Kd7KT2wCRawAI4ekIGixxLWBwib6mktIi5nYELK+Gp0pMPefIQ2P358Ugnc1gaEPIeZAuYIieAtcJjTpgGWBsng2D7geqVCs4UxB0B20sEHgYM8uK4GZVKNxoixJaLFthEcT1Ke1wG7LIY/BEPc99OzrXIhomxuflEI/L8E95DpAa74dJmw3PrcwktXNn1AWEAa7h1SQ3SLSExyvDvYxrGuaS6+wcATttf/aIhv4Dirha1FrjqBAvJ06jveOH6obD4erGsuguM7ap62st4vFVKbRqc0uMzby3DAIUbXNeJ01WkiznOMH2O6MA4zKq4AM1A6rEAX9kN/OwWsFRt+tjsASUzqjSwlzAQAPFAnaIv+aTVcBr8VOmTJtLoAi5tuQl0GzcnrYUl5LY1CBvvzuluZ1T8Lh4geXAeZsiKmcOZVaxwLAIBF5M773jipsZQdUPgptOndxcHWHQmEyE88ALKzS3TpYANi+x9gPmtB5H/I4xtEcOEeUKZ1chmgkN5gBryep4IZz9MxpieFz5wT+SJDMYDLadS0FkCdIbEzxPMbKb+RAgCAIMzcjhYcfVQUc1DoAFUDmINhbohcdpeYYHEi8Sb3N9pJSHwS1nFrjJZU62I24BYuXZiGtEUwHHcQLfVYlYa5A2iKzobUdq8hIAHGAICc0MqDDa0xJ423AAFvRJMFinUbCnDDudJk8Ymb8OKbUIqgkvcRbwzpiN7NQO5JGxPXqBoIJnhseKHwuGe9zpawttB0kOJNhA4n5XUWZ1Q4adAIb94ucYjc6T8I91ef4dZRTqVRihqcyn4GDxQakbgbQ0GepCHdsVw0nN2LL2a7Htw1AkgGs5skwJaLHuweVhPM+iirDu6cfeP1VqfVEkG0Xk7bXukeLwjHGYmdjPDgsDtHvyU/gbmikod18CzKTIcw3gyPX9R80NjGOvqEfgjO7FKuIEBwg+ux9wPdMqlAEQbjksw05VVCe62GJMux4azuz93bobgeig7QZcHNa9u/LgQh6tHu6x/pNh5GTH4oqoHPIuABYXsi4dyy4JSU1wxJleNd3bqZaWuZLQXfI+yHfgy5w1tDxI3AIR2dU2g6SfGII0kjiLOi8c1A6mWzEBw5NH1EqZSs9ywSbVKNn1LazsVgnNGrD07xMAiT6ELTv4eYJxMUnAH+mo4AcLCdkwyelFFhLiSWyCfMWRVSqKYk/CLknz/fzWzGtO3JzU6MLtJHk3bfJqVLEdyx0EAHW4iRPxC0Tw4c1XMXlgiGOJPO8c5tbysE17S5i2rinvc7TJLucAnwj2CjrZg6nSFQDewD3BpIJ30j8Fbg20VKiSdhZQonSHGS4WABjYiIFvkpaxqlw1OvHwB17RcyYm/wAtluoXS2qXgvJ1biADF4AmCOAB6qfBY7XUI0HVsG6vvXPha4THzUliFvBJhnGk3U5pcTwaG29TuCgW1mV9RcXNLSTAPDadjf0R+Oqvps1VX0xLrNZLiePEQEThmAsa4N8LgPFaBP1umasOncWUmNxGmnMRN9NhG9yLnbaN0woYQtEWLRuDyG0e2yhx2VvYHPFTSIuIk22MxN+Y+iXjF4l41NgMHFxnYx1Mk8k6BkM6uW06hOpoOwkA6ukzH47JbmAY17WN8RFpLS6BtAjktYfEy/RVqEnY3AbfcQ3r0TVjRTHg0hsiLx6+ZuPZHwQcguC1B0jVb4iWyAP8fOUx74OAcGPdE3aIHpJHtCjfhdTw4v0kXdLrEdAfnZbOa0g46nSNwANQmeBHRE8gJWMIDmA1WVNzAvfzgQFurgi1s94GgfdBmQeFzP74qWniW1Za+7J38NzyEGQo6LWl9nO8PDe3AE7+5SHwJauAfVqAaC3cy8Ej3An0ULWBr/tGlumfEyWzG1z9E6/6iJIaCXEmRqgCPbz4ot+WNcdVUFwiwkiBA2E8eZT+o1r8CDFYmi5pa5rtXAgzeLXPzshsBhGuOlxc08BEyD8hwTepQY+rDaRFtpb+JH6oTE6WmNL2gG0kCDzgemyfyB8woZnGpmkAGwIJvA5QLecKLDYu2nTG/iG283C6wVaQSSHOHhgE6iN5vEBdVMI4wWeCd7z57BM0EmzWJdSiS0OnmQ35haQeKyx5Jg6tviEHrfgViVhNvwJ6+Yio0NFZ93STpgNB3njMecI7C16LB4GOA4km5jieP7siThwA8aG3kA6RcmwdztM+i5ewU2xL3HbUWAnYkxMcIuhuiRRZEyg/Gubh6DbVXhpeSDDdUvcG3MNAknkLbr2XBZXSw9KnSpjSykNAm8jmeZJlxPElVP8AhVQGqq4NiGN0giLanapPEWaV6G8gCTwuY8XsN1Vr57paod3IHxs646xuh8S28/vomjWNcA6N/wCoQfbdRPwMi/6j24qlVob42RajVSeSqZzR4+iKynF99Ra/Y3Dv8mnSfeJ9UfjMhe8QXCN5aLketpXIwAota1rSAPIkep5rMemnFNyRouvTlTUU7u5V87p+OOajySnI11BcE+pBIHQWlNs8w9tSWdlqT9dUuE0i6x5GBPpP4qFRbTRoqr/guQZxl7CHVGmH7jzMrnAUji6TXNYZ2M2APG585TTOMCS5oaJJsAOKtmT5YKVFjTBcALbX3Mc+N1Y09H2t0+hBW1ao04yWWwbLsDpphkg6QAY5gclUO1eczLARDeVuBk+YV9zN5FGo5syGmPQXIPz9F4rnlfW7umkiZLo30zG/nHstb2eVFGOqvdc3/GVunUpVH1HVCJcYa0OvAs0zsPVDYPBtLxqOhkxqiRbjJMbwmOYNFENMN0wQB3QO3NxN+q03Cmm1rqtIBp2M2BcJ8XHhsArzwihDN7lidi6UBrSxwtAbp4W2abBVXE1w2rqAa2XCxBLmib2I+SdZZlNFzDVm5F3a9Ib/AGxZdZniKbWbNeCYhrJkgcwN772TLkeSwCYjFUXktg8DcXiI8ZPiJPIeXBEZZScGk64pCzWtJLus8PmUtybK36XPkNBEBp3JHnynmi8LmQZqZVaWFp+C3pA+9vwJTtEaYxp0pJdoM83b32NyY28lITET4jwna29zbmgxmbWxBdLiYlrzPOxFtvkt5hmhDRDHPcCBpBuJEguAkxZBkkxYV529tEDuqbAKpcTqElpt8Em28oXLsK0NNZ9M6ALOcQ65IEgAy0zbjujsPSfXl9Rz6Wg/C0aY5X3EyRbzXdd9CnT0kOIcDxMTJnjtPHqrEeCpNZOXZlQcfCGl0iJBvyAEX5bI3B5OyuNTnFpHh0tYGxHP8yEpyqiHVJ0tc3SJEWb6uuT+anxNOSTRc4AHxCS2D/jMxtdG1bCA8x+cpaGySWgcTFxzMRHuq9XogFwY5pvwBEwbQ7mmJcAx01GueYHiJAIsS357/JR5fh3NGt25tECW8r7hBew9rmsFQa6mWB7dQuYkGOME7nz2QOGa9z9HeObeBJvAmJHPZMMW0xckTEaXD0MmDdZl9JrnAF2pzeNhB5xx6+afdgW3JlPCO3LiSfDOoGOe/Q8Vw81HN8LQeZmesfJHMJZMwRJ0gjj1Bv6pfWqPkODnPjYCBFv2Ek7jPAPRplr3O1BpaLy4H0Aj5qZmNLnHQA7jJOmBve1uS3iGMjYhzhxMQeU381xWw5FMd0xwMXM2I4gAmHT5BISO2NNdxmpTEAbOJ9DNliTVK+i3jnkYHW0c1iew1x7j3Vg8Oa8CWggB8xx2cAf9Lujh61V+tzA4A7OMNPTVyRVTLRSD6zmg3AAbEAbAmQeaDfmNciGtcxh3cGuMjrCC5MOMtzvECoW0j3bvh1Ah7RtMt0nURHkFb8L2txFMS806gAm7Cy/m4O0/+vFU3AOp0tEP3O8vJPO1oHoiMZXpa/tAGAzdzpB/xvboAqtSWcF+jBbclxo9t6rnNcKDBLTs9/sGwJ4X2UtX+IhAE0hMwRq35xE/NUV2OaGHQ17wBpbqkN9Li3ohaGaNL9LGlwi9pvsfnsYQJtZJHGDwi9O/iS8//jT02kurOEXtI077JtS7W6o8FN0i5FQkRy2uV5lh85IeYohwbPhJkC9yTG/snVHMdRaZbTkGdLeAvBc6Y5p9yYzpWxYYZl2kbUlgbEWIa64J4Aub+a1lXbxrGiizBnTcAvqEzF5PgsSklVtOKpZUBJvMSJ3JJnnyhV6jmNSm5pc3QB94NdbUIJEmJKCnSpq7SDnUniDeD1/D9pWjag1siTpfe/mWhFVe2FJoux0eRH7K8noYys86qG1wC6bmJmNkTSDwAK0ucHT4ZjT06+aKKxgjko3sy8t7WUajXs/l6t+Di0gSLG7uG8QvMaGT4g63Oqsl8uAiYJ5E7W/0rHis7w1A6XHQ5w1SJv1ImyWVMa2DUaCWjcgEN6wYJNwp6VNp3sQVqiasmJW4fS+KmouLhOrS7TA3E2iByTrGZcyoftC4tAsC63+Qi8pPTYGtqVjL2z4nEgSeu53s3gisOKNRs1pAbcAvvG4+EndWKsbor0J2kSYLCUg/RoJabkOOrbgPkY81O1xm4GkTAaIj1tCT0azA54YXAQdIIktkQSNr33KIoYJwaDWc+CCQNRsB/VB5QqpckRZRhgxzwXgxJbeB5m2568gocdWqU6mtoLzsSRIN/DEfCeFlxi8wa6s0X0t8IdFgDafPqi2UmNIcysHlshvMSP6eP6qXoVbZBnYbEVNVR1NzhGmC7uyOR0j4t1Jl9B1EF7qxaRa8RJvAJJJiAjqQe4kawJEWJJ1EcQp8vy1hBAh3NziLnY34GeQQ3DsV8ZpWfVh7iQNgGxqBvYDy5ot1WXQ2iHDSIB+K5ta6sGMy+GuB203MkwI4OmAqXmGYOBAZVJ028MGY4zFj0U0MlephhuV4Oo2oXljmiTDALmbTBtHmjsbgmtq3c7xNM38RjfwxcILDYZ741VX6uTjEcDJvKZPy/SQ4O8RsCOn3UT5I1wAYqi1oLqdCpqbHjNhP9Wn6IzCOY1oAZUc8gEuuBe/Faw9J3fDvS9w63LjtAG1pUFfMTTrFga4tdz+I89/NN5C8wllQSe+JDfOzfXjzUNXuaLg9jtX9gcT5gz/tTVnFzT9kZ3EkQZ6pdVq6/wDjpnwgh0RG3l67Jlkd4DWZkXlwZMkz4o9iQYQup7Q6zSAb3EielihMLiAwxUY70AuTz+SOFGo+7WwD0Hh5CJRWSBu2QUaz6jmmBEwJv8PDdOHPO72kDk3xADpY+igY6nRFpaJuDO8bkcpXH/yAajpY4jiRtfY32Q8hcAv8vSqk6vDpsG/Cet91ilx2DLyHPF4AALptzMLEQJbqOGBY3UZ/fJazGppY7kASQIEwBY2NrrFihLJWMO+aQ5ucRPGIn124qJlLXWYyY4zEkaQTx6LFihl7zLlP3ENq+I01W04kOBO9hwsDN/OVzmFfxtY0aQTciJMAHdYsUbJIkVCKz3Ma0U9MXaJJvHGw9k6Zg2UKRe1sxG5JJniTzWLE9sCbygfFUBFSq4TqZsLQAQEvyx7nDQ50gFs23BIEenNYsSXAz5CcWDTcHtJ2iJJsHeaipYuoSHmo4tH3LR7rFikXQhfUrma6KrDV0lri8t+MkbxMH800y/KO9AY6oQGsB8Ig6Z+Hf5rFivywZ6yHY/Bsp0xTa3wAao5nzixS05MxtVj2eGWl2kTAcI8/PZbWILhHGKw7SWscAXvf/wAkAEdAN/VWKlgKbGzoBO1/cW2ssWKpPDL0HeOSqZp2ge2oYDSD4YIke308lz2eptxJ0PaBoOsFkA8o2WLFI/dIH7xY8RT0Ppu3kxHp5cUNXaWO8Di0OabDYQbkeZ5rFiZcC6iHNc+e5unZpMOE/FHNKarQ58ABunkN7jlCxYpoENQd5bmWq2kAjjJM85U+Z45zG73dMEGIPNYsUjSIbvgNwlFpY1+kaj94ySDBMiTutVsJqnW4u0+K8cBEA8FtYobkluAZ1UMYHAeFxLdM8jEkxf5JYMaRVcwAaXCIj1kRCxYiiDIPZh2awNF+biT8k60ENiR4WzsduQvZYsQsJAld23IjYwdh59UJUwzQQQACd/xWLE4gluZEyCARNp4fJYsWJCP/2Q==">
            <a:hlinkClick r:id="rId4"/>
          </p:cNvPr>
          <p:cNvSpPr>
            <a:spLocks noChangeAspect="1" noChangeArrowheads="1"/>
          </p:cNvSpPr>
          <p:nvPr/>
        </p:nvSpPr>
        <p:spPr bwMode="auto">
          <a:xfrm>
            <a:off x="28575" y="-1371600"/>
            <a:ext cx="4381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4" name="AutoShape 4" descr="data:image/jpeg;base64,/9j/4AAQSkZJRgABAQAAAQABAAD/2wCEAAkGBhQSERUSEhIWFRUVGRgXFxcVFRgZGhgXFRQVFBQXFhcXHSYeGBwjGRQUHy8gIycpLCwsFR4xNTAqNSYrLCkBCQoKDgwOGg8PGiwkHyQsLCwpLCwsLCwsLCwpLCksLCwsLCwsLCwsLCwsLCwsLCwsLCwsLCwsLCkpLCwsLCwsLP/AABEIALUBFgMBIgACEQEDEQH/xAAcAAACAgMBAQAAAAAAAAAAAAAEBQMGAAECBwj/xAA9EAABAwIEAwYDBgYBBAMAAAABAAIRAyEEBRIxQVFxBhMiYYGRMqHBI0Kx0eHwBxRSYnLxMxUkgqIWNEP/xAAbAQABBQEBAAAAAAAAAAAAAAACAAEDBAUGB//EADQRAAIBAwMBBQYGAQUAAAAAAAABAgMRIQQSMUEFIlFhcRMygZGhsRTB0eHw8SMGQlJigv/aAAwDAQACEQMRAD8Ac5hWkFVDNnbpri8bBSPMXyJUCZeasUbNH/bBOMkx8eAnp+SQ5q77UFE90Y1BbOinKOUZlZZLeKyzvFVKeYvH3iiG5y/yPotVaqL5INjLA+qo3VUl/wCsn+ke63/1b+35p/xEH1G2sbd4uxUSgZqORUgzNvmnVaPiNtY07xa1peMyZz+S7GYN5o/aR8RWYbIKLyilNZvkSfYEpQMc3mE27O1g6qYIs0n5gfVU9fVUdNUa/wCL+xd0EN+ppx/7L7ltlQu/NT8PZROH1Xlp6VESY51rnlx5JS8fv0TLM3R+/NKazrqzBEVVkjAtlRtepGOKdgJkwbAS7E1dh5o6s6yUVHS8BT6eN5lPX1NlJr4DvBbJN2kDpbonjsneDbZcYiAbgLTj7xzFVdwqbaVY7k+yIbhqgG59lZ6dZkxARFSozSbDZWlYoXGPZ/sZSqUWvdcnzKdM7DUOX4oXs3ij3IhPqWKkJ96FYXs7C4f+lEM7GUAPgCNbiFI3EJ9yFYDpdkaDbhg9kVRyGm34QB6BTDELoYhFuGsD4jIab/iAPUBLsR2Ton7g9gnPfrRembuPYr47I0f6B8lpWAvWkwijZlgXbhJMX8N9xuFf8bgVW80yvUCqsZW5NSUbrB5rm+Emnr5OPsVHl1aBB2VhxGWkB1N3Gfmq7h6cSDwsujpRS2Tj1S+hjVPeaYbVwYO1ihXYMhF0asWKJhXNkZkN2hQaRWaU0dRBXDsKgdDwC3C8BbRTsN5KM0CgdNoe5EYWw1dGieS5NModrEZpVj7FUPHVdyaB7un6KtlpVp7JtIpPdzMewCy+1ZbdLLzsvqa/Y8N+rj5Xf0LpsB6IWrW+qGqYkxul9WqefzXEKJ3nANmTpQBEomuJUFETCsrCK0syJWhTMYoxCkc5Aw0iDG1EmpVJqFMqw1FBZfgi6qeq0NIssxO1JOy9SzZbTkIPP26AD5qyZVl0NS7tZhh3e2xVq9mY88waKm3FqV2NsbqNlAFbdQF1MplBxL32VdOHCf0dlX+yX/1wnLdXJOLoGtUjUI0u5KRpdyRoYKC6CHBK6DjyRDBC2oA48lmo8k4iZYotRWJCDMTQlJ8XglZXU0PUw0qs4mgpWPP80yvUNrrz/OMGadUkizvx4r23F5dPBVbPezjajSCOisafUug8vug1aKrLHJ5pupKVeN0wr5E+k/S6m/T/AFAEj3Cjr5SYlt/I7rpaUlVjvptP0MicJU3aat6nDHgrpAaSPJSsxBG91Kp+IFgsBcHzC03Ehd94DxRXTGMK1pC6UVSu0blO2lyI2aYT/JbUbf3Kq1MyaNiFZOzlUuoOd5ujoB+crnu3ZwlprJ9V+Zv9g3Wq/wDL/IZOeYQVWoV2/E2/1yUDAT+/yXGJHbSlfBFWNvmuMM3whd4ltj7KahTgBHfBCl3jlrP3/paqvgXUj6iBq1JPkEoq485WRhdbqmuQZYdUkJfgqep7Z2mfQK75ZSButHSrDZz/AGlLvRj8Q+jSgKvdq/8AjKsVV8BU3tTjZGlTPkzuItlepldP2KjaunmxRLkpvgu/Y93/AG46qzU4IVQ7LvP8sI5qz4Y2UoHQNa0KQNCHauw5SIEIDQuw0IYPXYeiGJw0LekKIFD5jVc2m4sEmLJxBpAWlXOzmYV6gd3rdJG3usSEXkNUGMrtpiXGPxPQKLFZmKbRaXGzW8z+SUvknW8y75AcmrL1etjR7scy+xtabSup3pYX3MxmYPd8I0D3d+iVvLZuCfM3TFlSdgpdE7gLn6ladV3m7m1T20VaKsJKlNruCWY7LhvH5qw4rAtN2iD5IKthnDhKOhXnRmp05NMsSVOtHbJXXgyk4vCgTIB9EIcGw/djorXj8CHiwg/vdVrFP7swRHl++C9C7J7Zjq7Uq2J/f9zke0uynp/8lP3ft+wM7LGeaHqYJo2JWqld73G8N4AfUrumy91vbYvhGHdkJw39xUTMrk/DPX9U4a0D7nzRFIcmBF+Hi+RbmJzkjw2Who9FYsvoaMO1p3Db9TcoevVi3E8OqJqV5aekbLlv9SbYwpwj4t/L+zp/9ORvOpN+CXz/AKIWsED9Fpz/ANytF1v9KM1VyFjrW0R1d4UxdCHdVAXDsROykUHLhFeVaFP3mbr1FDo5qelhiTO5RDcCS4M++6wH4kqaNOzs2UqmrXKXzx+5HlmCfWqQ2zRufor9g6AY0ALrK8iFKmBEQP2V1iTpC0lFU42Rg1Kkqs90hdm+N0hUHMcXreSnXaPMOAVaQRXUiqy/2olYu37FRMKkebFEuSv0Lj2Pvh/VWShsqz2MP2HqrNQUoHQnYCpms5qJpupQVIgSVrlIIKhC7CMY2WELRPMLoPWnFIRoNA2WLZWJCBKbtTi877DyAP1UeYVobHNJ8FmRa4SbbH80yx4nSeEhcjqqFSlN+0+fidjpatOttlB48PDyDaDIAXbiuGrJnYKoO8u5yTK0XxwWd5eNzyHDqeCkAHFIPgAxTWO3EHmN1W84ysPEncbH6EKz4ig0Sb+hS17ZU9CtKjNTg8rKJnCNSm4Ph4KW3BAG5Uv8gHSOMSCmeZYAC4E+SEq4hrGagNx63XqPZnalPXQeLNcr9Dhtf2fPSSWbp8fuQNpQBJ6yuauNDfh3QsufvYFblrHAHjxWpvM6wy7N4B1bEtJEtZLz/wCOw94TjtLl7WAFm9QxHzJ8gmnZCkGA1BEnYHi39/Rc9osVSfiqbdJlrdThfiTPUxBnyXDdsVfbahpLdFYx4rnx/iwdL2fvoQxhvPwfGG18H8CqYvChgiZ6dPzQNZ/3WiTxPIJtnGaUmNAa2T+R+o3VXqY5zyeA2ssuMFztt6/xGg61ab2qTfyX2v8AcLawE+J3oEfSqU2izJ8z6/olDK0fCF0dbt08nFqz/T6Dw0tRu7/N/oNK2aWJs0DkrT/D7I9X/dVBd3wT/TzVJpZc50auNgOtl7jk2XhlFrYiGgewVjSJSba6EPaEPYxivEFxfRVrPsQGtKseJoVDswlVnOey2KrWaGtHmfyVmab6GZFpHnOPxOt5KHBVjx/8P8TSE6Q//E39iq66mQYIII3BUdrEUr3ybBUjtiowFIdikuQGW7sUfsD1VnoKq9iT9geqtNAqUDoEDdTNUI3UzUaBZIF0FyF0EYxtbK5WynEYVi04rEhHi1HNas6dTvf8Srl2VzzvB3FR0uF2E8ebfqFRaWMLjDABHNSvpvBDu80kEEGYgi4iFX1FBV4bJf0WdNXdCanE9drY/uy2RIO55KXF44Np62mZ2VXyvtZSrMDKrg2ptMQ13mDwPkmjMPPhBsYjquWr6epRltqK35+h1tCVGvFTi/UaYKhpYJ3Nz1KmJHJdbLmTwCgI29zuRYilISt7IKbuJ5JfVp3Tlik+gvxNC11Vs8boGpwMA3+hV1dT5pTn2XB9J0Am2w5LR7O109JWU4+j80Ra3Sx1NJwfw9SnUs2pmLqLEYlj4gzfkeaXNwIA3v0O3Rb0QQ0DSTsbr0D8dKUcWOF9htlZnp+IzBlKGlwbAEarCPI7KsZt2qb3z30zrcRpBG0AQLphgMybVpaK8SB8RsHAcROxSLFY2g1xbT8bv7Rb1JsFwsacoVJRabfkd7KdGpSjNtJefIsdSq1TqdKOw+Wxuoq+Kqu2c2nyAu5L6uMIHiDidrk3Vv2NSazZFD8bQpYim/p/PkWBtFoUGKzSiwwXgeSqo8TrgmTsCfwTZuW0NAcabpO9z+adaNX70gJ9ryt3IJerG2RdqKRxWHYQdJqNBJsBe30XvFAggQZC+cGZSzUHMYRBt4+I2MkL0bsx2tqtAbqaf7d9uI6q/RhTprbEydRqKtd7qj44serd2um0gqth+1T48TG+jiPoiXdr2AXbHR4KsOxTQ8rYIO3VO7U/w9pYiXt8FTmOPUcVrFdvSDFOjUc7YSWhvuV3Q7dkHTXpaRE6mkH3CjkoskVzy3Pez1XCuio2x2cNj+RS0mxXsuK7VYCq0io4OEbFp/JeddocHQqu1YFjtOzgeZ2gHYKCVO2UJrAR2Hd9i7qrXQKqHZQmkxzH+F07FWKnmDW7kDqn6kSGzTdTNKWU8wadiPdFsxI5o0CwwFdAoUYgc1I2sOaMYnlYSou8WzUTiJHFYoy9bSEeLvcGxYX9/VDVGOJvFuQufdMO9bwYfn9d1w+i4mduQPL04obh2If5ppAYLH2v0CbdlA8Yyi17nRqsA6xhjnXAPkllXAN+KS07lw/VF9mcTpxdE6pBqNaC43Oo6bD1U05bqE4+T+wVLu1YvzR6+1q09/DiucRX0tn2UVN4YwvdvufoFwZ1ii2rkz3xA4lA5mdJB4HdEULeN9j+CiNXvbhvh5lMSwW2V+nUGADhbfkl+JJuNijMdh+7AcDvw5ea4pRVsb+fFEvEtpq11wUjtDgxDqgaNQu6OI4kwqwaBMESOW5+XBekZnhxTnVxsvPzTcHG/wAJ8yOPBdV2TX3wcH04OY7XobZqpHrz+oypYh9OkHRPMhomOKEr4rvHEMD5Mb2uBxj6orAVjPicCDw0wttZDu8LgBcQ3jy23UlSnsqMiVTfRWQLDvIqDvZ1QIBi3Q8VNisva90l3Gwnl5DdaraKurwAOF9jJjbeIXFCv8DS0NN9JknxXkmLoiq8Ar8Lofc3F2g6iT0gfimHeE0oIc1x5AXPquaBLSbjxcb+wH6rC/U7QXOgbBoJ1dbQAkMFYWgzSCXtmByj1vJXOBxj6bz3T2ukkjp5DgltahTBOpjwQTuWwQPMmVunRLvGGEf+Q52EcoSStlj84Rbqef6wC6podsZ5eiOpYmi8wPG7iZj8SFUsNhYBqQwg7bna1oF/ZB4yo5xDgNJHFoNz0Kl33I3HaXx1UM2cPcmPkgnZ03xQ0yLEkDfqVW8BiKjWFz4MmBJuPQELnF4l2rSA4mRPh8Pz3TXuK9izCu2Z02PGP38lzWzAMadLZJ/d5Smg06hNp3DSWm3v8lJVpSdVPcDYnVblCW0Fzud1McXR4Xap+LaT+SX5pId9o5207HT5I+q+tAGkCeN4A9VBjqIbAdLtQvPw2ud0gSHD0rABzY5ySOa6xWZEOhryI5E/RC4eg1zjpaBHNwHQwuMZiRTi1+Uzx6RCVhiVmeVmgk1XAcnXPsNlNge0dd9mVH6hzgj9EExwqMBlt+BUgqG2hoJG54Rt69E4yHtLOcSYmrEGD4Rf3UlbtHiGGdTS0byLjzskJzU6bAE3kDcee/nsga2Mc6A50t4hsAxwnikhOxch2zq8AyOZ1b9FiqFRl4qSW7tJ1GLbSPJYkKxPUxBptl1KOADXTw4+SzC5lr1CWzwJiPS6lw9EFnePaanmXNM8tLfzXNNtOpZzmwLlgEEQfvJgwCtXZMOqOcZ34fIbI7J6jWvbUkEscHARE6SCBJ6cFmMwjHHUC4gfdDSOkQL+6Caym4aZ0nk7wAXk3IlSQa4fUbKd0es4LGivTpPBs4cYkEWIMWmQURj6w1sZwBBKq/YGsG1TSDgWlpe0ap8TYDo6g36BWd2HD3O4km55BchrKHsKzh05Xodfo66rQU30WfU6zBjnH+0cuNtysyvF+Lujylp6bjqjmtAAIva3slWOaKcVRu0zA4jZw9iVVXgWItTjs+XqC53hXPc7UTb4YO3L1QGRYo6nNcYew38wdndCPwKfVWmNQGoOEh3XmEix4FL7X7zeW5aT4gfx9FJF3W1k8XeKQ1znCCrS5HcdV5XmdQsrPYd5nY7ETMj1XqLqhcAQ63DoqF26wumoyo10SNLuUgyPxPstLsqptrbX1MrtOi3p7+D+nAkrYrS0eKJvFrjrEp9lmF1UdZcGyJAFj6ndV2pQJ8Qcwhokg2HPa8o/KO0JbLXgeUC56RZdBVi5Rwc3TklLI2002MJLW7m+5LuQLuKWYjFUy0lgLDNzIvPlN+N0fi8UHNIdAaeBgX/fmgsPpY4upNaSLSdhO5HtzUKSRI03yBNgGS5ztpaCN+Q0phTwpqt+ybUZBEk7+fG9uayri9TXCm5rnTJcWDy2+gvsttyqoGwajnDcGS0NHOJlx3SbHUEjqrQoMkVHEuAvqk735X6Kd7KT2wCRawAI4ekIGixxLWBwib6mktIi5nYELK+Gp0pMPefIQ2P358Ugnc1gaEPIeZAuYIieAtcJjTpgGWBsng2D7geqVCs4UxB0B20sEHgYM8uK4GZVKNxoixJaLFthEcT1Ke1wG7LIY/BEPc99OzrXIhomxuflEI/L8E95DpAa74dJmw3PrcwktXNn1AWEAa7h1SQ3SLSExyvDvYxrGuaS6+wcATttf/aIhv4Dirha1FrjqBAvJ06jveOH6obD4erGsuguM7ap62st4vFVKbRqc0uMzby3DAIUbXNeJ01WkiznOMH2O6MA4zKq4AM1A6rEAX9kN/OwWsFRt+tjsASUzqjSwlzAQAPFAnaIv+aTVcBr8VOmTJtLoAi5tuQl0GzcnrYUl5LY1CBvvzuluZ1T8Lh4geXAeZsiKmcOZVaxwLAIBF5M773jipsZQdUPgptOndxcHWHQmEyE88ALKzS3TpYANi+x9gPmtB5H/I4xtEcOEeUKZ1chmgkN5gBryep4IZz9MxpieFz5wT+SJDMYDLadS0FkCdIbEzxPMbKb+RAgCAIMzcjhYcfVQUc1DoAFUDmINhbohcdpeYYHEi8Sb3N9pJSHwS1nFrjJZU62I24BYuXZiGtEUwHHcQLfVYlYa5A2iKzobUdq8hIAHGAICc0MqDDa0xJ423AAFvRJMFinUbCnDDudJk8Ymb8OKbUIqgkvcRbwzpiN7NQO5JGxPXqBoIJnhseKHwuGe9zpawttB0kOJNhA4n5XUWZ1Q4adAIb94ucYjc6T8I91ef4dZRTqVRihqcyn4GDxQakbgbQ0GepCHdsVw0nN2LL2a7Htw1AkgGs5skwJaLHuweVhPM+iirDu6cfeP1VqfVEkG0Xk7bXukeLwjHGYmdjPDgsDtHvyU/gbmikod18CzKTIcw3gyPX9R80NjGOvqEfgjO7FKuIEBwg+ux9wPdMqlAEQbjksw05VVCe62GJMux4azuz93bobgeig7QZcHNa9u/LgQh6tHu6x/pNh5GTH4oqoHPIuABYXsi4dyy4JSU1wxJleNd3bqZaWuZLQXfI+yHfgy5w1tDxI3AIR2dU2g6SfGII0kjiLOi8c1A6mWzEBw5NH1EqZSs9ywSbVKNn1LazsVgnNGrD07xMAiT6ELTv4eYJxMUnAH+mo4AcLCdkwyelFFhLiSWyCfMWRVSqKYk/CLknz/fzWzGtO3JzU6MLtJHk3bfJqVLEdyx0EAHW4iRPxC0Tw4c1XMXlgiGOJPO8c5tbysE17S5i2rinvc7TJLucAnwj2CjrZg6nSFQDewD3BpIJ30j8Fbg20VKiSdhZQonSHGS4WABjYiIFvkpaxqlw1OvHwB17RcyYm/wAtluoXS2qXgvJ1biADF4AmCOAB6qfBY7XUI0HVsG6vvXPha4THzUliFvBJhnGk3U5pcTwaG29TuCgW1mV9RcXNLSTAPDadjf0R+Oqvps1VX0xLrNZLiePEQEThmAsa4N8LgPFaBP1umasOncWUmNxGmnMRN9NhG9yLnbaN0woYQtEWLRuDyG0e2yhx2VvYHPFTSIuIk22MxN+Y+iXjF4l41NgMHFxnYx1Mk8k6BkM6uW06hOpoOwkA6ukzH47JbmAY17WN8RFpLS6BtAjktYfEy/RVqEnY3AbfcQ3r0TVjRTHg0hsiLx6+ZuPZHwQcguC1B0jVb4iWyAP8fOUx74OAcGPdE3aIHpJHtCjfhdTw4v0kXdLrEdAfnZbOa0g46nSNwANQmeBHRE8gJWMIDmA1WVNzAvfzgQFurgi1s94GgfdBmQeFzP74qWniW1Za+7J38NzyEGQo6LWl9nO8PDe3AE7+5SHwJauAfVqAaC3cy8Ej3An0ULWBr/tGlumfEyWzG1z9E6/6iJIaCXEmRqgCPbz4ot+WNcdVUFwiwkiBA2E8eZT+o1r8CDFYmi5pa5rtXAgzeLXPzshsBhGuOlxc08BEyD8hwTepQY+rDaRFtpb+JH6oTE6WmNL2gG0kCDzgemyfyB8woZnGpmkAGwIJvA5QLecKLDYu2nTG/iG283C6wVaQSSHOHhgE6iN5vEBdVMI4wWeCd7z57BM0EmzWJdSiS0OnmQ35haQeKyx5Jg6tviEHrfgViVhNvwJ6+Yio0NFZ93STpgNB3njMecI7C16LB4GOA4km5jieP7siThwA8aG3kA6RcmwdztM+i5ewU2xL3HbUWAnYkxMcIuhuiRRZEyg/Gubh6DbVXhpeSDDdUvcG3MNAknkLbr2XBZXSw9KnSpjSykNAm8jmeZJlxPElVP8AhVQGqq4NiGN0giLanapPEWaV6G8gCTwuY8XsN1Vr57paod3IHxs646xuh8S28/vomjWNcA6N/wCoQfbdRPwMi/6j24qlVob42RajVSeSqZzR4+iKynF99Ra/Y3Dv8mnSfeJ9UfjMhe8QXCN5aLketpXIwAota1rSAPIkep5rMemnFNyRouvTlTUU7u5V87p+OOajySnI11BcE+pBIHQWlNs8w9tSWdlqT9dUuE0i6x5GBPpP4qFRbTRoqr/guQZxl7CHVGmH7jzMrnAUji6TXNYZ2M2APG585TTOMCS5oaJJsAOKtmT5YKVFjTBcALbX3Mc+N1Y09H2t0+hBW1ao04yWWwbLsDpphkg6QAY5gclUO1eczLARDeVuBk+YV9zN5FGo5syGmPQXIPz9F4rnlfW7umkiZLo30zG/nHstb2eVFGOqvdc3/GVunUpVH1HVCJcYa0OvAs0zsPVDYPBtLxqOhkxqiRbjJMbwmOYNFENMN0wQB3QO3NxN+q03Cmm1rqtIBp2M2BcJ8XHhsArzwihDN7lidi6UBrSxwtAbp4W2abBVXE1w2rqAa2XCxBLmib2I+SdZZlNFzDVm5F3a9Ib/AGxZdZniKbWbNeCYhrJkgcwN772TLkeSwCYjFUXktg8DcXiI8ZPiJPIeXBEZZScGk64pCzWtJLus8PmUtybK36XPkNBEBp3JHnynmi8LmQZqZVaWFp+C3pA+9vwJTtEaYxp0pJdoM83b32NyY28lITET4jwna29zbmgxmbWxBdLiYlrzPOxFtvkt5hmhDRDHPcCBpBuJEguAkxZBkkxYV529tEDuqbAKpcTqElpt8Em28oXLsK0NNZ9M6ALOcQ65IEgAy0zbjujsPSfXl9Rz6Wg/C0aY5X3EyRbzXdd9CnT0kOIcDxMTJnjtPHqrEeCpNZOXZlQcfCGl0iJBvyAEX5bI3B5OyuNTnFpHh0tYGxHP8yEpyqiHVJ0tc3SJEWb6uuT+anxNOSTRc4AHxCS2D/jMxtdG1bCA8x+cpaGySWgcTFxzMRHuq9XogFwY5pvwBEwbQ7mmJcAx01GueYHiJAIsS357/JR5fh3NGt25tECW8r7hBew9rmsFQa6mWB7dQuYkGOME7nz2QOGa9z9HeObeBJvAmJHPZMMW0xckTEaXD0MmDdZl9JrnAF2pzeNhB5xx6+afdgW3JlPCO3LiSfDOoGOe/Q8Vw81HN8LQeZmesfJHMJZMwRJ0gjj1Bv6pfWqPkODnPjYCBFv2Ek7jPAPRplr3O1BpaLy4H0Aj5qZmNLnHQA7jJOmBve1uS3iGMjYhzhxMQeU381xWw5FMd0xwMXM2I4gAmHT5BISO2NNdxmpTEAbOJ9DNliTVK+i3jnkYHW0c1iew1x7j3Vg8Oa8CWggB8xx2cAf9Lujh61V+tzA4A7OMNPTVyRVTLRSD6zmg3AAbEAbAmQeaDfmNciGtcxh3cGuMjrCC5MOMtzvECoW0j3bvh1Ah7RtMt0nURHkFb8L2txFMS806gAm7Cy/m4O0/+vFU3AOp0tEP3O8vJPO1oHoiMZXpa/tAGAzdzpB/xvboAqtSWcF+jBbclxo9t6rnNcKDBLTs9/sGwJ4X2UtX+IhAE0hMwRq35xE/NUV2OaGHQ17wBpbqkN9Li3ohaGaNL9LGlwi9pvsfnsYQJtZJHGDwi9O/iS8//jT02kurOEXtI077JtS7W6o8FN0i5FQkRy2uV5lh85IeYohwbPhJkC9yTG/snVHMdRaZbTkGdLeAvBc6Y5p9yYzpWxYYZl2kbUlgbEWIa64J4Aub+a1lXbxrGiizBnTcAvqEzF5PgsSklVtOKpZUBJvMSJ3JJnnyhV6jmNSm5pc3QB94NdbUIJEmJKCnSpq7SDnUniDeD1/D9pWjag1siTpfe/mWhFVe2FJoux0eRH7K8noYys86qG1wC6bmJmNkTSDwAK0ucHT4ZjT06+aKKxgjko3sy8t7WUajXs/l6t+Di0gSLG7uG8QvMaGT4g63Oqsl8uAiYJ5E7W/0rHis7w1A6XHQ5w1SJv1ImyWVMa2DUaCWjcgEN6wYJNwp6VNp3sQVqiasmJW4fS+KmouLhOrS7TA3E2iByTrGZcyoftC4tAsC63+Qi8pPTYGtqVjL2z4nEgSeu53s3gisOKNRs1pAbcAvvG4+EndWKsbor0J2kSYLCUg/RoJabkOOrbgPkY81O1xm4GkTAaIj1tCT0azA54YXAQdIIktkQSNr33KIoYJwaDWc+CCQNRsB/VB5QqpckRZRhgxzwXgxJbeB5m2568gocdWqU6mtoLzsSRIN/DEfCeFlxi8wa6s0X0t8IdFgDafPqi2UmNIcysHlshvMSP6eP6qXoVbZBnYbEVNVR1NzhGmC7uyOR0j4t1Jl9B1EF7qxaRa8RJvAJJJiAjqQe4kawJEWJJ1EcQp8vy1hBAh3NziLnY34GeQQ3DsV8ZpWfVh7iQNgGxqBvYDy5ot1WXQ2iHDSIB+K5ta6sGMy+GuB203MkwI4OmAqXmGYOBAZVJ028MGY4zFj0U0MlephhuV4Oo2oXljmiTDALmbTBtHmjsbgmtq3c7xNM38RjfwxcILDYZ741VX6uTjEcDJvKZPy/SQ4O8RsCOn3UT5I1wAYqi1oLqdCpqbHjNhP9Wn6IzCOY1oAZUc8gEuuBe/Faw9J3fDvS9w63LjtAG1pUFfMTTrFga4tdz+I89/NN5C8wllQSe+JDfOzfXjzUNXuaLg9jtX9gcT5gz/tTVnFzT9kZ3EkQZ6pdVq6/wDjpnwgh0RG3l67Jlkd4DWZkXlwZMkz4o9iQYQup7Q6zSAb3EielihMLiAwxUY70AuTz+SOFGo+7WwD0Hh5CJRWSBu2QUaz6jmmBEwJv8PDdOHPO72kDk3xADpY+igY6nRFpaJuDO8bkcpXH/yAajpY4jiRtfY32Q8hcAv8vSqk6vDpsG/Cet91ilx2DLyHPF4AALptzMLEQJbqOGBY3UZ/fJazGppY7kASQIEwBY2NrrFihLJWMO+aQ5ucRPGIn124qJlLXWYyY4zEkaQTx6LFihl7zLlP3ENq+I01W04kOBO9hwsDN/OVzmFfxtY0aQTciJMAHdYsUbJIkVCKz3Ma0U9MXaJJvHGw9k6Zg2UKRe1sxG5JJniTzWLE9sCbygfFUBFSq4TqZsLQAQEvyx7nDQ50gFs23BIEenNYsSXAz5CcWDTcHtJ2iJJsHeaipYuoSHmo4tH3LR7rFikXQhfUrma6KrDV0lri8t+MkbxMH800y/KO9AY6oQGsB8Ig6Z+Hf5rFivywZ6yHY/Bsp0xTa3wAao5nzixS05MxtVj2eGWl2kTAcI8/PZbWILhHGKw7SWscAXvf/wAkAEdAN/VWKlgKbGzoBO1/cW2ssWKpPDL0HeOSqZp2ge2oYDSD4YIke308lz2eptxJ0PaBoOsFkA8o2WLFI/dIH7xY8RT0Ppu3kxHp5cUNXaWO8Di0OabDYQbkeZ5rFiZcC6iHNc+e5unZpMOE/FHNKarQ58ABunkN7jlCxYpoENQd5bmWq2kAjjJM85U+Z45zG73dMEGIPNYsUjSIbvgNwlFpY1+kaj94ySDBMiTutVsJqnW4u0+K8cBEA8FtYobkluAZ1UMYHAeFxLdM8jEkxf5JYMaRVcwAaXCIj1kRCxYiiDIPZh2awNF+biT8k60ENiR4WzsduQvZYsQsJAld23IjYwdh59UJUwzQQQACd/xWLE4gluZEyCARNp4fJYsWJCP/2Q==">
            <a:hlinkClick r:id="rId4"/>
          </p:cNvPr>
          <p:cNvSpPr>
            <a:spLocks noChangeAspect="1" noChangeArrowheads="1"/>
          </p:cNvSpPr>
          <p:nvPr/>
        </p:nvSpPr>
        <p:spPr bwMode="auto">
          <a:xfrm>
            <a:off x="28575" y="-1371600"/>
            <a:ext cx="4381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6" name="AutoShape 6" descr="data:image/jpeg;base64,/9j/4AAQSkZJRgABAQAAAQABAAD/2wCEAAkGBhQSERUSEhIWFRUVGRgXFxcVFRgZGhgXFRQVFBQXFhcXHSYeGBwjGRQUHy8gIycpLCwsFR4xNTAqNSYrLCkBCQoKDgwOGg8PGiwkHyQsLCwpLCwsLCwsLCwpLCksLCwsLCwsLCwsLCwsLCwsLCwsLCwsLCwsLCkpLCwsLCwsLP/AABEIALUBFgMBIgACEQEDEQH/xAAcAAACAgMBAQAAAAAAAAAAAAAEBQMGAAECBwj/xAA9EAABAwIEAwYDBgYBBAMAAAABAAIRAyEEBRIxQVFxBhMiYYGRMqHBI0Kx0eHwBxRSYnLxMxUkgqIWNEP/xAAbAQABBQEBAAAAAAAAAAAAAAACAAEDBAUGB//EADQRAAIBAwMBBQYGAQUAAAAAAAABAgMRIQQSMUEFIlFhcRMygZGhsRTB0eHw8SMGQlJigv/aAAwDAQACEQMRAD8Ac5hWkFVDNnbpri8bBSPMXyJUCZeasUbNH/bBOMkx8eAnp+SQ5q77UFE90Y1BbOinKOUZlZZLeKyzvFVKeYvH3iiG5y/yPotVaqL5INjLA+qo3VUl/wCsn+ke63/1b+35p/xEH1G2sbd4uxUSgZqORUgzNvmnVaPiNtY07xa1peMyZz+S7GYN5o/aR8RWYbIKLyilNZvkSfYEpQMc3mE27O1g6qYIs0n5gfVU9fVUdNUa/wCL+xd0EN+ppx/7L7ltlQu/NT8PZROH1Xlp6VESY51rnlx5JS8fv0TLM3R+/NKazrqzBEVVkjAtlRtepGOKdgJkwbAS7E1dh5o6s6yUVHS8BT6eN5lPX1NlJr4DvBbJN2kDpbonjsneDbZcYiAbgLTj7xzFVdwqbaVY7k+yIbhqgG59lZ6dZkxARFSozSbDZWlYoXGPZ/sZSqUWvdcnzKdM7DUOX4oXs3ij3IhPqWKkJ96FYXs7C4f+lEM7GUAPgCNbiFI3EJ9yFYDpdkaDbhg9kVRyGm34QB6BTDELoYhFuGsD4jIab/iAPUBLsR2Ton7g9gnPfrRembuPYr47I0f6B8lpWAvWkwijZlgXbhJMX8N9xuFf8bgVW80yvUCqsZW5NSUbrB5rm+Emnr5OPsVHl1aBB2VhxGWkB1N3Gfmq7h6cSDwsujpRS2Tj1S+hjVPeaYbVwYO1ihXYMhF0asWKJhXNkZkN2hQaRWaU0dRBXDsKgdDwC3C8BbRTsN5KM0CgdNoe5EYWw1dGieS5NModrEZpVj7FUPHVdyaB7un6KtlpVp7JtIpPdzMewCy+1ZbdLLzsvqa/Y8N+rj5Xf0LpsB6IWrW+qGqYkxul9WqefzXEKJ3nANmTpQBEomuJUFETCsrCK0syJWhTMYoxCkc5Aw0iDG1EmpVJqFMqw1FBZfgi6qeq0NIssxO1JOy9SzZbTkIPP26AD5qyZVl0NS7tZhh3e2xVq9mY88waKm3FqV2NsbqNlAFbdQF1MplBxL32VdOHCf0dlX+yX/1wnLdXJOLoGtUjUI0u5KRpdyRoYKC6CHBK6DjyRDBC2oA48lmo8k4iZYotRWJCDMTQlJ8XglZXU0PUw0qs4mgpWPP80yvUNrrz/OMGadUkizvx4r23F5dPBVbPezjajSCOisafUug8vug1aKrLHJ5pupKVeN0wr5E+k/S6m/T/AFAEj3Cjr5SYlt/I7rpaUlVjvptP0MicJU3aat6nDHgrpAaSPJSsxBG91Kp+IFgsBcHzC03Ehd94DxRXTGMK1pC6UVSu0blO2lyI2aYT/JbUbf3Kq1MyaNiFZOzlUuoOd5ujoB+crnu3ZwlprJ9V+Zv9g3Wq/wDL/IZOeYQVWoV2/E2/1yUDAT+/yXGJHbSlfBFWNvmuMM3whd4ltj7KahTgBHfBCl3jlrP3/paqvgXUj6iBq1JPkEoq485WRhdbqmuQZYdUkJfgqep7Z2mfQK75ZSButHSrDZz/AGlLvRj8Q+jSgKvdq/8AjKsVV8BU3tTjZGlTPkzuItlepldP2KjaunmxRLkpvgu/Y93/AG46qzU4IVQ7LvP8sI5qz4Y2UoHQNa0KQNCHauw5SIEIDQuw0IYPXYeiGJw0LekKIFD5jVc2m4sEmLJxBpAWlXOzmYV6gd3rdJG3usSEXkNUGMrtpiXGPxPQKLFZmKbRaXGzW8z+SUvknW8y75AcmrL1etjR7scy+xtabSup3pYX3MxmYPd8I0D3d+iVvLZuCfM3TFlSdgpdE7gLn6ladV3m7m1T20VaKsJKlNruCWY7LhvH5qw4rAtN2iD5IKthnDhKOhXnRmp05NMsSVOtHbJXXgyk4vCgTIB9EIcGw/djorXj8CHiwg/vdVrFP7swRHl++C9C7J7Zjq7Uq2J/f9zke0uynp/8lP3ft+wM7LGeaHqYJo2JWqld73G8N4AfUrumy91vbYvhGHdkJw39xUTMrk/DPX9U4a0D7nzRFIcmBF+Hi+RbmJzkjw2Who9FYsvoaMO1p3Db9TcoevVi3E8OqJqV5aekbLlv9SbYwpwj4t/L+zp/9ORvOpN+CXz/AKIWsED9Fpz/ANytF1v9KM1VyFjrW0R1d4UxdCHdVAXDsROykUHLhFeVaFP3mbr1FDo5qelhiTO5RDcCS4M++6wH4kqaNOzs2UqmrXKXzx+5HlmCfWqQ2zRufor9g6AY0ALrK8iFKmBEQP2V1iTpC0lFU42Rg1Kkqs90hdm+N0hUHMcXreSnXaPMOAVaQRXUiqy/2olYu37FRMKkebFEuSv0Lj2Pvh/VWShsqz2MP2HqrNQUoHQnYCpms5qJpupQVIgSVrlIIKhC7CMY2WELRPMLoPWnFIRoNA2WLZWJCBKbtTi877DyAP1UeYVobHNJ8FmRa4SbbH80yx4nSeEhcjqqFSlN+0+fidjpatOttlB48PDyDaDIAXbiuGrJnYKoO8u5yTK0XxwWd5eNzyHDqeCkAHFIPgAxTWO3EHmN1W84ysPEncbH6EKz4ig0Sb+hS17ZU9CtKjNTg8rKJnCNSm4Ph4KW3BAG5Uv8gHSOMSCmeZYAC4E+SEq4hrGagNx63XqPZnalPXQeLNcr9Dhtf2fPSSWbp8fuQNpQBJ6yuauNDfh3QsufvYFblrHAHjxWpvM6wy7N4B1bEtJEtZLz/wCOw94TjtLl7WAFm9QxHzJ8gmnZCkGA1BEnYHi39/Rc9osVSfiqbdJlrdThfiTPUxBnyXDdsVfbahpLdFYx4rnx/iwdL2fvoQxhvPwfGG18H8CqYvChgiZ6dPzQNZ/3WiTxPIJtnGaUmNAa2T+R+o3VXqY5zyeA2ssuMFztt6/xGg61ab2qTfyX2v8AcLawE+J3oEfSqU2izJ8z6/olDK0fCF0dbt08nFqz/T6Dw0tRu7/N/oNK2aWJs0DkrT/D7I9X/dVBd3wT/TzVJpZc50auNgOtl7jk2XhlFrYiGgewVjSJSba6EPaEPYxivEFxfRVrPsQGtKseJoVDswlVnOey2KrWaGtHmfyVmab6GZFpHnOPxOt5KHBVjx/8P8TSE6Q//E39iq66mQYIII3BUdrEUr3ybBUjtiowFIdikuQGW7sUfsD1VnoKq9iT9geqtNAqUDoEDdTNUI3UzUaBZIF0FyF0EYxtbK5WynEYVi04rEhHi1HNas6dTvf8Srl2VzzvB3FR0uF2E8ebfqFRaWMLjDABHNSvpvBDu80kEEGYgi4iFX1FBV4bJf0WdNXdCanE9drY/uy2RIO55KXF44Np62mZ2VXyvtZSrMDKrg2ptMQ13mDwPkmjMPPhBsYjquWr6epRltqK35+h1tCVGvFTi/UaYKhpYJ3Nz1KmJHJdbLmTwCgI29zuRYilISt7IKbuJ5JfVp3Tlik+gvxNC11Vs8boGpwMA3+hV1dT5pTn2XB9J0Am2w5LR7O109JWU4+j80Ra3Sx1NJwfw9SnUs2pmLqLEYlj4gzfkeaXNwIA3v0O3Rb0QQ0DSTsbr0D8dKUcWOF9htlZnp+IzBlKGlwbAEarCPI7KsZt2qb3z30zrcRpBG0AQLphgMybVpaK8SB8RsHAcROxSLFY2g1xbT8bv7Rb1JsFwsacoVJRabfkd7KdGpSjNtJefIsdSq1TqdKOw+Wxuoq+Kqu2c2nyAu5L6uMIHiDidrk3Vv2NSazZFD8bQpYim/p/PkWBtFoUGKzSiwwXgeSqo8TrgmTsCfwTZuW0NAcabpO9z+adaNX70gJ9ryt3IJerG2RdqKRxWHYQdJqNBJsBe30XvFAggQZC+cGZSzUHMYRBt4+I2MkL0bsx2tqtAbqaf7d9uI6q/RhTprbEydRqKtd7qj44serd2um0gqth+1T48TG+jiPoiXdr2AXbHR4KsOxTQ8rYIO3VO7U/w9pYiXt8FTmOPUcVrFdvSDFOjUc7YSWhvuV3Q7dkHTXpaRE6mkH3CjkoskVzy3Pez1XCuio2x2cNj+RS0mxXsuK7VYCq0io4OEbFp/JeddocHQqu1YFjtOzgeZ2gHYKCVO2UJrAR2Hd9i7qrXQKqHZQmkxzH+F07FWKnmDW7kDqn6kSGzTdTNKWU8wadiPdFsxI5o0CwwFdAoUYgc1I2sOaMYnlYSou8WzUTiJHFYoy9bSEeLvcGxYX9/VDVGOJvFuQufdMO9bwYfn9d1w+i4mduQPL04obh2If5ppAYLH2v0CbdlA8Yyi17nRqsA6xhjnXAPkllXAN+KS07lw/VF9mcTpxdE6pBqNaC43Oo6bD1U05bqE4+T+wVLu1YvzR6+1q09/DiucRX0tn2UVN4YwvdvufoFwZ1ii2rkz3xA4lA5mdJB4HdEULeN9j+CiNXvbhvh5lMSwW2V+nUGADhbfkl+JJuNijMdh+7AcDvw5ea4pRVsb+fFEvEtpq11wUjtDgxDqgaNQu6OI4kwqwaBMESOW5+XBekZnhxTnVxsvPzTcHG/wAJ8yOPBdV2TX3wcH04OY7XobZqpHrz+oypYh9OkHRPMhomOKEr4rvHEMD5Mb2uBxj6orAVjPicCDw0wttZDu8LgBcQ3jy23UlSnsqMiVTfRWQLDvIqDvZ1QIBi3Q8VNisva90l3Gwnl5DdaraKurwAOF9jJjbeIXFCv8DS0NN9JknxXkmLoiq8Ar8Lofc3F2g6iT0gfimHeE0oIc1x5AXPquaBLSbjxcb+wH6rC/U7QXOgbBoJ1dbQAkMFYWgzSCXtmByj1vJXOBxj6bz3T2ukkjp5DgltahTBOpjwQTuWwQPMmVunRLvGGEf+Q52EcoSStlj84Rbqef6wC6podsZ5eiOpYmi8wPG7iZj8SFUsNhYBqQwg7bna1oF/ZB4yo5xDgNJHFoNz0Kl33I3HaXx1UM2cPcmPkgnZ03xQ0yLEkDfqVW8BiKjWFz4MmBJuPQELnF4l2rSA4mRPh8Pz3TXuK9izCu2Z02PGP38lzWzAMadLZJ/d5Smg06hNp3DSWm3v8lJVpSdVPcDYnVblCW0Fzud1McXR4Xap+LaT+SX5pId9o5207HT5I+q+tAGkCeN4A9VBjqIbAdLtQvPw2ud0gSHD0rABzY5ySOa6xWZEOhryI5E/RC4eg1zjpaBHNwHQwuMZiRTi1+Uzx6RCVhiVmeVmgk1XAcnXPsNlNge0dd9mVH6hzgj9EExwqMBlt+BUgqG2hoJG54Rt69E4yHtLOcSYmrEGD4Rf3UlbtHiGGdTS0byLjzskJzU6bAE3kDcee/nsga2Mc6A50t4hsAxwnikhOxch2zq8AyOZ1b9FiqFRl4qSW7tJ1GLbSPJYkKxPUxBptl1KOADXTw4+SzC5lr1CWzwJiPS6lw9EFnePaanmXNM8tLfzXNNtOpZzmwLlgEEQfvJgwCtXZMOqOcZ34fIbI7J6jWvbUkEscHARE6SCBJ6cFmMwjHHUC4gfdDSOkQL+6Caym4aZ0nk7wAXk3IlSQa4fUbKd0es4LGivTpPBs4cYkEWIMWmQURj6w1sZwBBKq/YGsG1TSDgWlpe0ap8TYDo6g36BWd2HD3O4km55BchrKHsKzh05Xodfo66rQU30WfU6zBjnH+0cuNtysyvF+Lujylp6bjqjmtAAIva3slWOaKcVRu0zA4jZw9iVVXgWItTjs+XqC53hXPc7UTb4YO3L1QGRYo6nNcYew38wdndCPwKfVWmNQGoOEh3XmEix4FL7X7zeW5aT4gfx9FJF3W1k8XeKQ1znCCrS5HcdV5XmdQsrPYd5nY7ETMj1XqLqhcAQ63DoqF26wumoyo10SNLuUgyPxPstLsqptrbX1MrtOi3p7+D+nAkrYrS0eKJvFrjrEp9lmF1UdZcGyJAFj6ndV2pQJ8Qcwhokg2HPa8o/KO0JbLXgeUC56RZdBVi5Rwc3TklLI2002MJLW7m+5LuQLuKWYjFUy0lgLDNzIvPlN+N0fi8UHNIdAaeBgX/fmgsPpY4upNaSLSdhO5HtzUKSRI03yBNgGS5ztpaCN+Q0phTwpqt+ybUZBEk7+fG9uayri9TXCm5rnTJcWDy2+gvsttyqoGwajnDcGS0NHOJlx3SbHUEjqrQoMkVHEuAvqk735X6Kd7KT2wCRawAI4ekIGixxLWBwib6mktIi5nYELK+Gp0pMPefIQ2P358Ugnc1gaEPIeZAuYIieAtcJjTpgGWBsng2D7geqVCs4UxB0B20sEHgYM8uK4GZVKNxoixJaLFthEcT1Ke1wG7LIY/BEPc99OzrXIhomxuflEI/L8E95DpAa74dJmw3PrcwktXNn1AWEAa7h1SQ3SLSExyvDvYxrGuaS6+wcATttf/aIhv4Dirha1FrjqBAvJ06jveOH6obD4erGsuguM7ap62st4vFVKbRqc0uMzby3DAIUbXNeJ01WkiznOMH2O6MA4zKq4AM1A6rEAX9kN/OwWsFRt+tjsASUzqjSwlzAQAPFAnaIv+aTVcBr8VOmTJtLoAi5tuQl0GzcnrYUl5LY1CBvvzuluZ1T8Lh4geXAeZsiKmcOZVaxwLAIBF5M773jipsZQdUPgptOndxcHWHQmEyE88ALKzS3TpYANi+x9gPmtB5H/I4xtEcOEeUKZ1chmgkN5gBryep4IZz9MxpieFz5wT+SJDMYDLadS0FkCdIbEzxPMbKb+RAgCAIMzcjhYcfVQUc1DoAFUDmINhbohcdpeYYHEi8Sb3N9pJSHwS1nFrjJZU62I24BYuXZiGtEUwHHcQLfVYlYa5A2iKzobUdq8hIAHGAICc0MqDDa0xJ423AAFvRJMFinUbCnDDudJk8Ymb8OKbUIqgkvcRbwzpiN7NQO5JGxPXqBoIJnhseKHwuGe9zpawttB0kOJNhA4n5XUWZ1Q4adAIb94ucYjc6T8I91ef4dZRTqVRihqcyn4GDxQakbgbQ0GepCHdsVw0nN2LL2a7Htw1AkgGs5skwJaLHuweVhPM+iirDu6cfeP1VqfVEkG0Xk7bXukeLwjHGYmdjPDgsDtHvyU/gbmikod18CzKTIcw3gyPX9R80NjGOvqEfgjO7FKuIEBwg+ux9wPdMqlAEQbjksw05VVCe62GJMux4azuz93bobgeig7QZcHNa9u/LgQh6tHu6x/pNh5GTH4oqoHPIuABYXsi4dyy4JSU1wxJleNd3bqZaWuZLQXfI+yHfgy5w1tDxI3AIR2dU2g6SfGII0kjiLOi8c1A6mWzEBw5NH1EqZSs9ywSbVKNn1LazsVgnNGrD07xMAiT6ELTv4eYJxMUnAH+mo4AcLCdkwyelFFhLiSWyCfMWRVSqKYk/CLknz/fzWzGtO3JzU6MLtJHk3bfJqVLEdyx0EAHW4iRPxC0Tw4c1XMXlgiGOJPO8c5tbysE17S5i2rinvc7TJLucAnwj2CjrZg6nSFQDewD3BpIJ30j8Fbg20VKiSdhZQonSHGS4WABjYiIFvkpaxqlw1OvHwB17RcyYm/wAtluoXS2qXgvJ1biADF4AmCOAB6qfBY7XUI0HVsG6vvXPha4THzUliFvBJhnGk3U5pcTwaG29TuCgW1mV9RcXNLSTAPDadjf0R+Oqvps1VX0xLrNZLiePEQEThmAsa4N8LgPFaBP1umasOncWUmNxGmnMRN9NhG9yLnbaN0woYQtEWLRuDyG0e2yhx2VvYHPFTSIuIk22MxN+Y+iXjF4l41NgMHFxnYx1Mk8k6BkM6uW06hOpoOwkA6ukzH47JbmAY17WN8RFpLS6BtAjktYfEy/RVqEnY3AbfcQ3r0TVjRTHg0hsiLx6+ZuPZHwQcguC1B0jVb4iWyAP8fOUx74OAcGPdE3aIHpJHtCjfhdTw4v0kXdLrEdAfnZbOa0g46nSNwANQmeBHRE8gJWMIDmA1WVNzAvfzgQFurgi1s94GgfdBmQeFzP74qWniW1Za+7J38NzyEGQo6LWl9nO8PDe3AE7+5SHwJauAfVqAaC3cy8Ej3An0ULWBr/tGlumfEyWzG1z9E6/6iJIaCXEmRqgCPbz4ot+WNcdVUFwiwkiBA2E8eZT+o1r8CDFYmi5pa5rtXAgzeLXPzshsBhGuOlxc08BEyD8hwTepQY+rDaRFtpb+JH6oTE6WmNL2gG0kCDzgemyfyB8woZnGpmkAGwIJvA5QLecKLDYu2nTG/iG283C6wVaQSSHOHhgE6iN5vEBdVMI4wWeCd7z57BM0EmzWJdSiS0OnmQ35haQeKyx5Jg6tviEHrfgViVhNvwJ6+Yio0NFZ93STpgNB3njMecI7C16LB4GOA4km5jieP7siThwA8aG3kA6RcmwdztM+i5ewU2xL3HbUWAnYkxMcIuhuiRRZEyg/Gubh6DbVXhpeSDDdUvcG3MNAknkLbr2XBZXSw9KnSpjSykNAm8jmeZJlxPElVP8AhVQGqq4NiGN0giLanapPEWaV6G8gCTwuY8XsN1Vr57paod3IHxs646xuh8S28/vomjWNcA6N/wCoQfbdRPwMi/6j24qlVob42RajVSeSqZzR4+iKynF99Ra/Y3Dv8mnSfeJ9UfjMhe8QXCN5aLketpXIwAota1rSAPIkep5rMemnFNyRouvTlTUU7u5V87p+OOajySnI11BcE+pBIHQWlNs8w9tSWdlqT9dUuE0i6x5GBPpP4qFRbTRoqr/guQZxl7CHVGmH7jzMrnAUji6TXNYZ2M2APG585TTOMCS5oaJJsAOKtmT5YKVFjTBcALbX3Mc+N1Y09H2t0+hBW1ao04yWWwbLsDpphkg6QAY5gclUO1eczLARDeVuBk+YV9zN5FGo5syGmPQXIPz9F4rnlfW7umkiZLo30zG/nHstb2eVFGOqvdc3/GVunUpVH1HVCJcYa0OvAs0zsPVDYPBtLxqOhkxqiRbjJMbwmOYNFENMN0wQB3QO3NxN+q03Cmm1rqtIBp2M2BcJ8XHhsArzwihDN7lidi6UBrSxwtAbp4W2abBVXE1w2rqAa2XCxBLmib2I+SdZZlNFzDVm5F3a9Ib/AGxZdZniKbWbNeCYhrJkgcwN772TLkeSwCYjFUXktg8DcXiI8ZPiJPIeXBEZZScGk64pCzWtJLus8PmUtybK36XPkNBEBp3JHnynmi8LmQZqZVaWFp+C3pA+9vwJTtEaYxp0pJdoM83b32NyY28lITET4jwna29zbmgxmbWxBdLiYlrzPOxFtvkt5hmhDRDHPcCBpBuJEguAkxZBkkxYV529tEDuqbAKpcTqElpt8Em28oXLsK0NNZ9M6ALOcQ65IEgAy0zbjujsPSfXl9Rz6Wg/C0aY5X3EyRbzXdd9CnT0kOIcDxMTJnjtPHqrEeCpNZOXZlQcfCGl0iJBvyAEX5bI3B5OyuNTnFpHh0tYGxHP8yEpyqiHVJ0tc3SJEWb6uuT+anxNOSTRc4AHxCS2D/jMxtdG1bCA8x+cpaGySWgcTFxzMRHuq9XogFwY5pvwBEwbQ7mmJcAx01GueYHiJAIsS357/JR5fh3NGt25tECW8r7hBew9rmsFQa6mWB7dQuYkGOME7nz2QOGa9z9HeObeBJvAmJHPZMMW0xckTEaXD0MmDdZl9JrnAF2pzeNhB5xx6+afdgW3JlPCO3LiSfDOoGOe/Q8Vw81HN8LQeZmesfJHMJZMwRJ0gjj1Bv6pfWqPkODnPjYCBFv2Ek7jPAPRplr3O1BpaLy4H0Aj5qZmNLnHQA7jJOmBve1uS3iGMjYhzhxMQeU381xWw5FMd0xwMXM2I4gAmHT5BISO2NNdxmpTEAbOJ9DNliTVK+i3jnkYHW0c1iew1x7j3Vg8Oa8CWggB8xx2cAf9Lujh61V+tzA4A7OMNPTVyRVTLRSD6zmg3AAbEAbAmQeaDfmNciGtcxh3cGuMjrCC5MOMtzvECoW0j3bvh1Ah7RtMt0nURHkFb8L2txFMS806gAm7Cy/m4O0/+vFU3AOp0tEP3O8vJPO1oHoiMZXpa/tAGAzdzpB/xvboAqtSWcF+jBbclxo9t6rnNcKDBLTs9/sGwJ4X2UtX+IhAE0hMwRq35xE/NUV2OaGHQ17wBpbqkN9Li3ohaGaNL9LGlwi9pvsfnsYQJtZJHGDwi9O/iS8//jT02kurOEXtI077JtS7W6o8FN0i5FQkRy2uV5lh85IeYohwbPhJkC9yTG/snVHMdRaZbTkGdLeAvBc6Y5p9yYzpWxYYZl2kbUlgbEWIa64J4Aub+a1lXbxrGiizBnTcAvqEzF5PgsSklVtOKpZUBJvMSJ3JJnnyhV6jmNSm5pc3QB94NdbUIJEmJKCnSpq7SDnUniDeD1/D9pWjag1siTpfe/mWhFVe2FJoux0eRH7K8noYys86qG1wC6bmJmNkTSDwAK0ucHT4ZjT06+aKKxgjko3sy8t7WUajXs/l6t+Di0gSLG7uG8QvMaGT4g63Oqsl8uAiYJ5E7W/0rHis7w1A6XHQ5w1SJv1ImyWVMa2DUaCWjcgEN6wYJNwp6VNp3sQVqiasmJW4fS+KmouLhOrS7TA3E2iByTrGZcyoftC4tAsC63+Qi8pPTYGtqVjL2z4nEgSeu53s3gisOKNRs1pAbcAvvG4+EndWKsbor0J2kSYLCUg/RoJabkOOrbgPkY81O1xm4GkTAaIj1tCT0azA54YXAQdIIktkQSNr33KIoYJwaDWc+CCQNRsB/VB5QqpckRZRhgxzwXgxJbeB5m2568gocdWqU6mtoLzsSRIN/DEfCeFlxi8wa6s0X0t8IdFgDafPqi2UmNIcysHlshvMSP6eP6qXoVbZBnYbEVNVR1NzhGmC7uyOR0j4t1Jl9B1EF7qxaRa8RJvAJJJiAjqQe4kawJEWJJ1EcQp8vy1hBAh3NziLnY34GeQQ3DsV8ZpWfVh7iQNgGxqBvYDy5ot1WXQ2iHDSIB+K5ta6sGMy+GuB203MkwI4OmAqXmGYOBAZVJ028MGY4zFj0U0MlephhuV4Oo2oXljmiTDALmbTBtHmjsbgmtq3c7xNM38RjfwxcILDYZ741VX6uTjEcDJvKZPy/SQ4O8RsCOn3UT5I1wAYqi1oLqdCpqbHjNhP9Wn6IzCOY1oAZUc8gEuuBe/Faw9J3fDvS9w63LjtAG1pUFfMTTrFga4tdz+I89/NN5C8wllQSe+JDfOzfXjzUNXuaLg9jtX9gcT5gz/tTVnFzT9kZ3EkQZ6pdVq6/wDjpnwgh0RG3l67Jlkd4DWZkXlwZMkz4o9iQYQup7Q6zSAb3EielihMLiAwxUY70AuTz+SOFGo+7WwD0Hh5CJRWSBu2QUaz6jmmBEwJv8PDdOHPO72kDk3xADpY+igY6nRFpaJuDO8bkcpXH/yAajpY4jiRtfY32Q8hcAv8vSqk6vDpsG/Cet91ilx2DLyHPF4AALptzMLEQJbqOGBY3UZ/fJazGppY7kASQIEwBY2NrrFihLJWMO+aQ5ucRPGIn124qJlLXWYyY4zEkaQTx6LFihl7zLlP3ENq+I01W04kOBO9hwsDN/OVzmFfxtY0aQTciJMAHdYsUbJIkVCKz3Ma0U9MXaJJvHGw9k6Zg2UKRe1sxG5JJniTzWLE9sCbygfFUBFSq4TqZsLQAQEvyx7nDQ50gFs23BIEenNYsSXAz5CcWDTcHtJ2iJJsHeaipYuoSHmo4tH3LR7rFikXQhfUrma6KrDV0lri8t+MkbxMH800y/KO9AY6oQGsB8Ig6Z+Hf5rFivywZ6yHY/Bsp0xTa3wAao5nzixS05MxtVj2eGWl2kTAcI8/PZbWILhHGKw7SWscAXvf/wAkAEdAN/VWKlgKbGzoBO1/cW2ssWKpPDL0HeOSqZp2ge2oYDSD4YIke308lz2eptxJ0PaBoOsFkA8o2WLFI/dIH7xY8RT0Ppu3kxHp5cUNXaWO8Di0OabDYQbkeZ5rFiZcC6iHNc+e5unZpMOE/FHNKarQ58ABunkN7jlCxYpoENQd5bmWq2kAjjJM85U+Z45zG73dMEGIPNYsUjSIbvgNwlFpY1+kaj94ySDBMiTutVsJqnW4u0+K8cBEA8FtYobkluAZ1UMYHAeFxLdM8jEkxf5JYMaRVcwAaXCIj1kRCxYiiDIPZh2awNF+biT8k60ENiR4WzsduQvZYsQsJAld23IjYwdh59UJUwzQQQACd/xWLE4gluZEyCARNp4fJYsWJCP/2Q==">
            <a:hlinkClick r:id="rId4"/>
          </p:cNvPr>
          <p:cNvSpPr>
            <a:spLocks noChangeAspect="1" noChangeArrowheads="1"/>
          </p:cNvSpPr>
          <p:nvPr/>
        </p:nvSpPr>
        <p:spPr bwMode="auto">
          <a:xfrm>
            <a:off x="28575" y="-1371600"/>
            <a:ext cx="4381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ipsaholic.com/wp-content/uploads/2014/12/iStock_000014795253_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8302" y="3581400"/>
            <a:ext cx="4924001" cy="33555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133600" y="111578"/>
            <a:ext cx="4738468" cy="1673679"/>
          </a:xfrm>
          <a:prstGeom prst="rect">
            <a:avLst/>
          </a:prstGeom>
        </p:spPr>
      </p:pic>
      <p:sp>
        <p:nvSpPr>
          <p:cNvPr id="3" name="Content Placeholder 2"/>
          <p:cNvSpPr>
            <a:spLocks noGrp="1"/>
          </p:cNvSpPr>
          <p:nvPr>
            <p:ph idx="1"/>
          </p:nvPr>
        </p:nvSpPr>
        <p:spPr/>
        <p:txBody>
          <a:bodyPr/>
          <a:lstStyle/>
          <a:p>
            <a:r>
              <a:rPr lang="en-US" dirty="0" smtClean="0"/>
              <a:t>Factors that Affect Cleaning</a:t>
            </a:r>
          </a:p>
          <a:p>
            <a:pPr lvl="1"/>
            <a:r>
              <a:rPr lang="en-US" dirty="0" smtClean="0"/>
              <a:t>Type and condition of dirt</a:t>
            </a:r>
          </a:p>
          <a:p>
            <a:pPr lvl="2"/>
            <a:r>
              <a:rPr lang="en-US" dirty="0" smtClean="0"/>
              <a:t>Certain types of dirty require special cleaning methods.</a:t>
            </a:r>
          </a:p>
          <a:p>
            <a:pPr lvl="2"/>
            <a:r>
              <a:rPr lang="en-US" dirty="0" smtClean="0"/>
              <a:t>The condition of the dirt also affects how easily it can be removed.</a:t>
            </a:r>
          </a:p>
          <a:p>
            <a:pPr lvl="1"/>
            <a:r>
              <a:rPr lang="en-US" dirty="0" smtClean="0"/>
              <a:t>Water hardness</a:t>
            </a:r>
          </a:p>
          <a:p>
            <a:pPr lvl="2"/>
            <a:r>
              <a:rPr lang="en-US" dirty="0" smtClean="0"/>
              <a:t>Cleaning is more difficult in </a:t>
            </a:r>
            <a:br>
              <a:rPr lang="en-US" dirty="0" smtClean="0"/>
            </a:br>
            <a:r>
              <a:rPr lang="en-US" dirty="0" smtClean="0"/>
              <a:t>hard water.  Minerals react </a:t>
            </a:r>
            <a:br>
              <a:rPr lang="en-US" dirty="0" smtClean="0"/>
            </a:br>
            <a:r>
              <a:rPr lang="en-US" dirty="0" smtClean="0"/>
              <a:t>with the detergent and decrease </a:t>
            </a:r>
            <a:br>
              <a:rPr lang="en-US" dirty="0" smtClean="0"/>
            </a:br>
            <a:r>
              <a:rPr lang="en-US" dirty="0" smtClean="0"/>
              <a:t>how effective it is.</a:t>
            </a:r>
          </a:p>
        </p:txBody>
      </p:sp>
    </p:spTree>
    <p:extLst>
      <p:ext uri="{BB962C8B-B14F-4D97-AF65-F5344CB8AC3E}">
        <p14:creationId xmlns:p14="http://schemas.microsoft.com/office/powerpoint/2010/main" val="121510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3" name="Picture 7" descr="http://www.jesrestaurantequipment.com/jesrestaurantequipmentblog/wp-content/uploads/2010/01/JET737.jpg"/>
          <p:cNvPicPr>
            <a:picLocks noChangeAspect="1" noChangeArrowheads="1"/>
          </p:cNvPicPr>
          <p:nvPr/>
        </p:nvPicPr>
        <p:blipFill>
          <a:blip r:embed="rId2" cstate="print"/>
          <a:srcRect/>
          <a:stretch>
            <a:fillRect/>
          </a:stretch>
        </p:blipFill>
        <p:spPr bwMode="auto">
          <a:xfrm>
            <a:off x="5943600" y="3867149"/>
            <a:ext cx="3581400" cy="3219451"/>
          </a:xfrm>
          <a:prstGeom prst="rect">
            <a:avLst/>
          </a:prstGeom>
          <a:noFill/>
        </p:spPr>
      </p:pic>
      <p:sp>
        <p:nvSpPr>
          <p:cNvPr id="3" name="Content Placeholder 2"/>
          <p:cNvSpPr>
            <a:spLocks noGrp="1"/>
          </p:cNvSpPr>
          <p:nvPr>
            <p:ph idx="1"/>
          </p:nvPr>
        </p:nvSpPr>
        <p:spPr/>
        <p:txBody>
          <a:bodyPr/>
          <a:lstStyle/>
          <a:p>
            <a:r>
              <a:rPr lang="en-US" dirty="0" smtClean="0"/>
              <a:t>Tableware and utensils are often cleaned and sanitized in a dishwashing machine.</a:t>
            </a:r>
          </a:p>
          <a:p>
            <a:r>
              <a:rPr lang="en-US" dirty="0" smtClean="0"/>
              <a:t>Larger items such as pots and pans are often cleaned by hand in a three-compartment sink.</a:t>
            </a:r>
          </a:p>
          <a:p>
            <a:r>
              <a:rPr lang="en-US" dirty="0" smtClean="0"/>
              <a:t>Whichever method chosen, specific practices must be followed so items are </a:t>
            </a:r>
            <a:br>
              <a:rPr lang="en-US" dirty="0" smtClean="0"/>
            </a:br>
            <a:r>
              <a:rPr lang="en-US" dirty="0" smtClean="0"/>
              <a:t>cleaned and sanitized.</a:t>
            </a:r>
            <a:endParaRPr lang="en-US" dirty="0"/>
          </a:p>
          <a:p>
            <a:pPr>
              <a:buNone/>
            </a:pPr>
            <a:endParaRPr lang="en-US" dirty="0"/>
          </a:p>
        </p:txBody>
      </p:sp>
      <p:pic>
        <p:nvPicPr>
          <p:cNvPr id="55297" name="Picture 1"/>
          <p:cNvPicPr>
            <a:picLocks noChangeAspect="1" noChangeArrowheads="1"/>
          </p:cNvPicPr>
          <p:nvPr/>
        </p:nvPicPr>
        <p:blipFill>
          <a:blip r:embed="rId3" cstate="print"/>
          <a:srcRect/>
          <a:stretch>
            <a:fillRect/>
          </a:stretch>
        </p:blipFill>
        <p:spPr bwMode="auto">
          <a:xfrm>
            <a:off x="381000" y="457200"/>
            <a:ext cx="8382000" cy="914400"/>
          </a:xfrm>
          <a:prstGeom prst="rect">
            <a:avLst/>
          </a:prstGeom>
          <a:noFill/>
          <a:ln w="9525">
            <a:noFill/>
            <a:miter lim="800000"/>
            <a:headEnd/>
            <a:tailEnd/>
          </a:ln>
        </p:spPr>
      </p:pic>
      <p:sp>
        <p:nvSpPr>
          <p:cNvPr id="55299" name="AutoShape 3" descr="data:image/jpeg;base64,/9j/4AAQSkZJRgABAQAAAQABAAD/2wCEAAkGBxQSEhQUEhQVFBQVFRQUFBQVFRUUFRUWFRYXFhQVFBYYHCggGBwlHBUVITEhJSkrLi4uFx8zODMsNygtLisBCgoKDg0OFRAPFywdFBwrMSwrLCwsLTcsLC0uNywsLC4rKywrLCssOC4sNzc3Nys3LCwvOCssKywrKyssKysrK//AABEIAN4A4wMBIgACEQEDEQH/xAAcAAABBQEBAQAAAAAAAAAAAAAAAwQFBgcBAgj/xABDEAABAwEEBQgHBgQGAwAAAAABAAIDEQQSITEFBkFRYRMiMnGBkaGxBzNCcnOywTRSYpLC0SMkguEUFUNTovBjg/H/xAAXAQEBAQEAAAAAAAAAAAAAAAAAAQID/8QAHhEBAQEAAQUBAQAAAAAAAAAAAAERAgMSITFRIhP/2gAMAwEAAhEDEQA/ANxQuVRVB1C4hB1C4XJN1oYM3NHW4IFUJs/SEQzkZ+YJI6XhH+o3sNfJA+Qo12nYB7deoH9kk7WKEbXHqaUEuhQh1mi3P7h+6SdrSzZG7tICCwIVbdrTuj73f2SsGtDD0mOHUQ79kE+hR8OmoXe2B71W+aexyh3RIPUQfJB7QhCAQhCAQhCAQhCAQhCAQhCAQhCCt6/aRks9kMkLrj+UYKgA4E4ihCz+HXi0+28n3Td8FdfSkf5H/wBsf1WSolXGPWm/nNI0/iLh4jBO221zseULhwcT9VQ17jeQcCQeBp5LQvBeTma9a4CqvBpiVuZDveH1GKkYNOtPTaW8RiP3Q1MVXq8mkNujd0XtJ3Voe4pa+hpW8ugpAyDf9Ucr19xRC9UVTczcD2/3Xh1qHDtIH1RTu8iqYm2je381fIJN+kWjNzR+b+yHpIkoZIQagkHgaKHfpmP747B/dJP02z7xPUFe2/Dun1aodNTMykJ96jvNP4Na5B02Nd1VB+qoJ08zj4/QJF2sDK0rjux/dXs5fGe/j9apBrXEek1zey8E/h03A7KVo4ON0+KxiTWOIdJ1KGnR20rTE7kk7WGoqxjnA4jFja+BU7OXxe+fW9seCKggjeDUL0vnuLW2dsjQ2KRgc4NvNmNReNMLoG/atx1cnL7NE5xLjShccSSCRU9yzZZ7WWX0k0IQooQhCAQhCAQhCCpekf7Mz4o+VyzKSzNOyh3jBab6SPszPij5XLOEQyfYyOiQeBwPeEi5pGYI45jvCkl1NRGjFegnT7M040od4wPgknWUjourwcPqP2TQlSqeaKleXht4gGuFdwqmhq3pNI4jnDwSuhZQZWFpBxIw4tOaqnmktORwkh5dhveRXqAUQdb2uN2KFzznUuNPEpPSuqj5ZHPIcHEmpq26eOKaWfVWaI1bNG3feLaHroV2yeHKW+UidLzuzbDH1NLz3mgUho6B8rbz55AKkUa2NuVMSRdpmoltheOlPZuwPPkU7s9tdE262eGlScInuzpXF3UFrenJ4ZzqW+XvTNj5K5Rz3Xg4881yIG87/BRlOCXtdtvkF8rXEYDmEYcOcE0Nrj++D1CnmSuk6nCRi9Pla9lIW5khjIirfwpTpcaVwXl+lIhm7MVzbl2DgkTp6EYAVPU892SXq8cSdLlKcNjk5OhN2SlCdxTSyWVwD2uF9xJo4EHMUrjilWaaJ9XFV1aABgqTSuFTuTWfWuZhpdcymygYuXLqTk3/ABtmWpSPRMpDLrC4tNSTVoOBGeKdDRk4aAWtw2ueGj91Vp9Y53CoqRtJLiB5Jn/mUj3AOIoSAcN5G9Y7/Oz265+e2+l1sGj3iVjpZYQ1hvXGOvE0yxpvW2ajzB1kbTIOeP8AlX6rCtWbAIrYabWO8QCt21K+zD33+a58uV5Xy1xkk8J9CEKNBCEIBCEIBCEIKj6Sfs7Pij5XLOFo3pK+zx/FHyuWc1QCEVRVECFwlAKI6vLIGmRlWg1Jxpj3r1Ve7P02e99EVF68WZrI4iwBvPNc8RdyOKpM1ukHteCvHpDP8KL33fKs9ndirEe322SleUdnSmXkgTuLMXGt8bTuTY5dqUZ0dnS7clQs0HMknB3kU30G2r2f1eSeS4A+6cvdUdo6tcNxyNNmOKIkbdFRzGinq2jOgxxzScGDsW093nYVFcuC82uQXm3dgGymO3BKWW1c6uIw9nDjn2IO6UtdSAw5Y4YbNiQNukaQb17AdPnYbsU1tDquJGH90ochX/tENSTNIMLavjAxoeTJbszu5FNZoAyVoBDmlzC0jaCRTqTR7sMN67Zn1ewfib4uCDSdFils/od5BbPqV9lb7z/NY1o/7afcf5NWzal/ZW+8/wCYrLUTqEIRQhCEAhCEAhCEFP8ASV9nj+KPlcs5Wiek31EXxf0uWchB6XELlUSuoXKriI9r3Zumzr+iSqlrN02dZ8kEb6QfVw++75Vncrsdi0L0gvpHD7zvlCoLnjYrCkmg07UAYr1XBcDsR2KhWUm6epyj7PkpR45juoqNhwokSlXNxCA3ySrm4jtQ2PHGgCGGsg+i9uOA6z9F7lZx3eNFZ7FqBbJmNLWNYMTemdcrWlCG0LgKbwhiqAYO7F2xgcoz3m/MFcbb6OrdGwkNjkAyET6uO/BzWkqrGxvhmY2Vjo3F7MHtLCaOGVc+xNMaBo11ba73JP0radTfsrPef8xWJ6HP8673H+bFtupv2RnW/wCYrLUTiEIRQhCEAhCEAhCEFN9J3qIvi/pKzkLRfSd6iL4h+UrOUAhCEQIQhEBS1m6TOspEpWE4t/q8kVCekK6WQ3q9J3R90Klgs2NJ6z+ytWvUvNhp953kFUnTE5htd+3wVnpKcPivtFGhtMKDzT/V/Ve0Wp1Im0aDR0jsGDhXaeAT3UCw8vaWtIa9jefI1wddDRtNDnXIbVr9njaP4cbQxjcw0AAV2Cm0pbiyKZZvRnGW0kneSQfVsaAK+9VMrV6JyKcjaAca0kbQ97P2WksdeNBg0YE8dw4paHHo4AZnjuG8rGrkYvb9Qbcx3quUArzo3Nd4Gh8FXtI2CSOrZWOY4bHAg9xX0m1g3d6TtujoZ23ZYmSN2B7Q6nVu7Fe4xmuomrLYGNtM7azOAMbSK8m05ED758Kq9B10VccczuHDj1pe06O5we0nmg0bxyqDwFVHRc95J6MZy+8/ZXqopbqyH4lwqcOG3rK9mIPAvtBGYDmh3aAck0sx5R5J6LTT3n5+H1UkxpOXeUEdJq/Zy/lBGGvoRfYLpIOddmwKx6AkbDG2Ik0BNHHiSaHdmmHJH7xSkZ3oLOCuqN0Xaa80n3ercpJaQIQhAIQhAIQhBS/Sef4MPxD8pWcrRPSh6qH4h+UrO0AuriESuoXEIjpSkezqd5FJL37J91/ylFVPXGbCPrd5BV27Ub9ytlosjZzdeCboJFDQgqAbomWnqZGD8RbTxoVYi/8AossYjs00+2R90H8EQy/M53crg2QsgDvadzu13RHddCrupjC3RgacHB0wNOLqjwIVmmbV0DdhdH3AA/RYvtuF3tLGtjHSJDa73HpHz7lIAXQGt2YAb0wiNZx+Fjndpo36lSUAxruCypRkO/E+C7cGzBdJXgWhmV9td15v7rSOkKL0uBGxzwAM3Hi6mBUk+UAqoawaee7lIQ2FrTeZee95J3GgbQHtQTmj4rsbG7aAnrfifNSbVVtD6ZlkLb0cd3AX2vIwApk4Y9QKeaTtc1RyYfcxBLAMxsJQT1V5llDRVxAG8qsx2ifMctlUVNQT2gBP52mRoDiRWmVKgoh/DpiJrgbxwIxuPI8la7Ha2StvRuDm1pUb9yzWKzMv3XPkGINSRTqyVt1YkbFykbn+0C2+4VNRs7lYLIhcBQqOoXKrqAQhCCkelE/woR+N3yrO6rS/SXYy6ztkH+m+rup3Nr3071mVUHqqAV5XUSulFVyqER2q9u6B91/ylJ1XsirT7snkUVV2Wy48uxutreIxoOKkrRo2WY1ZOd5iNAKbKUxp1qMcwc4Zkg/381LTRu/xcJaObcYCeonCq1GU/qrG6Pl4HNuhwEjCci4AteK9V09ino7TzIX/AO28NfwLeb5UKqugrfK91qa4hzYnhsYdjtfUOO3ANTqxadhfFIb3JAPuShwq1rshU7MxjxCzeLUq5WfC0OG+M07CFJMwr2KsRW01if0iygJB6TTgfDyViNpbdLmkOAzpu6tixi6i9KxvloAWi66pvCoKYxaOldkIKVxpUHj7CkoLY1/Ctc+BCa6OtNZpGj2W3ga8VcDrR8RDACRUOOVaUNDTFNtOQsIvFjSccS0HZhsTI6SIkZQ0BNSOsJLTekKxUGHHwSRNPLE+MxMe1rReAcKAbdoT5toDoyBkecD2BUrQ0rmRFpBu4ljq4UcQ4jvqnujrYXB9Dg2jQNvRGSuGpywWsXHY1ANOpeIrfiQfZII7cFF6O5S68XCLzjmKYbwlP8I+pLroBpWp3ElXE1503ax/EpkIz3tIUvq/ZG2p7Y5S6lxzmOGBDm0wxzwJVe0hY43AvfOWsGDiylMSMCcc8E4sunY4edE55LGucCBTClDSvBXE1Y9CQWlzXmz2ijozzo3VpQ1u0JBBrReJNa7SWXJIwRIXRiRuBBBoTQHr3KrQawtLrrY3C+Kg3sCfxDtKeR6UifEAx9LQJwx7AMosg7EbTtBVNXvUmdxbI1znOullLxJIBB39SsyqOpJo+UfhYe4uH1VuUrUCEIUUw09CH2aZrsQY3+AJHiFiK3DTR/l5vhSfKViTEHiqKr05qTKI6u1XmqER1OYTQA8H/qTWq9R21rZYoiDV7JCDswvYIITSV2N7XEUDg8ncKXcR3qc0LaYpQ0gg0pjtBXsWf+ZgJA5jZcCKjnXBQjdgnGlNVoXuvxh1nfQc+I0Fd5ZkVdMPbPo9sYk5POQh52Yjj3qrWrRL4rNbARUyvvtG8c2vA5FPGtt1mzDbTGNrOa8Di0nHsTuxaxxSG643XbWvF09xWtTCGlp3WexRyMNHxwxd2AcCO9Lu1jbGYRNhy0TXhwwo4gVaadefBP7fZWWiMsccCKYZU3EKF1i1ddLyBacIbooBXDm9uxQWOAtvkB2LcHNOeOVfBSbYAMQAMMTShUHo3G0zHeI8fp4KIZI8aQEYc64SDdvG7UOOyqCw22yAyNdfaxo2HaaFNdITWcNBlkq2uF2uNKYYdYSGvGETCPv3exwoVFWqzkwtaxt4tJwH9JREpFpeziN5jicWxitHYDqFapLRWsTppLjY2xgUxGNcWimzHFNNHaIk5JzCwtL2kHHI0T3Qur74SS5zcXNJ6hQ08ECOnNIzNnfE17mirXAigo2gqCc8yovTEri5jLx57GjEk+0/HwVstmh45JTK4m9dDTjhQL3/AJfE3G6CRhU44Vr9Sgh47LesMkYqSGNApmSGtPfgkY7E41F04xlld5IKmptKQQihkYzheFe7NMzrHGfVtlk92NwB/qdQKrhtZ9DSARVugsArxNKHFOrHoS48vvVq69TqNaJF2lLQ7owtZxkkHysqk3NtD+lM1nCOP6vJU0xb9B6Zhs016eQRsc0sqa0qSCK+Kv8AY7dHK29E9kjd7HBw8Fhx0S12MjpJD+N5p3NoFM6qWVkNpi5JrWVe0OuilQfvUz7VK1GwIQhRTHTn2ab4UnylYiFtun/s0/wpPlKxIIO1QULiJXks3LylFwhEeCnFnbz4nCNrnNDqPc66G1vA40JyKbltE+smTeo/VAjNLI51atBHRLBkMzi4VNcNykrNpUjB4rxH7Ji1i9BqLE5HIx+IIPmE00loWKYfxGNfuNKOHU4YqOu0ywTyDSL24HnDx70VCy6vzwY2aYkf7UuI6mvXI9ZHxENtUToj97FzD1OorXDbGPwrQ7ivU9ka4UoKHYcQewq6mGFh0jHJRzHNNaYinZinI0XFyvK0N/E1rlU181CWvVKO9ehL7O8+1GTc7WHBdjsFoIAfazQYHk42tJ6y6qupixTlrhzgCM8d+9MJ9MWaLOSNp3AtvdwxUZ/kUZxkMkp/8kjiPyggJzZ7DHH0I2N6mjzzTTHHayNd6qOaXi2MgfmdQLwdJ2p3RgYwb5JKn8rB9U8JRVTTEe+K0u6doDeEUY+ZxPkkzohhxkdLJ78riPyigUi4rwXKauEILDEzoRsbxDQD35pYlJutLRtHYnNmsU0vqoZHV23S0d5QhGq5VTtl1Ntj+kI4h+J149zQVLWX0ej/AFZ3HgxoaO81KClE0Na4J5oGYG0whpvHlGYAE7cStBsmpVjjx5K+d8jnO8K08FNWexsjFGMa33WgeQRS6EIQR+sJ/lZ/gyfKViQK2vWU/wApaPgyfKViQQeiULiKoldKAuIqiOp3Y9n9XkUzqnljPR6nfqQeqKSsurYkLXukfRxoxgwpQFzieAAz4pjd8lKRaWcyNrWtaXtBALnENFdtAKnLJBH2mENc5oxuuLe6n7hIlq9gbySSS5zj7TnGrncKldogRupxBa3syNRuOIXii4Qi6lINItODuae8JvfzpvNO9R8wddNyl7ZeqB4L3Zi64L9L22mVeCKdPNRnRJumA2rxdXprBuQeDNuBP/eKLzjsA60ohEJGMnN3dgrzq/qhZnwxySBz3OaHEOcboPABUtapq19lh+G1FLWTRMEXq4mN4hor35p5RdQgKIQhAIQhAIQhAla7O2RjmPFWvaWuG8EUKxzSmrtoifKf8PI2FjjdeS19WDIktx8FtC4QgwCqKrS9Z9R2y1ks1GPzMeTH9X3T4LOLVZ3RvLJGljgaFrhQ/wDziiV4quBAQSiOp5YvZ6nfqTKqfWHNvU79SB3RFF6oiiDwQhe6IogTK5ReyuURXmi6F2i6EUUXUEIQcQuItVY2B7muukgVDXEVPEAoArVdW/ssPw2qkaq6CFq/iOvCIEtNQ6NzjT2ajLitFslnbGxrG4NaABtwCBVCEIBCEIBCEIBCEIBCEIBROntAw2ttJG84dF4wc3t2jgVLIQYvrDq5NZDzxejJo2QdE7g77pUMVv00TXtLXAOacCCKgjiFnes+opbWSy1cMzFm4fDO3qKCihP7Dm33XfVMXChIIoQaEHMHcQn2j82+676oh6hCKoBC6AU+suhZ5OhG88bt1ve6g7kVHritFk1Jld03MZ3vPcKeamrJqZC3pue89jB/xx8UGfXD/wBwT2yaJmk6EbnDeAad5oPFaZZdFQx9CNgO+gLvzHFPKIKBZdTJndMsYOsuPc3DxUvZdSoR6xz3ncOYPDHxVpQgj7JoaCPoRNB3kXj3mpT+i6hByi6hCAQhCAQhCAQhCAQhCAQhCAQhCAXKLqEFX1u1YhnY+WhZK1pdeaKl10Vo5o6Xms00JaI5OSa3lDLIbjWBjqip9sU5lK4krc15awCtABXPj1qCiWbUeUkGSVjG06LQXknrNKKcsup8Delef1uuj/hRWFCoa2XR0Ufq42N4hor35p0hCAQhCAQhCAQhCAQhCAQhCAQhCAQhCAQhCAQhCD//2Q==">
            <a:hlinkClick r:id="rId4"/>
          </p:cNvPr>
          <p:cNvSpPr>
            <a:spLocks noChangeAspect="1" noChangeArrowheads="1"/>
          </p:cNvSpPr>
          <p:nvPr/>
        </p:nvSpPr>
        <p:spPr bwMode="auto">
          <a:xfrm>
            <a:off x="28575" y="-1341438"/>
            <a:ext cx="2857500" cy="2800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1" name="AutoShape 5" descr="data:image/jpeg;base64,/9j/4AAQSkZJRgABAQAAAQABAAD/2wCEAAkGBxQSEhQUEhQVFBQVFRQUFBQVFRUUFRUWFRYXFhQVFBYYHCggGBwlHBUVITEhJSkrLi4uFx8zODMsNygtLisBCgoKDg0OFRAPFywdFBwrMSwrLCwsLTcsLC0uNywsLC4rKywrLCssOC4sNzc3Nys3LCwvOCssKywrKyssKysrK//AABEIAN4A4wMBIgACEQEDEQH/xAAcAAABBQEBAQAAAAAAAAAAAAAAAwQFBgcBAgj/xABDEAABAwEEBQgHBgQGAwAAAAABAAIDEQQSITEFBkFRYRMiMnGBkaGxBzNCcnOywTRSYpLC0SMkguEUFUNTovBjg/H/xAAXAQEBAQEAAAAAAAAAAAAAAAAAAQID/8QAHhEBAQEAAQUBAQAAAAAAAAAAAAERAgMSITFRIhP/2gAMAwEAAhEDEQA/ANxQuVRVB1C4hB1C4XJN1oYM3NHW4IFUJs/SEQzkZ+YJI6XhH+o3sNfJA+Qo12nYB7deoH9kk7WKEbXHqaUEuhQh1mi3P7h+6SdrSzZG7tICCwIVbdrTuj73f2SsGtDD0mOHUQ79kE+hR8OmoXe2B71W+aexyh3RIPUQfJB7QhCAQhCAQhCAQhCAQhCAQhCAQhCCt6/aRks9kMkLrj+UYKgA4E4ihCz+HXi0+28n3Td8FdfSkf5H/wBsf1WSolXGPWm/nNI0/iLh4jBO221zseULhwcT9VQ17jeQcCQeBp5LQvBeTma9a4CqvBpiVuZDveH1GKkYNOtPTaW8RiP3Q1MVXq8mkNujd0XtJ3Voe4pa+hpW8ugpAyDf9Ucr19xRC9UVTczcD2/3Xh1qHDtIH1RTu8iqYm2je381fIJN+kWjNzR+b+yHpIkoZIQagkHgaKHfpmP747B/dJP02z7xPUFe2/Dun1aodNTMykJ96jvNP4Na5B02Nd1VB+qoJ08zj4/QJF2sDK0rjux/dXs5fGe/j9apBrXEek1zey8E/h03A7KVo4ON0+KxiTWOIdJ1KGnR20rTE7kk7WGoqxjnA4jFja+BU7OXxe+fW9seCKggjeDUL0vnuLW2dsjQ2KRgc4NvNmNReNMLoG/atx1cnL7NE5xLjShccSSCRU9yzZZ7WWX0k0IQooQhCAQhCAQhCCpekf7Mz4o+VyzKSzNOyh3jBab6SPszPij5XLOEQyfYyOiQeBwPeEi5pGYI45jvCkl1NRGjFegnT7M040od4wPgknWUjourwcPqP2TQlSqeaKleXht4gGuFdwqmhq3pNI4jnDwSuhZQZWFpBxIw4tOaqnmktORwkh5dhveRXqAUQdb2uN2KFzznUuNPEpPSuqj5ZHPIcHEmpq26eOKaWfVWaI1bNG3feLaHroV2yeHKW+UidLzuzbDH1NLz3mgUho6B8rbz55AKkUa2NuVMSRdpmoltheOlPZuwPPkU7s9tdE262eGlScInuzpXF3UFrenJ4ZzqW+XvTNj5K5Rz3Xg4881yIG87/BRlOCXtdtvkF8rXEYDmEYcOcE0Nrj++D1CnmSuk6nCRi9Pla9lIW5khjIirfwpTpcaVwXl+lIhm7MVzbl2DgkTp6EYAVPU892SXq8cSdLlKcNjk5OhN2SlCdxTSyWVwD2uF9xJo4EHMUrjilWaaJ9XFV1aABgqTSuFTuTWfWuZhpdcymygYuXLqTk3/ABtmWpSPRMpDLrC4tNSTVoOBGeKdDRk4aAWtw2ueGj91Vp9Y53CoqRtJLiB5Jn/mUj3AOIoSAcN5G9Y7/Oz265+e2+l1sGj3iVjpZYQ1hvXGOvE0yxpvW2ajzB1kbTIOeP8AlX6rCtWbAIrYabWO8QCt21K+zD33+a58uV5Xy1xkk8J9CEKNBCEIBCEIBCEIKj6Sfs7Pij5XLOFo3pK+zx/FHyuWc1QCEVRVECFwlAKI6vLIGmRlWg1Jxpj3r1Ve7P02e99EVF68WZrI4iwBvPNc8RdyOKpM1ukHteCvHpDP8KL33fKs9ndirEe322SleUdnSmXkgTuLMXGt8bTuTY5dqUZ0dnS7clQs0HMknB3kU30G2r2f1eSeS4A+6cvdUdo6tcNxyNNmOKIkbdFRzGinq2jOgxxzScGDsW093nYVFcuC82uQXm3dgGymO3BKWW1c6uIw9nDjn2IO6UtdSAw5Y4YbNiQNukaQb17AdPnYbsU1tDquJGH90ochX/tENSTNIMLavjAxoeTJbszu5FNZoAyVoBDmlzC0jaCRTqTR7sMN67Zn1ewfib4uCDSdFils/od5BbPqV9lb7z/NY1o/7afcf5NWzal/ZW+8/wCYrLUTqEIRQhCEAhCEAhCEFP8ASV9nj+KPlcs5Wiek31EXxf0uWchB6XELlUSuoXKriI9r3Zumzr+iSqlrN02dZ8kEb6QfVw++75Vncrsdi0L0gvpHD7zvlCoLnjYrCkmg07UAYr1XBcDsR2KhWUm6epyj7PkpR45juoqNhwokSlXNxCA3ySrm4jtQ2PHGgCGGsg+i9uOA6z9F7lZx3eNFZ7FqBbJmNLWNYMTemdcrWlCG0LgKbwhiqAYO7F2xgcoz3m/MFcbb6OrdGwkNjkAyET6uO/BzWkqrGxvhmY2Vjo3F7MHtLCaOGVc+xNMaBo11ba73JP0radTfsrPef8xWJ6HP8673H+bFtupv2RnW/wCYrLUTiEIRQhCEAhCEAhCEFN9J3qIvi/pKzkLRfSd6iL4h+UrOUAhCEQIQhEBS1m6TOspEpWE4t/q8kVCekK6WQ3q9J3R90Klgs2NJ6z+ytWvUvNhp953kFUnTE5htd+3wVnpKcPivtFGhtMKDzT/V/Ve0Wp1Im0aDR0jsGDhXaeAT3UCw8vaWtIa9jefI1wddDRtNDnXIbVr9njaP4cbQxjcw0AAV2Cm0pbiyKZZvRnGW0kneSQfVsaAK+9VMrV6JyKcjaAca0kbQ97P2WksdeNBg0YE8dw4paHHo4AZnjuG8rGrkYvb9Qbcx3quUArzo3Nd4Gh8FXtI2CSOrZWOY4bHAg9xX0m1g3d6TtujoZ23ZYmSN2B7Q6nVu7Fe4xmuomrLYGNtM7azOAMbSK8m05ED758Kq9B10VccczuHDj1pe06O5we0nmg0bxyqDwFVHRc95J6MZy+8/ZXqopbqyH4lwqcOG3rK9mIPAvtBGYDmh3aAck0sx5R5J6LTT3n5+H1UkxpOXeUEdJq/Zy/lBGGvoRfYLpIOddmwKx6AkbDG2Ik0BNHHiSaHdmmHJH7xSkZ3oLOCuqN0Xaa80n3ercpJaQIQhAIQhAIQhBS/Sef4MPxD8pWcrRPSh6qH4h+UrO0AuriESuoXEIjpSkezqd5FJL37J91/ylFVPXGbCPrd5BV27Ub9ytlosjZzdeCboJFDQgqAbomWnqZGD8RbTxoVYi/8AossYjs00+2R90H8EQy/M53crg2QsgDvadzu13RHddCrupjC3RgacHB0wNOLqjwIVmmbV0DdhdH3AA/RYvtuF3tLGtjHSJDa73HpHz7lIAXQGt2YAb0wiNZx+Fjndpo36lSUAxruCypRkO/E+C7cGzBdJXgWhmV9td15v7rSOkKL0uBGxzwAM3Hi6mBUk+UAqoawaee7lIQ2FrTeZee95J3GgbQHtQTmj4rsbG7aAnrfifNSbVVtD6ZlkLb0cd3AX2vIwApk4Y9QKeaTtc1RyYfcxBLAMxsJQT1V5llDRVxAG8qsx2ifMctlUVNQT2gBP52mRoDiRWmVKgoh/DpiJrgbxwIxuPI8la7Ha2StvRuDm1pUb9yzWKzMv3XPkGINSRTqyVt1YkbFykbn+0C2+4VNRs7lYLIhcBQqOoXKrqAQhCCkelE/woR+N3yrO6rS/SXYy6ztkH+m+rup3Nr3071mVUHqqAV5XUSulFVyqER2q9u6B91/ylJ1XsirT7snkUVV2Wy48uxutreIxoOKkrRo2WY1ZOd5iNAKbKUxp1qMcwc4Zkg/381LTRu/xcJaObcYCeonCq1GU/qrG6Pl4HNuhwEjCci4AteK9V09ino7TzIX/AO28NfwLeb5UKqugrfK91qa4hzYnhsYdjtfUOO3ANTqxadhfFIb3JAPuShwq1rshU7MxjxCzeLUq5WfC0OG+M07CFJMwr2KsRW01if0iygJB6TTgfDyViNpbdLmkOAzpu6tixi6i9KxvloAWi66pvCoKYxaOldkIKVxpUHj7CkoLY1/Ctc+BCa6OtNZpGj2W3ga8VcDrR8RDACRUOOVaUNDTFNtOQsIvFjSccS0HZhsTI6SIkZQ0BNSOsJLTekKxUGHHwSRNPLE+MxMe1rReAcKAbdoT5toDoyBkecD2BUrQ0rmRFpBu4ljq4UcQ4jvqnujrYXB9Dg2jQNvRGSuGpywWsXHY1ANOpeIrfiQfZII7cFF6O5S68XCLzjmKYbwlP8I+pLroBpWp3ElXE1503ax/EpkIz3tIUvq/ZG2p7Y5S6lxzmOGBDm0wxzwJVe0hY43AvfOWsGDiylMSMCcc8E4sunY4edE55LGucCBTClDSvBXE1Y9CQWlzXmz2ijozzo3VpQ1u0JBBrReJNa7SWXJIwRIXRiRuBBBoTQHr3KrQawtLrrY3C+Kg3sCfxDtKeR6UifEAx9LQJwx7AMosg7EbTtBVNXvUmdxbI1znOullLxJIBB39SsyqOpJo+UfhYe4uH1VuUrUCEIUUw09CH2aZrsQY3+AJHiFiK3DTR/l5vhSfKViTEHiqKr05qTKI6u1XmqER1OYTQA8H/qTWq9R21rZYoiDV7JCDswvYIITSV2N7XEUDg8ncKXcR3qc0LaYpQ0gg0pjtBXsWf+ZgJA5jZcCKjnXBQjdgnGlNVoXuvxh1nfQc+I0Fd5ZkVdMPbPo9sYk5POQh52Yjj3qrWrRL4rNbARUyvvtG8c2vA5FPGtt1mzDbTGNrOa8Di0nHsTuxaxxSG643XbWvF09xWtTCGlp3WexRyMNHxwxd2AcCO9Lu1jbGYRNhy0TXhwwo4gVaadefBP7fZWWiMsccCKYZU3EKF1i1ddLyBacIbooBXDm9uxQWOAtvkB2LcHNOeOVfBSbYAMQAMMTShUHo3G0zHeI8fp4KIZI8aQEYc64SDdvG7UOOyqCw22yAyNdfaxo2HaaFNdITWcNBlkq2uF2uNKYYdYSGvGETCPv3exwoVFWqzkwtaxt4tJwH9JREpFpeziN5jicWxitHYDqFapLRWsTppLjY2xgUxGNcWimzHFNNHaIk5JzCwtL2kHHI0T3Qur74SS5zcXNJ6hQ08ECOnNIzNnfE17mirXAigo2gqCc8yovTEri5jLx57GjEk+0/HwVstmh45JTK4m9dDTjhQL3/AJfE3G6CRhU44Vr9Sgh47LesMkYqSGNApmSGtPfgkY7E41F04xlld5IKmptKQQihkYzheFe7NMzrHGfVtlk92NwB/qdQKrhtZ9DSARVugsArxNKHFOrHoS48vvVq69TqNaJF2lLQ7owtZxkkHysqk3NtD+lM1nCOP6vJU0xb9B6Zhs016eQRsc0sqa0qSCK+Kv8AY7dHK29E9kjd7HBw8Fhx0S12MjpJD+N5p3NoFM6qWVkNpi5JrWVe0OuilQfvUz7VK1GwIQhRTHTn2ab4UnylYiFtun/s0/wpPlKxIIO1QULiJXks3LylFwhEeCnFnbz4nCNrnNDqPc66G1vA40JyKbltE+smTeo/VAjNLI51atBHRLBkMzi4VNcNykrNpUjB4rxH7Ji1i9BqLE5HIx+IIPmE00loWKYfxGNfuNKOHU4YqOu0ywTyDSL24HnDx70VCy6vzwY2aYkf7UuI6mvXI9ZHxENtUToj97FzD1OorXDbGPwrQ7ivU9ka4UoKHYcQewq6mGFh0jHJRzHNNaYinZinI0XFyvK0N/E1rlU181CWvVKO9ehL7O8+1GTc7WHBdjsFoIAfazQYHk42tJ6y6qupixTlrhzgCM8d+9MJ9MWaLOSNp3AtvdwxUZ/kUZxkMkp/8kjiPyggJzZ7DHH0I2N6mjzzTTHHayNd6qOaXi2MgfmdQLwdJ2p3RgYwb5JKn8rB9U8JRVTTEe+K0u6doDeEUY+ZxPkkzohhxkdLJ78riPyigUi4rwXKauEILDEzoRsbxDQD35pYlJutLRtHYnNmsU0vqoZHV23S0d5QhGq5VTtl1Ntj+kI4h+J149zQVLWX0ej/AFZ3HgxoaO81KClE0Na4J5oGYG0whpvHlGYAE7cStBsmpVjjx5K+d8jnO8K08FNWexsjFGMa33WgeQRS6EIQR+sJ/lZ/gyfKViQK2vWU/wApaPgyfKViQQeiULiKoldKAuIqiOp3Y9n9XkUzqnljPR6nfqQeqKSsurYkLXukfRxoxgwpQFzieAAz4pjd8lKRaWcyNrWtaXtBALnENFdtAKnLJBH2mENc5oxuuLe6n7hIlq9gbySSS5zj7TnGrncKldogRupxBa3syNRuOIXii4Qi6lINItODuae8JvfzpvNO9R8wddNyl7ZeqB4L3Zi64L9L22mVeCKdPNRnRJumA2rxdXprBuQeDNuBP/eKLzjsA60ohEJGMnN3dgrzq/qhZnwxySBz3OaHEOcboPABUtapq19lh+G1FLWTRMEXq4mN4hor35p5RdQgKIQhAIQhAIQhAla7O2RjmPFWvaWuG8EUKxzSmrtoifKf8PI2FjjdeS19WDIktx8FtC4QgwCqKrS9Z9R2y1ks1GPzMeTH9X3T4LOLVZ3RvLJGljgaFrhQ/wDziiV4quBAQSiOp5YvZ6nfqTKqfWHNvU79SB3RFF6oiiDwQhe6IogTK5ReyuURXmi6F2i6EUUXUEIQcQuItVY2B7muukgVDXEVPEAoArVdW/ssPw2qkaq6CFq/iOvCIEtNQ6NzjT2ajLitFslnbGxrG4NaABtwCBVCEIBCEIBCEIBCEIBCEIBROntAw2ttJG84dF4wc3t2jgVLIQYvrDq5NZDzxejJo2QdE7g77pUMVv00TXtLXAOacCCKgjiFnes+opbWSy1cMzFm4fDO3qKCihP7Dm33XfVMXChIIoQaEHMHcQn2j82+676oh6hCKoBC6AU+suhZ5OhG88bt1ve6g7kVHritFk1Jld03MZ3vPcKeamrJqZC3pue89jB/xx8UGfXD/wBwT2yaJmk6EbnDeAad5oPFaZZdFQx9CNgO+gLvzHFPKIKBZdTJndMsYOsuPc3DxUvZdSoR6xz3ncOYPDHxVpQgj7JoaCPoRNB3kXj3mpT+i6hByi6hCAQhCAQhCAQhCAQhCAQhCAQhCAXKLqEFX1u1YhnY+WhZK1pdeaKl10Vo5o6Xms00JaI5OSa3lDLIbjWBjqip9sU5lK4krc15awCtABXPj1qCiWbUeUkGSVjG06LQXknrNKKcsup8Delef1uuj/hRWFCoa2XR0Ufq42N4hor35p0hCAQhCAQhCAQhCAQhCAQhCAQhCAQhCAQhCAQhCD//2Q==">
            <a:hlinkClick r:id="rId4"/>
          </p:cNvPr>
          <p:cNvSpPr>
            <a:spLocks noChangeAspect="1" noChangeArrowheads="1"/>
          </p:cNvSpPr>
          <p:nvPr/>
        </p:nvSpPr>
        <p:spPr bwMode="auto">
          <a:xfrm>
            <a:off x="28575" y="-1341438"/>
            <a:ext cx="2857500" cy="28003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http://www.arrowreste.com/99web/hobart/ww_uc_01.gif"/>
          <p:cNvPicPr>
            <a:picLocks noChangeAspect="1" noChangeArrowheads="1"/>
          </p:cNvPicPr>
          <p:nvPr/>
        </p:nvPicPr>
        <p:blipFill>
          <a:blip r:embed="rId2" cstate="print"/>
          <a:srcRect/>
          <a:stretch>
            <a:fillRect/>
          </a:stretch>
        </p:blipFill>
        <p:spPr bwMode="auto">
          <a:xfrm>
            <a:off x="5867400" y="3115962"/>
            <a:ext cx="3276600" cy="4427838"/>
          </a:xfrm>
          <a:prstGeom prst="rect">
            <a:avLst/>
          </a:prstGeom>
          <a:noFill/>
        </p:spPr>
      </p:pic>
      <p:sp>
        <p:nvSpPr>
          <p:cNvPr id="3" name="Content Placeholder 2"/>
          <p:cNvSpPr>
            <a:spLocks noGrp="1"/>
          </p:cNvSpPr>
          <p:nvPr>
            <p:ph idx="1"/>
          </p:nvPr>
        </p:nvSpPr>
        <p:spPr/>
        <p:txBody>
          <a:bodyPr/>
          <a:lstStyle/>
          <a:p>
            <a:r>
              <a:rPr lang="en-US" dirty="0" smtClean="0"/>
              <a:t>High-temperature machines use hot water to clean and sanitize.  </a:t>
            </a:r>
          </a:p>
          <a:p>
            <a:r>
              <a:rPr lang="en-US" dirty="0" smtClean="0"/>
              <a:t>If the water is not hot enough, items will not be sanitized.  </a:t>
            </a:r>
          </a:p>
          <a:p>
            <a:r>
              <a:rPr lang="en-US" dirty="0" smtClean="0"/>
              <a:t>Extremely hot water can </a:t>
            </a:r>
            <a:br>
              <a:rPr lang="en-US" dirty="0" smtClean="0"/>
            </a:br>
            <a:r>
              <a:rPr lang="en-US" dirty="0" smtClean="0"/>
              <a:t>bake food onto the items.</a:t>
            </a:r>
            <a:endParaRPr lang="en-US" dirty="0"/>
          </a:p>
        </p:txBody>
      </p:sp>
      <p:pic>
        <p:nvPicPr>
          <p:cNvPr id="54273" name="Picture 1"/>
          <p:cNvPicPr>
            <a:picLocks noChangeAspect="1" noChangeArrowheads="1"/>
          </p:cNvPicPr>
          <p:nvPr/>
        </p:nvPicPr>
        <p:blipFill>
          <a:blip r:embed="rId3" cstate="print"/>
          <a:srcRect/>
          <a:stretch>
            <a:fillRect/>
          </a:stretch>
        </p:blipFill>
        <p:spPr bwMode="auto">
          <a:xfrm>
            <a:off x="609600" y="85725"/>
            <a:ext cx="7670588" cy="15906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aarestaurantsupply.com/store/pc/catalog/erodib-f92ekdps-lambar-dishwasher_1424_general.jpg"/>
          <p:cNvPicPr>
            <a:picLocks noChangeAspect="1" noChangeArrowheads="1"/>
          </p:cNvPicPr>
          <p:nvPr/>
        </p:nvPicPr>
        <p:blipFill>
          <a:blip r:embed="rId2" cstate="print"/>
          <a:srcRect/>
          <a:stretch>
            <a:fillRect/>
          </a:stretch>
        </p:blipFill>
        <p:spPr bwMode="auto">
          <a:xfrm>
            <a:off x="6172200" y="1981200"/>
            <a:ext cx="2971800" cy="2971800"/>
          </a:xfrm>
          <a:prstGeom prst="rect">
            <a:avLst/>
          </a:prstGeom>
          <a:noFill/>
        </p:spPr>
      </p:pic>
      <p:sp>
        <p:nvSpPr>
          <p:cNvPr id="3" name="Content Placeholder 2"/>
          <p:cNvSpPr>
            <a:spLocks noGrp="1"/>
          </p:cNvSpPr>
          <p:nvPr>
            <p:ph idx="1"/>
          </p:nvPr>
        </p:nvSpPr>
        <p:spPr>
          <a:xfrm>
            <a:off x="457200" y="1600200"/>
            <a:ext cx="8229600" cy="4800600"/>
          </a:xfrm>
        </p:spPr>
        <p:txBody>
          <a:bodyPr>
            <a:normAutofit/>
          </a:bodyPr>
          <a:lstStyle/>
          <a:p>
            <a:r>
              <a:rPr lang="en-US" dirty="0" smtClean="0"/>
              <a:t>The temperature of the final sanitizing rinse must be at least 180°F.</a:t>
            </a:r>
          </a:p>
          <a:p>
            <a:r>
              <a:rPr lang="en-US" dirty="0" smtClean="0"/>
              <a:t>For stationary rack, single-</a:t>
            </a:r>
            <a:br>
              <a:rPr lang="en-US" dirty="0" smtClean="0"/>
            </a:br>
            <a:r>
              <a:rPr lang="en-US" dirty="0" smtClean="0"/>
              <a:t>temperature machines, it must </a:t>
            </a:r>
            <a:br>
              <a:rPr lang="en-US" dirty="0" smtClean="0"/>
            </a:br>
            <a:r>
              <a:rPr lang="en-US" dirty="0" smtClean="0"/>
              <a:t>be at least 165°F.</a:t>
            </a:r>
          </a:p>
          <a:p>
            <a:r>
              <a:rPr lang="en-US" dirty="0" smtClean="0"/>
              <a:t>The dishwasher must have a </a:t>
            </a:r>
            <a:br>
              <a:rPr lang="en-US" dirty="0" smtClean="0"/>
            </a:br>
            <a:r>
              <a:rPr lang="en-US" dirty="0" smtClean="0"/>
              <a:t>built-in thermometer that checks water temperature at the manifold (where the water sprays into the tank)</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609600" y="85725"/>
            <a:ext cx="7670588" cy="15906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http://img0.foodservicewarehouse.com/Prd/500SQ/JetTech_F-18DP.jpg"/>
          <p:cNvPicPr>
            <a:picLocks noChangeAspect="1" noChangeArrowheads="1"/>
          </p:cNvPicPr>
          <p:nvPr/>
        </p:nvPicPr>
        <p:blipFill>
          <a:blip r:embed="rId2" cstate="print"/>
          <a:srcRect/>
          <a:stretch>
            <a:fillRect/>
          </a:stretch>
        </p:blipFill>
        <p:spPr bwMode="auto">
          <a:xfrm>
            <a:off x="5029199" y="2743199"/>
            <a:ext cx="4114801" cy="4114801"/>
          </a:xfrm>
          <a:prstGeom prst="rect">
            <a:avLst/>
          </a:prstGeom>
          <a:noFill/>
        </p:spPr>
      </p:pic>
      <p:pic>
        <p:nvPicPr>
          <p:cNvPr id="43009" name="Picture 1"/>
          <p:cNvPicPr>
            <a:picLocks noChangeAspect="1" noChangeArrowheads="1"/>
          </p:cNvPicPr>
          <p:nvPr/>
        </p:nvPicPr>
        <p:blipFill>
          <a:blip r:embed="rId3" cstate="print"/>
          <a:srcRect/>
          <a:stretch>
            <a:fillRect/>
          </a:stretch>
        </p:blipFill>
        <p:spPr bwMode="auto">
          <a:xfrm>
            <a:off x="650001" y="76200"/>
            <a:ext cx="7808199" cy="1676400"/>
          </a:xfrm>
          <a:prstGeom prst="rect">
            <a:avLst/>
          </a:prstGeom>
          <a:noFill/>
          <a:ln w="9525">
            <a:noFill/>
            <a:miter lim="800000"/>
            <a:headEnd/>
            <a:tailEnd/>
          </a:ln>
        </p:spPr>
      </p:pic>
      <p:sp>
        <p:nvSpPr>
          <p:cNvPr id="3" name="Content Placeholder 2"/>
          <p:cNvSpPr>
            <a:spLocks noGrp="1"/>
          </p:cNvSpPr>
          <p:nvPr>
            <p:ph idx="1"/>
          </p:nvPr>
        </p:nvSpPr>
        <p:spPr>
          <a:xfrm>
            <a:off x="457200" y="1752600"/>
            <a:ext cx="8229600" cy="4373563"/>
          </a:xfrm>
        </p:spPr>
        <p:txBody>
          <a:bodyPr/>
          <a:lstStyle/>
          <a:p>
            <a:r>
              <a:rPr lang="en-US" dirty="0" smtClean="0"/>
              <a:t>Chemical-sanitizing machines can clean and sanitize items at much lower temperatures with chemicals.</a:t>
            </a:r>
          </a:p>
          <a:p>
            <a:r>
              <a:rPr lang="en-US" dirty="0" smtClean="0"/>
              <a:t>Follow the dishwasher </a:t>
            </a:r>
            <a:br>
              <a:rPr lang="en-US" dirty="0" smtClean="0"/>
            </a:br>
            <a:r>
              <a:rPr lang="en-US" dirty="0" smtClean="0"/>
              <a:t>manufacturer’s guidelines.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Operate the dishwasher according to the manufacturer's recommendations, and keep it in good repair.</a:t>
            </a:r>
          </a:p>
          <a:p>
            <a:r>
              <a:rPr lang="en-US" dirty="0" smtClean="0"/>
              <a:t>Keep the machine clean.  </a:t>
            </a:r>
          </a:p>
          <a:p>
            <a:pPr lvl="1"/>
            <a:r>
              <a:rPr lang="en-US" dirty="0" smtClean="0"/>
              <a:t>Clean the machine as often as needed, checking it at least once a day.</a:t>
            </a:r>
          </a:p>
          <a:p>
            <a:pPr lvl="1"/>
            <a:r>
              <a:rPr lang="en-US" dirty="0" smtClean="0"/>
              <a:t>Clear spray nozzles of food and foreign objects.</a:t>
            </a:r>
          </a:p>
          <a:p>
            <a:pPr lvl="1"/>
            <a:r>
              <a:rPr lang="en-US" dirty="0" smtClean="0"/>
              <a:t>Remove mineral deposits when needed.</a:t>
            </a:r>
          </a:p>
        </p:txBody>
      </p:sp>
      <p:pic>
        <p:nvPicPr>
          <p:cNvPr id="41985" name="Picture 1"/>
          <p:cNvPicPr>
            <a:picLocks noChangeAspect="1" noChangeArrowheads="1"/>
          </p:cNvPicPr>
          <p:nvPr/>
        </p:nvPicPr>
        <p:blipFill>
          <a:blip r:embed="rId2" cstate="print"/>
          <a:srcRect/>
          <a:stretch>
            <a:fillRect/>
          </a:stretch>
        </p:blipFill>
        <p:spPr bwMode="auto">
          <a:xfrm>
            <a:off x="152400" y="457200"/>
            <a:ext cx="8839200" cy="8382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superiorfoodmachinery.com/images/products/zoom/1334135437-59511900.jpg"/>
          <p:cNvPicPr>
            <a:picLocks noChangeAspect="1" noChangeArrowheads="1"/>
          </p:cNvPicPr>
          <p:nvPr/>
        </p:nvPicPr>
        <p:blipFill>
          <a:blip r:embed="rId2" cstate="print"/>
          <a:srcRect/>
          <a:stretch>
            <a:fillRect/>
          </a:stretch>
        </p:blipFill>
        <p:spPr bwMode="auto">
          <a:xfrm>
            <a:off x="5400675" y="3114675"/>
            <a:ext cx="3743325" cy="3743325"/>
          </a:xfrm>
          <a:prstGeom prst="rect">
            <a:avLst/>
          </a:prstGeom>
          <a:noFill/>
        </p:spPr>
      </p:pic>
      <p:sp>
        <p:nvSpPr>
          <p:cNvPr id="3" name="Content Placeholder 2"/>
          <p:cNvSpPr>
            <a:spLocks noGrp="1"/>
          </p:cNvSpPr>
          <p:nvPr>
            <p:ph idx="1"/>
          </p:nvPr>
        </p:nvSpPr>
        <p:spPr/>
        <p:txBody>
          <a:bodyPr/>
          <a:lstStyle/>
          <a:p>
            <a:r>
              <a:rPr lang="en-US" dirty="0" smtClean="0"/>
              <a:t>Preparing items for cleaning</a:t>
            </a:r>
          </a:p>
          <a:p>
            <a:pPr lvl="1"/>
            <a:r>
              <a:rPr lang="en-US" dirty="0" smtClean="0"/>
              <a:t>Scrape, rinse, or soak items before washing.</a:t>
            </a:r>
          </a:p>
          <a:p>
            <a:pPr lvl="1"/>
            <a:r>
              <a:rPr lang="en-US" dirty="0" smtClean="0"/>
              <a:t>Presoak items with dried-on food.</a:t>
            </a:r>
          </a:p>
          <a:p>
            <a:r>
              <a:rPr lang="en-US" dirty="0" smtClean="0"/>
              <a:t>Loading dish racks</a:t>
            </a:r>
          </a:p>
          <a:p>
            <a:pPr lvl="1"/>
            <a:r>
              <a:rPr lang="en-US" dirty="0" smtClean="0"/>
              <a:t>Use the correct dish racks.</a:t>
            </a:r>
          </a:p>
          <a:p>
            <a:pPr lvl="1"/>
            <a:r>
              <a:rPr lang="en-US" dirty="0" smtClean="0"/>
              <a:t>Load them so the water spray </a:t>
            </a:r>
            <a:br>
              <a:rPr lang="en-US" dirty="0" smtClean="0"/>
            </a:br>
            <a:r>
              <a:rPr lang="en-US" dirty="0" smtClean="0"/>
              <a:t>will reach all surfaces.</a:t>
            </a:r>
          </a:p>
          <a:p>
            <a:pPr lvl="1"/>
            <a:r>
              <a:rPr lang="en-US" dirty="0" smtClean="0"/>
              <a:t>NEVER overload dish racks.</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152400" y="457200"/>
            <a:ext cx="8839200" cy="838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encrypted-tbn0.gstatic.com/images?q=tbn:ANd9GcSRZwQLyZg3qmdC-Qk02RRslya8mD1HSB3rUnnZGJ9uf2dpu2NI"/>
          <p:cNvPicPr>
            <a:picLocks noChangeAspect="1" noChangeArrowheads="1"/>
          </p:cNvPicPr>
          <p:nvPr/>
        </p:nvPicPr>
        <p:blipFill>
          <a:blip r:embed="rId2" cstate="print"/>
          <a:srcRect/>
          <a:stretch>
            <a:fillRect/>
          </a:stretch>
        </p:blipFill>
        <p:spPr bwMode="auto">
          <a:xfrm>
            <a:off x="5238750" y="990600"/>
            <a:ext cx="4286250" cy="3333750"/>
          </a:xfrm>
          <a:prstGeom prst="rect">
            <a:avLst/>
          </a:prstGeom>
          <a:noFill/>
        </p:spPr>
      </p:pic>
      <p:sp>
        <p:nvSpPr>
          <p:cNvPr id="3" name="Content Placeholder 2"/>
          <p:cNvSpPr>
            <a:spLocks noGrp="1"/>
          </p:cNvSpPr>
          <p:nvPr>
            <p:ph idx="1"/>
          </p:nvPr>
        </p:nvSpPr>
        <p:spPr/>
        <p:txBody>
          <a:bodyPr>
            <a:normAutofit lnSpcReduction="10000"/>
          </a:bodyPr>
          <a:lstStyle/>
          <a:p>
            <a:r>
              <a:rPr lang="en-US" dirty="0" smtClean="0"/>
              <a:t>Drying items</a:t>
            </a:r>
          </a:p>
          <a:p>
            <a:pPr lvl="1"/>
            <a:r>
              <a:rPr lang="en-US" dirty="0" smtClean="0"/>
              <a:t>Air dry all items.</a:t>
            </a:r>
          </a:p>
          <a:p>
            <a:pPr lvl="1"/>
            <a:r>
              <a:rPr lang="en-US" dirty="0" smtClean="0"/>
              <a:t>NEVER use a towel to dry items.  </a:t>
            </a:r>
            <a:br>
              <a:rPr lang="en-US" dirty="0" smtClean="0"/>
            </a:br>
            <a:r>
              <a:rPr lang="en-US" dirty="0" smtClean="0"/>
              <a:t>You could </a:t>
            </a:r>
            <a:r>
              <a:rPr lang="en-US" dirty="0" err="1" smtClean="0"/>
              <a:t>recontaminate</a:t>
            </a:r>
            <a:r>
              <a:rPr lang="en-US" dirty="0" smtClean="0"/>
              <a:t> them.</a:t>
            </a:r>
          </a:p>
          <a:p>
            <a:r>
              <a:rPr lang="en-US" dirty="0" smtClean="0"/>
              <a:t>Monitoring</a:t>
            </a:r>
          </a:p>
          <a:p>
            <a:pPr lvl="1"/>
            <a:r>
              <a:rPr lang="en-US" dirty="0" smtClean="0"/>
              <a:t>Check water temperature, pressure, and sanitizing levels.</a:t>
            </a:r>
          </a:p>
          <a:p>
            <a:pPr lvl="1"/>
            <a:r>
              <a:rPr lang="en-US" dirty="0" smtClean="0"/>
              <a:t>Use heat tape or test strips to monitor the temperature of the sanitizing rinse.  Another option is a maximum registering thermometer.</a:t>
            </a:r>
          </a:p>
          <a:p>
            <a:pPr lvl="1"/>
            <a:endParaRPr lang="en-US" dirty="0"/>
          </a:p>
        </p:txBody>
      </p:sp>
      <p:pic>
        <p:nvPicPr>
          <p:cNvPr id="5" name="Picture 1"/>
          <p:cNvPicPr>
            <a:picLocks noChangeAspect="1" noChangeArrowheads="1"/>
          </p:cNvPicPr>
          <p:nvPr/>
        </p:nvPicPr>
        <p:blipFill>
          <a:blip r:embed="rId3" cstate="print"/>
          <a:srcRect/>
          <a:stretch>
            <a:fillRect/>
          </a:stretch>
        </p:blipFill>
        <p:spPr bwMode="auto">
          <a:xfrm>
            <a:off x="152400" y="457200"/>
            <a:ext cx="8839200" cy="8382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Operations often use a three-compartment sink to clean and sanitize large items.</a:t>
            </a:r>
          </a:p>
          <a:p>
            <a:pPr lvl="1"/>
            <a:r>
              <a:rPr lang="en-US" dirty="0" smtClean="0"/>
              <a:t>Clean and sanitize each sink and drain board.</a:t>
            </a:r>
          </a:p>
          <a:p>
            <a:pPr lvl="1"/>
            <a:r>
              <a:rPr lang="en-US" dirty="0" smtClean="0"/>
              <a:t>Fill the first sink with detergent and water.  The water temperature must be at least 110°F.  </a:t>
            </a:r>
          </a:p>
          <a:p>
            <a:pPr lvl="1"/>
            <a:r>
              <a:rPr lang="en-US" dirty="0" smtClean="0"/>
              <a:t>Fill the second sink with clean water.  This is not necessary if items will be spray rinsed instead of being dipped.</a:t>
            </a:r>
            <a:endParaRPr lang="en-US" dirty="0"/>
          </a:p>
        </p:txBody>
      </p:sp>
      <p:pic>
        <p:nvPicPr>
          <p:cNvPr id="38913" name="Picture 1"/>
          <p:cNvPicPr>
            <a:picLocks noChangeAspect="1" noChangeArrowheads="1"/>
          </p:cNvPicPr>
          <p:nvPr/>
        </p:nvPicPr>
        <p:blipFill>
          <a:blip r:embed="rId2" cstate="print"/>
          <a:srcRect/>
          <a:stretch>
            <a:fillRect/>
          </a:stretch>
        </p:blipFill>
        <p:spPr bwMode="auto">
          <a:xfrm>
            <a:off x="457200" y="457200"/>
            <a:ext cx="8195733" cy="9144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elkaycommercial.msipressroom.com/oldekit/photo/products/Three%20Compartment%20Economy%20Series%20Sink%20(E3C18X20218).jpg"/>
          <p:cNvPicPr>
            <a:picLocks noChangeAspect="1" noChangeArrowheads="1"/>
          </p:cNvPicPr>
          <p:nvPr/>
        </p:nvPicPr>
        <p:blipFill>
          <a:blip r:embed="rId2" cstate="print"/>
          <a:srcRect/>
          <a:stretch>
            <a:fillRect/>
          </a:stretch>
        </p:blipFill>
        <p:spPr bwMode="auto">
          <a:xfrm>
            <a:off x="3962400" y="3406527"/>
            <a:ext cx="5181600" cy="3451473"/>
          </a:xfrm>
          <a:prstGeom prst="rect">
            <a:avLst/>
          </a:prstGeom>
          <a:noFill/>
        </p:spPr>
      </p:pic>
      <p:sp>
        <p:nvSpPr>
          <p:cNvPr id="3" name="Content Placeholder 2"/>
          <p:cNvSpPr>
            <a:spLocks noGrp="1"/>
          </p:cNvSpPr>
          <p:nvPr>
            <p:ph idx="1"/>
          </p:nvPr>
        </p:nvSpPr>
        <p:spPr/>
        <p:txBody>
          <a:bodyPr/>
          <a:lstStyle/>
          <a:p>
            <a:pPr lvl="1"/>
            <a:r>
              <a:rPr lang="en-US" dirty="0" smtClean="0"/>
              <a:t>Fill the third sink with water and sanitizer to the correct concentration.  Hot water can be used as an alternative.</a:t>
            </a:r>
          </a:p>
          <a:p>
            <a:pPr lvl="1"/>
            <a:r>
              <a:rPr lang="en-US" dirty="0" smtClean="0"/>
              <a:t>Provide a clock with a second hand.  This will let food handlers time how long items </a:t>
            </a:r>
            <a:br>
              <a:rPr lang="en-US" dirty="0" smtClean="0"/>
            </a:br>
            <a:r>
              <a:rPr lang="en-US" dirty="0" smtClean="0"/>
              <a:t>have been in the </a:t>
            </a:r>
            <a:br>
              <a:rPr lang="en-US" dirty="0" smtClean="0"/>
            </a:br>
            <a:r>
              <a:rPr lang="en-US" dirty="0" smtClean="0"/>
              <a:t>sanitizer.</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457200" y="457200"/>
            <a:ext cx="8195733" cy="9144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descr="http://www.joeschedule.com/cgi/ngfop/pics/book/b0015.jpg"/>
          <p:cNvPicPr>
            <a:picLocks noChangeAspect="1" noChangeArrowheads="1"/>
          </p:cNvPicPr>
          <p:nvPr/>
        </p:nvPicPr>
        <p:blipFill>
          <a:blip r:embed="rId2" cstate="print"/>
          <a:srcRect/>
          <a:stretch>
            <a:fillRect/>
          </a:stretch>
        </p:blipFill>
        <p:spPr bwMode="auto">
          <a:xfrm>
            <a:off x="5090160" y="3352800"/>
            <a:ext cx="4053840" cy="3505200"/>
          </a:xfrm>
          <a:prstGeom prst="rect">
            <a:avLst/>
          </a:prstGeom>
          <a:noFill/>
        </p:spPr>
      </p:pic>
      <p:pic>
        <p:nvPicPr>
          <p:cNvPr id="36865" name="Picture 1"/>
          <p:cNvPicPr>
            <a:picLocks noChangeAspect="1" noChangeArrowheads="1"/>
          </p:cNvPicPr>
          <p:nvPr/>
        </p:nvPicPr>
        <p:blipFill>
          <a:blip r:embed="rId3" cstate="print"/>
          <a:srcRect/>
          <a:stretch>
            <a:fillRect/>
          </a:stretch>
        </p:blipFill>
        <p:spPr bwMode="auto">
          <a:xfrm>
            <a:off x="400183" y="0"/>
            <a:ext cx="8210417" cy="18288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Rinse scrape or soak items before washing them.</a:t>
            </a:r>
          </a:p>
          <a:p>
            <a:pPr lvl="1"/>
            <a:r>
              <a:rPr lang="en-US" dirty="0" smtClean="0"/>
              <a:t>If items are being soaked in the first sink, change the solution when food bits start to build up or the suds are gone.</a:t>
            </a:r>
            <a:endParaRPr lang="en-US" dirty="0"/>
          </a:p>
        </p:txBody>
      </p:sp>
      <p:sp>
        <p:nvSpPr>
          <p:cNvPr id="36867" name="AutoShape 3" descr="data:image/jpeg;base64,/9j/4AAQSkZJRgABAQAAAQABAAD/2wCEAAkGBhMSEBUUEhQVFRUWFyAYGBgYGBwdIBkgHRgXGB8aHB8cHSYeHxwjGRkcHy8gIycpLCwsGB4xNTAqNSYrLCkBCQoKDgwOGg8PGi8kHyQtLCwpLCwsLCwsLSwpKiwsLCksLCwsLCwsLCwsLCwsLCkpLCwsMCwsLCwpKSwsLCwsLP/AABEIAJgA0AMBIgACEQEDEQH/xAAcAAACAgMBAQAAAAAAAAAAAAAFBgAEAgMHAQj/xABGEAABAgQDBgQCBgcGBQUAAAABAhEAAwQhBRIxBhMiQVFhMnGBkQehI0JSscHRFDNicoKS8BUXU7Lh8RYkQ2OTNIOiwuL/xAAaAQACAwEBAAAAAAAAAAAAAAAAAwECBAUG/8QAKREAAgICAgIBAgYDAAAAAAAAAAECEQMhEjEEQVETYSIjcZGh0QUyQv/aAAwDAQACEQMRAD8A7jEgZS7R08zwzUv0NvvgiFgxCafRLTXZlEjzNGuoqkITmWoJA5ktEkG148eFuv21lptJSZh66J/MwEqseqZmq92P2Q3z1hbyRQ2OGUh7nVCUB1KCR1JaAlVthKT+rBmHtYe5/AQk1E8O6lFX7xf74GVm0CU2BhUsz9GmPjL/AKZ0GTtuh2XLUnuDm/AReTtZTkPmI80kRw6dtWc5uw5XitU7WTFnLLdajYNp6mIWWfwWlgxd2fRdFXomyxMQXSdD8opYjtPTSB9LOQnzUL+XX0jnWz2zFfNkIRNnzAhnyS+EXLsVm/Pk0H6b4f0km8zIFdVcaj6rck+UaUYmkmbaj4r0jtJTNntzloUR7gRWX8TJyv1dBOP7xSn71P8AKDCKKnR4UTF92CR7nKI0TsUlI8MmX/FNT+GaJI0Cf+P67lQ+8xP5xkj4h1g8dCr+FaT+Ii6ceT/h0v8AOr8JcZoxxB1lU58ppH+ZAgDRVR8Ukj9bSVMvvkf/AC5oI0PxNoJhbfBB6L4SPePBXSVayVeaFoV/9n+UVavCKKdZeUHpOQ3zUPuMAaG6lxCXMDoWlQ7GLDxzKp+HG74qaZMk8wZSyU/ylwYwp9osToy01IqpY5psseh19DEBR1GJCzs9t9S1VkqyL5oXYg+sMuaJKnsSJEgAkSJEgA45v35RYpcTmS/1cxaPI29jaF5eJp6iM5OJPHLVro67p6Y1f8a1KQ29fuUh/uinOxQzDmmrKz3OnkNBASpqk5XdzASbizWBhqcn2xfGK2kOS8XSnRopVOO94UlYmTGH6Y8DLIMVmJE6H0hdGJLXNyS5e9U+hdj5sxYeY0jbLnLnLEmTxLUWKhcJf7zHXNm9jqbDpImT2zFrG6lnp1JfQQ3HjvbE5ctaQm4d8LKqsyzKiZyYA2SgdEjQDyEOWBbH0NHeWj9Imp1WogIQe5PCD2ue0XcUxpSrTBlT9WQksW/7qhp+4n1MAqmpmTAxsgWCQGA8hpGnSMm2Ha/acaZ1LP2ZXAn1V4lemWAs7aGaCyAJfXKL+qi6j7x7RYCuYdCQYY6DYsJHEQOwH+0VfJhpCYtU1ZclR8y8eow2YesdGTgsiX9UE8nMU8arkyfAlDBOY2v20BtYwnLNYouUmTFcnSEyThaQWmKKSzsA55/lGqsky6fKqcTlX4WUB0N7HkekOtbJSsypqU/SJDFk/VIdQ1HMa3aBM2fSBLTEy1X4s7m45B9A2gGsc7LlqbXPT6HxX2FwKl5ApK1O7kdE6u/IxtONOTuXyJsXOYOz84cqTC6WdvCqUhKiAhRDOQQPw6RinYunlpCZIbo9/nGvDjk6kp2LlJbVC3Q7RFB5o7oLe48J9oPU+PpmBpiUzB9pFlD+Hn6H0gfX7KEXA9RAKbSLlF9PwjYpNdi6sP4vsbIqhvJZdQ0mILLT2/0MDaHamrw5QTVAz6fQTRqn94cvuiYdjRCnzZVj645/vdR5wyS6hFSMswBKyP4Znl3/AGTFk09oh60xiwvFpdRLEyUoKSen4xdEckqaCfhc0zqVzK1mSdWHMp7dvbt0PZzaSVWSRMlHzS9wfy7wFWgxEiRIkg+WBWDp7RYlVBPhfsIqTKdSSykkHoQ0ZU9UytIxuJ0ky9OWpmfSBa5t7mCZqw1/YQMq5ZNwGiIkyNSqiC2EbMzarKnMU572HhQ7Zz5myUi5udBcdg1BvJjqSShDOnmsksiWOhWq3YZjyjuOyeDJp5Kp08i3HMVoCptB0SkBgOgjRGHszTmaMA2UpsMkiYUZpimShOqlE6AdSWiYnWKB3kwgzjbW0sGxSh/rN4legiT8UMxRnrLE2l890i4JYPxm4tyivSUyZiuA5n1OUp597mLydaQmr7K0qmMxX0a85djlcgHmO576Q0Yds2hDKm26D53ghg+GJlB2D+V43lYmF1XS7Acrf7xKjRFlmWUJTwM3K0VMUrFCSsoJKwglISNT2iypjpp98alS2c3tyETJWiEJtHilVMPEpCOyixGv1dQdNYIocIKlWNxyLtfhJFw5d/yirtFhlOhe+XmSskKNyxL6s7XAIbtAiZtdLlryLDjxSyO/DlPkro+seZzY3Cbi23o6EXyVpFkz0ZJYE6YkBwFZmJ5XJ07EdOcD0bOZ0nKVzlKVkGawDh8/IW0u94vzcEXMWiYqalSWDyigBg9i+ZtSxLRunU0wz8iHTKCS6nsVXISGJOgB9DGWOOapd+xvJfJvpcLypZJICPIlRHPp31DRdoccKpSkBQMziuosQW1tyFuvOB1aJu7QqWtGcFlgpYNblqTy058o5dtdW1MurXmUoWs37Q1FzYnTy0jR40MsZ1GSTopJRktnRcR2zmylGWoOU3sCQrzy+9ukGZeI0lVRicFoLoGYFg58JDEv4nhU2TwitVSonzJyZOQEoKruk3ILXSnTVzfTrDigUlIZOY8yGZRKlXbQEaPr2jo4Y5MKalu/uLlGM3SCCsHlXMlT8IJALgXId/61jVTVJTwquOn4+cUZeOzZS92kS0pUOEq9201cP5ARrrsUUlX0rFyAABe5a1+UacM+MUpPZSeNt6HihrhNaWu6iOBX22+qf2m94UMVkTcMqBVU4+iKhvkch1I5MfkWPldoZwSoBYdi/ker9YZqhCZ8tQUyizLHUKdj6s3mO8be1Zl6GHCcURUSkTZZdKg/l2PeLscq2LxFVBWqo5hO6mXlE9ywHmDw+vaOqAwIq1RTr8Hkzg02UiYP2kg/PWE/FPg7RTCVSs0lR+yXT7H8CIfYkDSYKTXRwvaP4X1VOM6PpkDmgFx5p19nhSmHLYpciPqAiE34hYTSfoyps2UgrccQDG3EXI1dKSL9YW8aY+OZ+xE2FwPPMTayGUQ3/UWkf5JRSPNSu8Ou0tTmWimR+rljPOufRNupjHYml3NNvZniCTNWf2lus+zt6QLpl5kKmlyucsrPYAkJA7C/9CGdIXLbNiUZl6M5sBoL8muG6CGPC6FvAkButnPX/eBuFUhJf8IZKSiKdSxP9CKJNsGzHdKcEhn1/r2j1Au2g/oP7RsXMJLcvxgZtFU5JYSNVH5DWJy5Fjg5P0EI8mkgjLmpL8SCw5HRtef5RrTXIKdXs9oU0rbr6FooyjuQGVMyh1FjxEdNLgfhoY4kv8rJ9I6D8GvZV2lkVUxacq0zilaiZYBcoz5kjuU9OXWKlZgip6kLUEOhQBQkFIl6Elbc1ABOUN9W9yYvydqqPdkiaQoOcwCSS/IqZlX5xhUoqTwSHUskmYkcLqHiXmNyApuWpT5FXLJklzrf9gkoqkXcPwxctACgJhs5DgjUpYcglzZybmL1dWgSsqFKfMl1MA5YjWzsw0u0K1Bjq15c1SkTCeJJ4bHVnHEdQxtpBr+2JaAuSpC0uCxUMxWx9n5sGjLLnjk5JdjOJji2GTqicgCYEZgAtaVG6QHJ7KHzjD9DCJSpiapKjKmZkImFKyoptckgkvza3SNMuWlSd4ibMWygAgJYlmJTZ3cHTyjzFZ9NnBloMkIuoLBcuxzAEOSQbv21h2H8zb7K1ugLiGLTqqoyzFOW4UpAZx200Bc9oEzkr4wwKpamfrZwHPf7jBRK5UtU5dlcAycTfae5Yu7edoXaOvKJn7xcg9bvc3uX9zHQ46tDNN8V0WpGLT5nBLJQpIvmaxewB0vb77Rv2cp6irq5YKV5UnMo6gFBIJD6ORcQGVMXKqHRMBCjqR1JLH8wY6pgWLCilbwygtK1gzFo8SQzEMzqY9w9+kacdKVsy5bSpGeJ0WQuxa2ncxbwWrSVJUC6TwmzODdiOtn9IxqsTpq3eSpSlE5AshiksSRbnZQgJgUudKnqSSCgXCmuTye9/wD9GNDk7TjtGWtNPsu7f4QTK3qPHIOcd0/WHkU/dDvsli4qaWXMdyzHzH5hj6xSr5IVLHNKg3mG/FJEAPhZPMpdRSq/6ay3ofxSpPsYb0xfaOixIpVmMyZX6yYlJ6Pf21iinbKlJbeN3KVN90Dkl7BRb6QbhA+KU4r3EgaTFh/VaEN/IV+0O9LXImJzS1JUOoLwg7cnNiVKnoUH5VR/Ae0F6CK2X8bn7vD1tbOrL6f1b1ihuQnKgaJAS3kA/wA437UrH6PISdDMv7xCl1k9TEMlBigkNLzPf/QxfXWFKQCWJIAJfn5CNdE4QBZj68jG2dShSWI6H2Lxavgg8raMTpZSSUu1wSCGUFC45WHnC7taShcsqPCeEE2vrfzg/Nr5aAxWlKu5f3HKKuOUKKunWgEKLWYux5H3jN5EY5YOFjcUuErFfeWgPieJhJZ4EIxCfTzNytJVdgBqny6jzj2uwifMcpQfcR5p4OEqkd2EuatBFGKIVJUgIlqJLglIJS/iynRz95eCWHVQoU7+p3kxNSglJSCcraJPdvdvOOZ1OFVUtat5KmkkcJlqPCbMRl1bpGysxasnU8uROWd3LJOV/EeWZunQ947mHH+XTd/BzM6qfwGMNoVzs65YBJWeEqCL9iPrF+w7uINE1FTLyzZSikahIAVqwOuYH3EIKlqSsKlp3bJAZJUyiOZe9+cNlDtcmTuihalEPvHSzOzpBOqXc3tYaXdcsTUvlFlNMIYAlD5ZapkvIoEEsSSQ6W69417UVqpqZiZrIKCFGbN4X1ypDal3sPWIjGqeXNMyRLSuWRmKgviQ5bIElyLk+EaeUafiPXSFy0SyQV+JgVAp6EDQgg+sQsEXKyzyfuJO8XN4SsZezszezQaMtK8iFOEuCxDZvCC3UNzEKi6cpV9ESoFgLN3YjpBHC8RmBYKkvkIPECQGs3QA2+UapQ1pi4ZXe0GBs2mYfEEpc5W05swjLZ7axUkqkznbR7lmPTmIwoMa+sSLq5cnA+89I01lGhc5CkklSiAUnTLd76MRe8Kja1MvLe0NMiaUq3tOy+dhdk3bunWHGaOIKHO8JEv/AJecUoKMqx4NCwAbV7u5BHU9IZ6DEQZm7JBYcJ9LjuOhhuL8InN+Ic5QemHa33j7mhUwOZu8cWOU1CT/APFSfv8AuhqoEn9GV+8W9xCfmH9uyW/w0P8AzqjY/RjXsHNfvGZEaxNib31jknYqjMTW0ceUa98l8xVlUm4L6a6e594xmhxaAGJlaQWiyv0FR9jGvaszAhMxjkU4UOfmPxg9h2Jomm1jq35RyaRNUkur2gtT4mQQQWPXpD1llHvYiWGEutHcKJJYNa3odRFhi0c4wD4iFLInjMn7QZx5jn/WsP8AQ18udKC5SsyTo2tuXnGuGSMloxZMUodilOZU1amclZt6tGK6ZYukKHkYHTcYRJWrOoJ41PcA6nr+UaJm3klOilHyD/kI4GTC5SbXYJaL1VIeYkqDqDXIubH3aL8sDQQl4ntgtZCkS8gH1llvkPzgLWbSzVggzCxDECySOnr82iF40pSubOphyuOOoq2MOPbRbx0SGAfiWDdXYH7P3wtzKMKF0zD0ygAe5U8VJFY+qwn5xdlJlqN3WfRz8iY3SnCC4oSsOSb5P+SkrDVoU6JcwcndL+WsbZ0qet0lExRBcgygS7XulLi0GjsKZjG0gHkq6z5JAf3IjXUbKqp5gUhUzIBydK1fuhDH3PyvFo5FVsVNcWCcNp0FICzIzOzTEqSed8wIgHidKtM8oJClBg5uDZ/WG7FsK3UtClFSVqH15iiNQ4KS+jg3P3QBq6ZSCMrAnxKBBDc/Lq3lDozVhKLaB8mZkDuQB9X/AFjRPqyGAJFtbm17f10g5R0ktQeeCG0/a9OUWhg0mZLLI4h4WUoFgTryvFPqxT2M4SaoWtzvFPKDdQNH09HjaipmpLqch3PY9bQ8YdhUuVJUEpyhX2lZna5N9AIH4jSJl5lpCQUM45KB0KfMMYPrKWkivCtsCVuMFQQoJfLqTrw6Edm1hhwXaREybJypUFBaUqLhr6N6AwFqqFEw55JYs4fQ2vbzgv8ADrDUTakqIZUkPl5FSizjoLaeV4bjqXQqbcdna6c/8s3U/ifyhQokbzHk/wDbQl/5Vr/CHOuTlQhHMAP5s35wrfDyRvqypqeRUcvkSEJ+UpR/9yNT7Mq9iR/aUb5VQ8UlqA5RSqcUIsmOUkdduhjk4gHaPKyUFB4VBj2U+GLC9pFFLANFuLI0Z4lh2YcJAVy/1gNN3spt4lSe/I+otFw4wp7xbTi7pZQBB5G8WVrsq6fTBYrD1Yxfp8XmGXu97MQl3ZK1JD9wDFP+y95MCZIPFojW9zw/lFZclSSwi6XtFG70wtOwsSzdlEh3Bfn299ecWTJlCVYcfWwYf12e0U0IXu85Byg5SeQLO3t7xpVV8oXJys6ODBhcLrZqoqtRSoHLdWpDkAcgeXUsxPWKmO4g5CBokWb1ux5mPQlQVlIIL2GncHyI5ww7PbALqViYqYhDKSoIUM2YO5diMobq7uYtFVLYrPNY8fGIoYPQLqZqZUtIUtag17BnJ7M17vpHa9i9gU0hK1LzTCGNmSkdA99dSekZL+GtMudvQuYmZqky1ZWUNFWGvJ+nKDEzF5csMtQYWIYjN3bo8TPJH2czlJ9F6fMlS0lalJT1V/tCFi2PqVVpXlVusuVJa5J0PbX53gziUo1C0TJAOQPmTl1c8iS0BJ6pvGVCySfEAk8iwboD0vGPLkfpaIUGVZ+LS5zKWnKhKVZgtrNYi/lr3hNpcZQErSA6SWDgEgO4IJ05e0XaiWaqcmQDkC18RIbn39gPKLO2+ySKdO8lcISkHL01F+9n9YapxVKXbNae+KKMuuS2UEjo4ixInJzXsRYEaNzH+8AqiUGzBTaWf5xhJrGsoBQ6HtF+F9F+S9jhPxfgTKKUkauEi9iGKvIxox2aVSHDAszs2psOut/SFeVimUuBZ2cDTt384uGvlzEAFILBXMm5+tfnyv8AjBwadlW1JUjSiYWyMoTXyhAHS1306NHX/hxskKcOq8xXFMJ9WT5B/kYWNhMK3qjUzUkqcBClc2DWB1Ogfz6R06mUJcrLotWoNraW5ty9I3Ykls5+Rt6+ANtrjwlylhB+lmDJLHdRyAv0F1PyykwZ+H+FbiilhmKhmvqzAJfuUgFuWZoUaZP9oYmEpvJkA3+1dlq8ifox14+hjqSRDFt2KelR8uzJjWzExpRNPIe8VUzGjZvzyjJxN12WVSyRdIioSUlouS60sxaM00ylAkAnqekCsHRVBveLC6Ui/wDVtYbNjfh5OqpgUtJRJB4lENm/ZT1cc9B3hz2+2MWFCtogRORdaEjxsGzgc1ZbFP1gOoENUG9inkSdCFsVgyzUInLSRLQSQ9sxA+r1bX0h/rdmKWoVnWjiP1kHKT3LWMV9n9pZVbKYsmYAMyAdOiknXK+h1GhZmNorVKIF1AmxHPlpoFduesMUVQqUm2FsNwOmRIMgS0lCrqCr5j1JN3+6Bf8Adth+8zZFfu51BP8Ar7xdkVoIsYuy68PFtMhSkumKW1Hw+klSZyFEJSQFAqJcPoAE8g/ONNJiLK3aJSjl8CynJmU7ju2W17MHglildPdeTjSOIXBLDnyGl2HKNdVjGeSsuAVo+jLEXBCmLgMDyjBOcW9DeUqVh6RiATLKlAII1DghyORB+UYZJM5s5BUUlgQn11FzfzjmiMenSZvEniFynV7dA7xZq/iArKd2CErVmJNmNrAEWFjCOT9olQb6HOkkqp3K1JWkB0gcISO5LOX5N7wCxtKps3gUlObmb5iGBYntz7Rhg2J/pGTMuWoKB+jzDMWDuzuwtfvBvFaWSE7xSAVIHCA4Ie/LnFJukSp8XbF6spwpedYSVCWEuLEOHLtz5uYBisWmkWuYd4TMKQJhJ4fCB5NcRcphkJFyFklXXrbvA/HgGs+rXudfnGdO6KR8njdLtULtJOUEFASDmDBLDQc3a3vBeRsxKEpC5iik+KxZVxYdBr3LiBNISioSeRs7O3LTnDXhOCmqnFO8WMvj3jaK0ypa1hYvGmUpL/X2afGrg5SA3/As5a1rRKIlk2zKuzBn5mNlD8N5ypyN5lTKuVqCrhm4exL/ACjo1KtMlORSgyA2Yke5i9s3jkmonHKglMtLhbMFKcAZRzAuXMN8fLKcqE5HoJ4Tg6JMtKlJYJDIR5cyOrcuV+cAdqcXWpYppF581gSnWWk2s+ilMQkHudBFnafaky17qWy6hQsliRLBsFLa7E+FOqzYQQ2M2VMhJnTnVPXck3IcXJItnOhayQAkWBKun3ozdbCGyWzaKOQEBsxbOfIMEj9lIsH1udVGDseNHsWKHyWUxklEddmfBI/VqE+ss/gox5hvwXO8+nnJyD7ALn3DD5wjgzSpxOTSaUlUd9+GezhpqPMsMubxEdAPCPZz6xYw34a0UlYUEKWQXGdRIfy0MNIEXjCtspPJyVIjRCI9iQwSc524+G6lrNXQHd1AdSkCwmHmU8krPMHhVzbWEen28mZjJqE7uaOFSVBnPQg6Ht7R30iFra7YClxBP0ycswBkzU2UOx+0OxtEUSmIuFUiyrOhwDqkfkTcdte8McpCly1WZTMSHYebcQ9oWBheIYTZSf0mmH1khRYd2daPUKT3EGsL2tpajKyxLWdAogP2SsHKryB9Iq/uX/QC02H1FMgJXM4VBhMBDIa6QSdfWKVZtbUGW07MSt0pWggJtpoNebWN46FVUSJiSFMQdXAv52Y+oMDxsXTrcHK32fCnV3ZLX7tGeXjbuJKl8nKpVSmUcykzDMfxZmA7Nz7xordoxNGRctx1dlB7+Vz1tpD3X/CefNByzEoSdEpVnA/iUAT6ACNWDbIDDzu52SYo8eY2dOlvJoXLFxjbHRynPsNqJlNP30nhABTmKSxB5efkeUMM74l1GUonykLBSwUklLd7vaHDGJ9KqUUAoSt+FIKSrsMouCenOEZOwVbUzHEtQSTYKSRbuNBFHH6r2rIck9suUOLicgKtm1LHzEUcSqCpVwwJt6FzFEYfMoqhciaCFJ7Wu2h9Xjfi04ISFquEl7dNH06kRmli4zpGOSp6M5NFPmTU7lIKwMxFtAHa9r2DQ8YbhlXuFVhk7vKi0sEAzUvxEpvlPS48NxCtsXtNLC5i5aJ03wpUESJi2zZmJKAW00OrHpDPX/FuilSRlTPWAAAFSlJFwpiSoNfKo8yWPQxsxYbVTQ6E3GNI24xs1MqEy5qScikBS5aiAAoE8Xs3ZxGWEVSwnc0YzzV+KaA4HI5AWCm+0WQO+kARt9RVACqyompk5ilMqXImZDlCSQ58RAUnxdRwpcEs+H/GPBZCMspUxI5tJXfuTz6ekaI4knaByGXZXYxNN9Iv6ScoklRLsSLkE3Uo6FZALWASLQ0CEKf8bcMlllqnpd/FImDQlJ1HJQIPQgiMZ3xywtCilS5yVJJBSZKwQQWIIIcEHlDkqFnQIkc8/v4wn/Fm/wDiX+UT+/jCf8Wb/wCJf5RIHQ4jRIkAEiRIkAEiRIkAEiRIkAHmWFjHPh1R1JUoy93MVquVwk/vJbIr+IGPYkACvM+H2IUv/o6kTEj6ijkPsoLln0CI9GI4nLDTqPO3NIuf5CtJ9hHsSIotyPE7eIQWmyJso98o/wAxSflGjEqugrSFTt6ohOUHIot6hxEiQuWkWjTPMOk4fTh5AZX2lyZivbhF4LHbGSNQrMOaUFLjyUzeTmPYkJq3ZdoAbRU5r0/Q0s8L5LUAB0v4iQ33QrbRbCVsnD6ibOICEIBIa/iSGBUpwL8hHsSHvGm7YpnPsLxdMqjnyylC1zJ0pSQtGYMhFUFHsQZiB6mDFPj1Ju5QmJClJEhLmW+XJKrEqN9UiZMlKKdFZe0SJDCpKzHaZVIuSVJXNKpikzUyQlIJl0gZKGAGcylJzgBQyg2Ci4jaGrTUVUwySgIXPmbpIQmXlSVAIeyUgFLBibZSSz39iQAMW0+OUikTpaDLUlK6hMtCZQsVVUyZLWiYAwlhB8IIF9C9quOY/STRVFIB3kycoJMriWpc8rlzQtnSEyyAUuNDY5iRIkAHtXtBSBalS0oJyTt19AlkBe73MpQKWUqXlW6yD4hctArbTE6efNSqmSEpBmBhLCOHfzTLsAHIklAfWzHSJEgA/9k="/>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9" name="AutoShape 5" descr="data:image/jpeg;base64,/9j/4AAQSkZJRgABAQAAAQABAAD/2wCEAAkGBhQSEBUUExQUFBQWGBgYGBYYFhgaFxUbGhgYGBcVGRgYGyYeHBojGRgYHy8gIycqLCwsGB8xNTAqNSYrLCkBCQoKDgwOGg8PGiwkHyUsLCwsLCwsLCwsLCwsLCwsLCwsLCwpKSwsLCwsLCwpLCwsLCksLCwsLCksLCwsLCwsLP/AABEIALkBEAMBIgACEQEDEQH/xAAcAAACAgMBAQAAAAAAAAAAAAAABQQGAgMHAQj/xABKEAACAQIEAwUFBAcECAUFAAABAhEAAwQSITEFQVEGImFxgQcTMpGhFEKx8CMzUmKCksFjctHhFUNTorKzwvEkc6PD0hYXRIOT/8QAGgEAAgMBAQAAAAAAAAAAAAAAAAIBAwQFBv/EACcRAAICAgICAgICAwEAAAAAAAABAhEDEiExQVEEIhNxBZEUYYEy/9oADAMBAAIRAxEAPwDuNFFFABRRRQAUUUUAFFFFABRRRQAUUUUAFFE14WoA9orya9mgAooooAKK8msGxCjdl+YoA2UVEbilob3E/mFA4ta/2ifzCgCXRWlcUh2ZfmK2hqAPaK8mvaACiiigAooooAKKKKACiiigDn2H7eX1+Jbb+MFT9DH0pvhfaBaP6xHQ+EMPpr9KoYv16XrnLPNHTfx4PwdVwnH7Fz4LqE9M0H5GDU+a41AqZhMfct/BcdfJjHy2q6PyfaKH8X0zrVFc8w/a/Er95XH7yj/pimmF7fcrtojxQz9DH41as8GVP4814LfRSjC9qsM/+tVT0fun/epgMbbic6R1zCKtTTKWmuzfRSDiPbKzb0T9K37vw+rf4TVdxvaLEXtM3u1PJNJ823/CklkiiyOKUi7Yzi1q1+suKp6E6/Ia0mxHbi0JyI7+MBR9dfpVR92q7mT+edRsTxAL4fgaqeVmiPx4+WWDF9qr9z4SLS/u6n+Y/wBAKRYzFrqXMncsTJ8dTSPiPH4EA0lxGJe6jEutq2N7jkhJiQugJZjyVQTziJIr2lJmhRhjRdsJ2nZB3b1xRygyPkZFe8Q9o9xFJF2MomSF+ulcnt8bY6KpPjMD8Jq09lOwWIxzq91T7kGdZVD5cz9fSnjGYk54u6s6fivanh1AW0Hv3YEpbUtr6DTXrFLL/bHiN79VYt2FPO68t/Lbkg/xU8w3BMLhgEZlB5Wrax8lUSflU9+IpbGltLQ63WCn+US/zArVRz+CkngnEcQZu4u55WrWUDyZpNbF9mbv+suYp/79+PosU/xXa1f9s3latj/iun/ppTie06tOuIbzvlfpbC0WvJJrX2TWuaE+d5//AJ0H2TWv9nHldf8A+VRW4ynO2T53sQf/AHaF4wg/1RHlexA/96l2j7J5JB9mJX4LmJT+5fP4Ga0N2ax9n9VjbwP9oiv9RBqTa7RgbG+vlfc/S4GFT8P2qblec+Fy2jD+a3lP0o2j7DkVW+03FbB76WcQo/ZYq3yfn5GmeB9rlkEJibd3Dv8AvrAPkTp9aYWuOK/x2kfxtsJ/keD9TRe4bhsRKBlk/wCquLBP8LDX0pheCxcP4xZvqDauK4InQ1NmuU8Q9nbWWL4Z3wzb90zbJ5Sh29Nq24D2hYrBkJj7eZNAL6SV9dJHqKAr0dRoqBwnjlrEoGtOGG++o9P67VPoFCiiigAooooA4CuLrcuJpF73xrYt88q5bidix8l81vW6aQW8awPI1KHFSu4HzqNWDY598ayGI8aSNxxY1EVqbi4Ox9aNWRZYs/5NRbt8D7o9BUC1xDSSa9xfEFjQ8qlIGxpb4oBWu/xzxqo3uI6x+RWk44nnV1FbfJZ73G5qBf4gSKTfaq03uJQcqjPcOy8h5n+lRTb4G2S7MuK4lgVS33rj7ACT6D88+lWfsp7Mb2JZWxJYgTCEnKs6nwE8wN/GrB7OOwfdOJxHxHcnkP2QOQq2YntAHUrhyLVhdDegFmPNbKHRz++e6PGtcIUjFkybMi4bspgcI4Huxev7rbUAnzy7BfFiBUjiHH4EO8dLNk6Acg92Pog9aS4rHnIVtgojb6kvdI53HOrHXy6CoqYIk6d756eo6U7kukV1fZvu9ongqmWwh3yAyfFiJdj60t927mddeZ/wqzcN7KM0SI86sWF7NWkGssfl+FK032HCOe2+EMan2uy1w/db5Gr+zJb2AHLQDTfn/jS7jGO7qKrENmO0akDYiDp3p/hqnLOOOLk/A0U5OipYvg32dPe3EJTMAdDAzGATGsZoHrWzE4NTOdRaeIRAoOcwdIB3B0I1NPeHcQz4dvejXvghiBAM5ZGsco8xUTEcQGGYK85iuVSGDbDQ5iJ1kg+Xz5uXLFyjkTf+16L4xf8A5KpZ4rfPfvYZ8loiZQanaNF1FYYvi9ywe4hVrwlVVSNz8PlBG9WrA9rVcnK/wlQcwmZIzEAbgc+e5qy5rF0mQjkHfcqT4xpTYcWDJGlJ/p/2ROUovlHL/dMIIzeoKn1HI1JtcWcDK8MvRhI+tX3E8Ettyy+G9IuJdl42jXbn611KryUdmvhfaJhor6f7O4Sy/wALfEv1FNQLOJ7se7uEfq2iH65Tsw8vUVS8bgTa1Og661nguKSMrd5fkQRzB5HxplNXTI14tGfEOyN7CXPe4JjaYGTaJ/Rv/d/ZMenLQVZux/tCTEn3N8e6xC6Mraa/n01G0ifMBxqVy3jnt8rn30/vjmPH59aV9qux63ouI2W6utu6v0Bj4l/x08W6I77OkA17XOuxHbtw/wBkxncvLADHZhyM8weR/pt0QGpFao9ooooIPlYX69F+r9iPYzih8LWW/jYfilQLvsoxw2tK3lcT+rCsrg/Ru/IvZUTijyMVgLxGxNWW57OccP8A8a56ZT+DVEv9icaok4a//wDzY/gKjR+g3XsT/bG6z6V6Mb1WaMTgXtmHRlPRlIPyIrTtyoaGsn2mLbSOuule3pI3rRhMX4fgKlPi1jX5CkotXQqZ9a1vfrbi0zagRUfA4Jr11UBCzJLHZFUFnuN4KoLeMQNSKsirKZOifwvhb3u93subIiro114nIDyUAhnf7oI5sK6p2I9mlm0M9wBiNXY7E8wJ2Uf99a1dg+zucrcClVK5bKka27Mk5j/aXCS7f3gNtKsfHceLjfZ0JFi3+uKkAt0QdZMA+fnWiMUjNKTZrx3E/tAOmXCjRVEA4gjQweVsczz2FJMVjkYnO6oqgBQve8AiIvKdJ9T1rdicRbcgNctrAhbQBOVRsAoG3TqaZ8L4TnIJBAnn0/DbWob2dIWq7IfCez7XH0GnPkB4k/4eNWrAcPs2OUtp936gVNVhZTSNPDTw51rsW1nM3xRz5TBgHpJp0q6IbJNy+ANDHj4Uu4zfY2Lot5zcyEqAdzyjl+fGphWdBAHStTJHe1AHICfkI1O3yolG1QJ+Sj4TEYhmHvLotHSVb4l8CoAAjz505wdtgGzNsfjVu687bH4tNQT0jeo3aPgeHzG85KuSGPecAkFQGENAhRljnNKcR2mt2mCtracEA7FWWSRlnmuvz6GvM5sKx5NXz2dCMtlaJF27aJvSGJOrmTz0hWOxygnTXzpevBcNeuLla42YHNDMQIBOcwInYEGPCDUy/hruNQNZvJbUtKqyGG2WGYEEqQRprOnhWzEYRrOEBt2296QAqopliSJlQcobLPLQ6TWOOOSVryWbeA4fwUo3vGtqjsQqKGXuKsrnKSBmPdGktEayDUrFj3GUyxGYEwYnUEgiDoIJ0PrRw+wysqvdUh0VmmGYnnAMQOUnny1pBx58Wti+sgqoJXLLXCAJDGCO7rGkwBOoGrfjnsn1/wBItMtXEeKNdVWtXEBQts0ZzA7ummhjTx5b1U27e3EIuOrhVYZzkYhVmeeik6jvEf4c1wPEsS1xEtuxuF+6B1O0Tpv+dK6vc4bjLFhr9y6iBwPeWjEyYUDbK75Y0EHlJrpv4+bdTm7/AE66K04RVFk4rxDCPZ94rpDRoSBowBkqdR3SCRynWKQvw2yS3ujyUkCMo1O0fX0pde4mHMBUkiQD95QBmXoT1E9N61WO0N1LhtKtuIlSSuw1jbNJOpjSCCTWt5JSyKTfHoT8VRpEqzea21PuGcWCAK0myTHU2ieY6pJ1HLfrVUx3FHUlrmXKBJAGvIaETr4VNwt8Rr8LDY8wRW2E0zPkxtdjPtf2W96oZIF1Nbb8j+6T+yfodesy/Zl2va9b+zX9L9nu6wC2XcFeREeoHgaYYC8roE0g/qxOxAkpr90gSOlUrtdgGw15MbZkFSoux0kQ/mDA+U6A1Y+Ctc8HYqKW9n+MLisOl1Y1GoHIwJHlqCPAimVSIFFFFAHkURXtFAGu9h1cQyhh0YAj5Gq3xX2bYG/M2RbJ52iUPyHd+lWiiiiU2jkfEPYeVk4e8G6LcEHyzrI/3RVL472XxGEYC9bKjk26N5MDBPhv4V9IVqxOFW4pV1V1O6sAQfMHSq3jTLY5pI+Yy4jvSfw+Qpz2Z4QLrKkCL3efqti0/wAPh728oHlZ8a6F2x9mmFFl7tkmy4HdUd5CxOVBlb4ZYqNDA6VE9n3DFYm4Pgdgqf8Ak2f0dv55WY9S9RCGrHlk2RZOIY37HgywE3bmiACTJ208N6ri2AigRDHW4TBLEmTJE7Ty31Os0x4xijexxYH9HhhA13uHQQIjTf8Ah+US2snb1p5PwUr2SsDgFPeJ56cyfIDfnvVksrlULlIDes+qmB5GoOEw0QBpznTlJ8dPzpTxWIGvT10/HrpUQTJZDUSpnWNPxHoQSTPgOlbEk/8AccvxrNWza7Dp0pLxzHlW92piRLEHUknQabbbUubKsMN2Njg5y1Q8IIEkRvpP+XMcqwN9cvxAevP8iqk2MuZHVXIziJPejoRqD9aj4PiV1Qiu6FiO+WLZBB+6Y22EHWZO1cuX8rHjVGt/DkuxX2xx2KKglFKrcuKwRhma1nBR43A0Ak8x4zSvifDzicOrLa91aXViJzuSItlUPfME94kjTSrfhrOb9LmQ3Qx3eLZU/eAIkajmOZ1pRiOJG3mvlF7/AHTMBbaqSpdEEFgVk5lEzAkCscssss1NLlDxWq1MeD4G7bHeU+7TLkQXAxDqgUs5kaj7qqCOepAp/wAKKDK5ZQgYFc5OYGImZ11PPzqt8O7T3bqxbs/CPihhOgB7pXVo5DczTTDcTV2W7fZUzCQsS+h0LAju8oETrOlUZJShNTrr+rH1tUbRjne1eWC9sEjuQDbYHkInxjx0ik2E4bjHVrhu5VzBFWFdL2UjUsTmCycpgTo1NMfauLcYWQNY7vvhoSYgAmQPz5eYfB+9zW8TiBZFsh1CnUzrq2mmaQY3g6jeiE/yyprnwyH9VwaMXZfh903Hw+GdrijKwWCgQAEDQZRqNj4aVWLnEb2IOYsWYEhUBOkARljbcgf500xuDZs8szEDTVyI1BCBjOUxIP5Ci3ls4NnzlXukrooYgZmTZv2d9SNTPKunjhxqMkoq/IubGkKLgDQCSwBJMyAYGxIid+XKay/089xR7pUuMBm7wBynmIYeBjn/AF18Mxoj3b6wW2O5MST4E9f2ufNdg8bcs3yr2zmaM2okncMGG4HITFWRTpqugmiSeKXMVcS0NcxUFSJyMGEkHfKY2rp2N4cVA6+A/PyqL2SXDYZmv3wyFmBQsrEDPo7QFJXvRJPTwq3cUsqdipDAlYIOgiYjl3h8xW/Elrwc7LJtlZwThl7rDQggg6qRrqOXX/vVg4hYW9akgFbiwy8pIhh6z9aoP2i5hcQA655MKUCieSh+umnovMV0LhnesxEQPqoB+qt9KbHJu4tCzSVNFV9meObDYq7grhJAPcnmILI3qsg+JQcq6nXIe1to2MZh8SmhLe7PiQc9ufX/AIa6zhr4dFZdmAI8iJH0NOmJL2baKKKkUKKKKACiiigAooooApXtU4p7rCZVPebMQPFVyp8rty0a3dm8MMNhj0s2gvyWJ+lJ/ac2fE4a31eyP576sf8AkU14i+XAXerEL8zFR5G8Ff4Yh90XO91yx8hoB/MXPrTnhViWAAnb0+f9KW4O3FmyP7NSfNhnO3i1WDgSgGenOo7Yw0wl6JBEba7Hf57n8a3NiFYkb5SJ8+n0qP7sawZ8TuPz+d6xsI4dwZYZgVJJMaARrsB4aR4zTIg8D3VvAZQbOTcA5s+Y6bxGXLy3J10FVTG4ktfcneTV2zicp3I2/wA6oPbm0+Hve/QTbeAy8swG46EgfSuf/IYpZMfHg0/Fkoz5NrNS3H4gahog6H8j89K12ONpcTMpnqOa+BH9arvFMecxNecjid0dpS2GlngeH905a/fUrJBnOXHJNtGGgB6ROoNMezbG7ilttbAtgIGdhIutbtqoE6ArAWRO6+gomG7S3C5S2ueAxMuqiFBJjNpsD59KfP23wr8KZClwXluTbVTDBmk958vwgBtY1Gmh272DFJ42pKn79nLzfWX1Pe2QZeI3shYR3mKNliFEsWE92IJGn3ucTKwPGbL2sl6bzDMQyjMW0GzuRBB/7mqbguLPZjEFbTScpUuTcBEFXyMfMBoI3GlWbh3ErOJbP7m2rZTmbJKgjWbiKAJ01YQ3PvAa15MbTSa49jxk2jO3ZvreQgoUDLEkBzEQHBGsnntT606m25v2Cxact3NqqnTk06Ez+G9LeNcKt3bVu7h0VUJhxnCBW7uU5vhy90jT9rbWA4s8KF21lu5Xzc07qgxAVNSQAOc9Tpyrl8eL5XA219lJ7R8V9zeyrcL2wIBEjcAsoBZtCeRJpM/HLl5kQZshYE77mZ3MSSTrzmt3bG/ftuLCQcOoAQLlbNE5muECS8kzMbDeJKXAcZA+LnuSTDAaAbGNzr/lW3Hiet9sqlmV0PWwJ94gtEqxBBZtQPiMQP3V261Bu4W85BXvEHQxJJHONtelTeGY9GcQ4toQx1LFgVkhiTqcxIif2vWm3DcaJ0MQSCwABMGNtY03MdNuVcnKL6LrUkS+zPatb1trF0LsRlI85jmNNI1EfTK3b9xft3FJUWy5XTfMuSGkdCeUmKpXFcCbd/OAyqTmJBjUklcpHQZdRzJg1aeF4l7ZS3iLgdWUEmScoOiyN4J30mCZ500o+Yspj5TReDcW+iXQBJGumzDRvrPpFP8As22pB6D8cp+jj5VWuFXFW37sQBmbIJBBkkkDU/LpT/gTRcXfUMPpm/6a243ZjyKmJ/aDhpwVw/etlHHgVcAn5E1cOxuJD4K0RsAR5AMco/ly0k7Y2c2HxI/s7v8AwsfxrZ7Krs4AeDD/AJVo/wBaddlb6LlRRNKeL9prOHBDNL/sLq3ryHrUtpdkJN8IbVpxOMS2MzsqDqxAH1rn/Ee3V+5ItgWh4at8zp8hSK7eZzmuMzt1Ykn61ml8mK65NMPiyffBfOIdvLKaWg11v5V+ZE/IUgxHbXEvsVQfurr82mkK1lVDzzZpj8eERva7WYpf9Zm8GVT+AmnGF7fkL+ktS3VG0PodvmaqPlWm5dihZpryM8EH4GHaPif2nF2b2UottrJIJkxba8WOn/mCB+6ac8UxK3cC3u2B76ajl3hEjcVTTxfJOxHjSf8A0z39NKsjnlfIk/iquDouHtQlsdEQfJQKecJAA1Ejyn6Vz3h/aFliSSOhP4Tt6Ve+z3ELd4HKwPUTqNRuN/6VfjyKRmyYpQHltdBsdNIA8dvw9Kh8WxZsoXABYEAA7GdOXgKmCDtpOv8ATX0pL2ruhbSgftrp6Mfxps0tcba9Gch2+0N897KhHTLt5azWHEOLWsRaNu9bIkbjYHqB8utR7VsHdj5A1mcCsghvnB/pXBfyM8fN/stSopVjsqRiJzd0SRBjMOUwZ9KeHsxZb4lnwMx5RNb3cC6RsdSfUyB85ry/2jsJOa4CVHwrBZjyUcpPjtufGj75Z/U7eKcYYlKRWuOdgsLbX3pLWVkAFCZZt4VGJkganYD5VVLvDbaTlSRymWffeSIHyG3zd47izX3LXD5LmJCjTQT4iT1PpUY34+F2X+7l/EkGuxBShCrs5uTJ+SV9IRXLf9m3nA+fw0xwl42wypiTaDyGDI6hoGmYhDMz9dazxd9WHee+fMoR9bvWowxNuBF26OsrbK+Ed8k1O19itUSMHxm7bzW1e0yOpDKzDIwI11zaHypjguMNgSze6yKyBECujrmUZpJPebMXJbrIAiBS65YtoVuJdS7pJD4e8o8tZDafs/1oxOKsvYeLFtCwOVrR0BmCCkCBudenlTUNdoTYjjN247XCwDGZyhQTOp7sajl5eVahgbbZjJkD4VAEGRJ8PKs7eA0liAxOgkhoI57aGQa9vK5MKsxAaAdR485qxtLoiCvtGCBLaxmaTsdp0jlqIMelbRxNrZCMArKT8iIMEGCD6+FRMVYdG1DAciymDoNtPTTpTPhfA3xCG42qqQIgy08wTpppUcVbC+aRuucWFwBMxKAyU2Dd6TAO07HXfUdA+4lxmbKEBDG+fYZdSoJ+EnfTUwIqrPwJg2XUHltHKKwxaOim3dkDukRMaaZgefj58qTWLfA+0q5L5hscXsoQAApmOhMGZHPYfw10Hspf957p+qk+uUqfqa4Lgsbes93OwtkScsd4SBCzIBJIHhMxpXcvZvhnGFtZtCEE76ZmzfgDWjHGpWZskk1RK7Yn/wAPitY/R3df4WrH2TT9g1/aX/kWf6zUHt9iowN8jdwEHiXcL+BNWHsDhBbwKR94ufMZyqn+RVq3yU+Cm4/tTiL2jPlX9lO6PnufnS3LWhsXFalxUnpXJlJy7Z2IwjHpEtmoF2tD1puXCKWiSYbkUG9prSi5iSDWK4xiakByLvSsms5hS5L8amt1jiM+VMiP0LuKcPMGkRw3u9T1q631zLNJcXh1YEHY06dCtMWWcbpvU3D8VZGDIxVhqGBgjyNK73Z+6glCLi9Bo/8AKdD6H0qGmJ5Hcbg6EeYpqXaF29nXeyvtDLulq/kAOnvJywYPxct9OW9be2fbHCMiql+27K85bcuRowJlARz61yG1iYMgmm2DS1cJLmDExE5jB8RrMD1J5a27txcZGeeFSdxHJ7cRpbRjJ5gA/wBSKj3O2GIbZbaeJkn6nQ+lLlEGDHly+le9oMWHtmFCwIUDkBMcuXI1lUYXwjX/AIE0rkzHGYq7cGZ3uXQTl00SYByzAUmCDETS7G4hkAzCMwkQ0mI0Jg7R1/CssHe0RWZmCzAmYBJJCg6DUyes0q4tjme4dS2w5k9APHkI8BTwjbpFksMMWO5csk2uKW1+IZvX+ginHDceblxUtL32MBQADO53iNJ3qt8PwDveFhotF3VGNwZcpJEZiwzAajpOldz7M9hbGGOYTcuxBuMdQOYUbKPmepNNkwxfkzxzqHSQmw/Y+4y/+IzsDtbtkT/FcOg9PnWziHYy2tggW0tKIJy9642sBc7GSdpO/Iaai73MVbSZYAD5VTe1XFHxNtrdoMibFiILdQJ5eP5NElHFHhmfJllk5Yr4TwMqZzhLeWEyklwpC6tm7uk6AAnlMEzVsWk3Q10XVLfAxZWDAaMNgN5Mactqfpxi8iIrW1C5cjGTIKgBX2+Ew0D8KQdp+OKLdu0vefNnOh7ukBRtvP0qYO6US7HSjfgW3uDsrSwILahiDyO4PU+vLzpotx0TLlBMCXJ1E+I/p0pWnGCwAiQBAk/D4eGvlW+3jwx17p6innb7LYRj4G1t8y+7LMpSCQSZJ2JiB/WKc3EYWc75yGk5irRtMLO+g8arVrHqB3oGujdT46zPl4VJucWZiqKxdRscxJHXQ/06bCqnHyPq2SOK4eVYMGylc1ud0aQSjGNhJjw0pJZxmdFDrI1XlLQfiPUzzptxHGA2DmbLGh72ubko133NVsZrSgXFzh1DW9ZUq2mYfhHIjwq6EbRmk9XySOEYUfbbVpRntvcUlIB23Oo0gE69K+hOF2/d2Gbm2g8ogR9T61zv2e9kDbAuOALtzwn3anUDw0M/IV0PjGKFtCACQizlGpJjQAeUfWuhBUuTDN2+Cl9trxe7h7C6sWN4r192ItL/ABXWUeldM4dghZs27a7IqoPJQBP0rmnY/DtjeItiiP0S/D/ctkraH8d4Pc//AEDrXVBUr2LLjg+fHB3rVdueNbL99RUF7oPOuUkdhsz+0sOdZWONFTDiR1qOFBrXcw86UyQjY5GJRhKkGtV3ER4Uk+xx96PWtF294k02lkb0T7/EmJ02Fahx9gdqiW7zHkK9dCd1p9EJuxi3aB2WKitxN+Z9KWlypitufrTaIPyMbYfixrXj3W98QGYbMNx4eI8KiCxIkagdOXPXppWWGwju4RBmY7D8SegAkk8qhQ54Ic+OTO/wlkRHI0uCVPIwYMHqCNRuK14RCDPKuv8ACeF2xhEw7qrhFAYESC2pLjzYsQdPSssF2IwaXA4tsYMhS7FZ5HKd/Ikir3ispWWjl2Os3LLlLilXXcEeHWdQRz51De4z91RLN3VHWdgPWOdd64xwDDYsD39tGj72ocDwK67+NKuH+zrA22LKrk8i1xu74gAjXxNJ/jc8M3R/kvrUlycPsBpgghh13HgQfT51buzHs6W64uPfyXUdWCABhA7xDyRqTG0wOs6WLi3YC3YxK3s8WiT8TFjIBOaAgEaDST/hlgOOA9xLbMUgW2K5PeOD3mj94RM6DU7a1U7gzPmz/kSHN7sHgrz5rlv3jERqXmNo7sT6zHKNqkNiEwyC2xYJbGVcwiY5Zj8UCNelMMJjO6WZChEEqTprzUgwfStdu5bu5M7zLaDTVgZB6kaeRqpt1SZmE+Oxy4601u3mXYZ1UAAc+80AfnSk3EcBfTIsMNCJz/o2MSdCIziBGv0qwXeFul4urKLU6oo7xO45AKJmTOx5TUftBi8yEBQrIdBmDRAMsQDpv+dqplG09i1UmqKNx/GMhj4wDOdRKyRuTtIAOh6Vs7Ddmrd9Lt24c7XJUzPcUj4o6ttPQQOYpzh8PdW3dDOrhkOsaQGAI1GkhiKT8csm2ttbJa0cy2wUY/CSMwJ3I/qRVUXS0XA0vEUVXi3DFw+JVRs6zrOh1A2M1AxNpQZVp305g9Pz0q1dssVDC3kQwVcNEspgggeG0+QpO957iLaPeAYEkLJUnQDQeO3UVoxZG4pssyTSyOERfYxrAEGCI+9t0rBOJkQRJWY5SPDqR51a/wD6VtJka4xBAghWhnPOTyMSIGwbXUUutdirzFnWw2QsYzNEAmVnWTod4+dWxy43Y01KNN8ETDcXUqoypKkkALG41MR009T1qwdg+Ge+u52QNbtyAzbBtwByMTJ5D1pXb9nmJZ7a5QFcwzAyUA1Mjx2HWuydmezaJZVRK2bYEGf1kGTqd1mZP3iem+nFBP7Iy5MtrUlcMi3+kYECO4xyxqdtTMtofID1rnbvjmS17lWIuXgczDVrdqYuPG5Y/Ao5s0DWrDx/jVuxaNx9EXRUUd5idFRRzdjpH+FJuxPZl79443FfEWDKsysr8Cjrbt8j955bZUJ0P0Zv9lq7HcD+y4VEKhXIBYAzl0AW2DzCKFWeeUnnTygUUwh8wti9aj3cUK2YPgt67+rt3Ln9xGb/AIQaYr7PscwJGFvaDmsH5NBrEsZ0ZZEIPtpBkVuHFmjYTWPEuD3bDZb1t7bESA6lZHUSNRUXLTOCK92bLl8nc1kt2tQoAopEbEgYkg6VMXGSNhS0LWVlGJqKRYpMmNbJqbwbgF3E3RbtIWY/IDqx5L410r2Y9jLT4Z7uItJc94YQMJgLILDpLEj+Guh8P4TasLltW0tjmFUCfM7n1q2OP2UTy+EUXtB7MA+AtLZj7TZt5ZnKLwku1styOckox+E+DNSjsV2mV/0F1Vt4gSs+7Fs3cvxBlAEXl+8h8xodOuVRfaB7ORjJv4eLeKEHcqt7L8IYjVXH3bg1GxkbW0UqXswxGGKHMnwjdYkr1yjmnVeXLw2YXiAOmx/HaCDzEVROG9vbllzh8arJdQ5SzDKfAXANATycd1txFMMRxX3n6psjbgCMpJjUiN45/Si/ZPRfLOKg1u+191iDrBM7/MGBVQ4XxC5li5M6TA1HQkDlPMTW7tJcujDMbBZnlT3BJ0YEgx5f0qG6RAYjj7gp7xDlVgJIkcpBI7o9f8q247iBNm6VAD5VNsiJuBTqV8Y7tJLPHLhtOLltXf47lkzDJzA0MkE84+ECa04rtVZuWyVSzaaJW3lJYHaO7ETrpA2FczaT77Lf0L7PaZlbvAxoWQzB8wfDnTa528tKCyhTnVRkGUqjDMM2+8xy671UEu5397evIGnRGUtMdYIgdKyxOPwuUqFCE/etqIHLKV2I0kjTlzpdPRoUU+y3cO7Q3r6tkUsQO95AakgDnG+wqwWuF2mtsgBGaQWBIOpmRB0M+NcQxma3AS47KxmFZ8rCdVO3MbEV0S17VLYWLli4AdZGUgfJp06088bilTsrkqZlxvCorJbtMwW3qQSI6gAjlpImTrWs3A4DMSDoIygjlLfCY5aAjlUbE9pLF66RabMGgzlI6AjUDr+YrC9igitI0mQI/eB167bVgqSfJknKV8iDiqd89Rz8hpWns5iCC4JRTvmbqOgjkSD6VvuXJeSCdNZ6kzWHCsYlrEd9My6SwYqRMwQdtR+1G1aYx2joW/HlrkTZYOFcBvYlpV866d9lygEa90AmdYq7YFoXIdxAM7k8z1k61X+B8QWwj3lGXCXbkK5BEORqSQMpViNGUnbXevO0uGxAcKpizcVXDpmznNq1o6wIadRqQR41DwT8I1Zcik7LVw7HYa7iPcyGYBi4WYAA+Fm8SYyjXTpTbjvHLdm01y4wt2kj1OyqAN2OwUVTOAvbwVvOy99lPu7KxnYASzanuoNy7aDUk1N4R2av8QvLiMUctpdbarIAB/2MwZI3xBAYjS2FEXD08C1jSMku7NXBeFXeJYn315Wt2bZIVZj3Y2ZARvfbZ2Glsdwd+fd9NtWgqhVAAAAAAgADQAAbCKxw+HVEVEUKqgBVAgADYADlW2tCVFbdhRRRUkGCWwogAADYDQD0rKK9ooAg8V4LZxNs279tbi9GG3ip3U+IrnHG/YkCS2Fux0t3BMeAca/MHzrqtFQ0mSpNdHz1jfZnjbR1sMw62yHH+6Z+lLrvZHEqJbD31jraf/CvpaK8ik/Gh1kZ868D7CYnFH9HaOXmzd1PLMdz4CauPBfY5czqb7oqAyQhLMR0BIAHnrXWQK9oWNEvLJmrDYZbaKiAKqgAAbADQCttFFWFQUUUUAVvth2Ew/EbcXVK3FBCXl0dJ5dGXqp08jrXIMZ2ZxnB7k3FF/CzpdEhAJ+82psnb4pXx519B1i6AiCJB5HnUNEp0c34JxzDYkKqnLciRbfu3B4rr3h4oSKdJaOxAIGgOisPUaHyIqLx/wBk2HvS2HP2Zyc2UKGsk9fdEjIf3rZQ+dVm5h+LcP8AiQ4i0Oa5r6j1AGIQea3B41HI3DH/ABrgZu7F0OxdQAzL+yWgq3yFV7FdhLtwDUDIBFwqxY9VYLK5RyM8z5VO4X7R7L6OlxGG+T9KB5hP0i/xIKsOA7TWXP6LEWmPNcy5vVTDfSklCEuyVaOR8S4XcMi3a99/aW2bIfLNaEnyJFR+zfZVrrv9qW5ZCxAykF5mT4geFd5+2H7yqw8R/jNV/tbbu3BaOGtoGVjmB2II20jmKSWJKP1GU2mILHs4w8GDnJWRJnTUAjvDSZ15GqB2gwK4fuBWMkwDJ26TV7w2C4m7Gfc2FmWbICT/ADFiAOgp3wzsthWJZnW/egZnJIzRoDlDQBy7umnWs2vW3Aymzh9q3cVlfK4XpBAjbfarTaxeZBPe6/5107j/AGUsYjCmwtlEOkONWBEEwTrB23rlGLtHA3DbvSsD7xy5gPhIMaiI2Hyoz4rSaKZvY8smLj6idwNBuD3tPOrr2S4fbfDG2wGe405XWQwDaOFOjBQDryI5TVLCi4oa3au3SdRcE2lU6SvvGGQjlHKBrNdF7P4PiD2LdtLKYcIuXPGdj1hroVRPUC71ioxYm3ZEFXJZe0OMtGwVvMlqzoJYgAEEZYJ5zEACkn+lMRif0WDssijum9cSCBH3bbQF0+9cjwR9qc8N7AIHFy+7XbnUsxYeTnUDwti2OoNWqxh1RQqKFUbACAPQVvpvsa66KxwDsHbtEvePvrhIY5tQSNixP6wg6iQFGmVFq1AV7RTJUK3YUUUVJAUUUUAFFFFABRRRQAUUUUAFFFFABRRRQAUUUUAFFFFABXkV7RQAr4v2XwuK/X2LV0jZmUZh5P8AEPQ0jxXsuwbiALqjp7w3APJcQLij0FXCigmznv8A9qmt/qMU9v0ur/yb9tf92tydi8cvw4xm82Mf+pbuH61fK8qKROzKSvZfHwZxY8otkfP7NXp7IYxgM+LOnQW9PKLII+dXUV7S6RDZlKb2ds5/S4u8w/ZD3QPl72D8qlYP2a4S2Zyknr3Vb+dFD/71WqvanVEWyBguB2LWtu0gI+9Et/OZb61OivaKYgKKKKACiiigAooooAKKKDQB/9k=">
            <a:hlinkClick r:id="rId4"/>
          </p:cNvPr>
          <p:cNvSpPr>
            <a:spLocks noChangeAspect="1" noChangeArrowheads="1"/>
          </p:cNvSpPr>
          <p:nvPr/>
        </p:nvSpPr>
        <p:spPr bwMode="auto">
          <a:xfrm>
            <a:off x="28575" y="-846138"/>
            <a:ext cx="2590800" cy="17621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emtek.com/userfiles/Cleaning%20Produc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076700"/>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133600" y="111578"/>
            <a:ext cx="4738468" cy="1673679"/>
          </a:xfrm>
          <a:prstGeom prst="rect">
            <a:avLst/>
          </a:prstGeom>
        </p:spPr>
      </p:pic>
      <p:sp>
        <p:nvSpPr>
          <p:cNvPr id="3" name="Content Placeholder 2"/>
          <p:cNvSpPr>
            <a:spLocks noGrp="1"/>
          </p:cNvSpPr>
          <p:nvPr>
            <p:ph idx="1"/>
          </p:nvPr>
        </p:nvSpPr>
        <p:spPr/>
        <p:txBody>
          <a:bodyPr/>
          <a:lstStyle/>
          <a:p>
            <a:pPr lvl="1"/>
            <a:r>
              <a:rPr lang="en-US" dirty="0" smtClean="0"/>
              <a:t>Water temperature</a:t>
            </a:r>
          </a:p>
          <a:p>
            <a:pPr lvl="2"/>
            <a:r>
              <a:rPr lang="en-US" dirty="0" smtClean="0"/>
              <a:t>In general, the higher the water temperature, the better a detergent will dissolve and better it will loosen dirt.</a:t>
            </a:r>
          </a:p>
          <a:p>
            <a:pPr lvl="1"/>
            <a:r>
              <a:rPr lang="en-US" dirty="0" smtClean="0"/>
              <a:t>Surface</a:t>
            </a:r>
          </a:p>
          <a:p>
            <a:pPr lvl="2"/>
            <a:r>
              <a:rPr lang="en-US" dirty="0" smtClean="0"/>
              <a:t>Different surfaces call for different cleaners.</a:t>
            </a:r>
          </a:p>
          <a:p>
            <a:pPr lvl="2"/>
            <a:r>
              <a:rPr lang="en-US" dirty="0" smtClean="0"/>
              <a:t>Some cleaners work well in one </a:t>
            </a:r>
            <a:br>
              <a:rPr lang="en-US" dirty="0" smtClean="0"/>
            </a:br>
            <a:r>
              <a:rPr lang="en-US" dirty="0" smtClean="0"/>
              <a:t>situation but not in another.  The </a:t>
            </a:r>
            <a:br>
              <a:rPr lang="en-US" dirty="0" smtClean="0"/>
            </a:br>
            <a:r>
              <a:rPr lang="en-US" dirty="0" smtClean="0"/>
              <a:t>wrong cleaner might even </a:t>
            </a:r>
            <a:br>
              <a:rPr lang="en-US" dirty="0" smtClean="0"/>
            </a:br>
            <a:r>
              <a:rPr lang="en-US" dirty="0" smtClean="0"/>
              <a:t>damage equipment.</a:t>
            </a:r>
            <a:endParaRPr lang="en-US" dirty="0"/>
          </a:p>
        </p:txBody>
      </p:sp>
    </p:spTree>
    <p:extLst>
      <p:ext uri="{BB962C8B-B14F-4D97-AF65-F5344CB8AC3E}">
        <p14:creationId xmlns:p14="http://schemas.microsoft.com/office/powerpoint/2010/main" val="2370346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400183" y="0"/>
            <a:ext cx="8210417" cy="1828800"/>
          </a:xfrm>
          <a:prstGeom prst="rect">
            <a:avLst/>
          </a:prstGeom>
          <a:noFill/>
          <a:ln w="9525">
            <a:noFill/>
            <a:miter lim="800000"/>
            <a:headEnd/>
            <a:tailEnd/>
          </a:ln>
        </p:spPr>
      </p:pic>
      <p:sp>
        <p:nvSpPr>
          <p:cNvPr id="3" name="Content Placeholder 2"/>
          <p:cNvSpPr>
            <a:spLocks noGrp="1"/>
          </p:cNvSpPr>
          <p:nvPr>
            <p:ph idx="1"/>
          </p:nvPr>
        </p:nvSpPr>
        <p:spPr>
          <a:xfrm>
            <a:off x="457200" y="1752600"/>
            <a:ext cx="8229600" cy="4373563"/>
          </a:xfrm>
        </p:spPr>
        <p:txBody>
          <a:bodyPr/>
          <a:lstStyle/>
          <a:p>
            <a:r>
              <a:rPr lang="en-US" dirty="0" smtClean="0"/>
              <a:t>Wash items in the first sink.</a:t>
            </a:r>
          </a:p>
          <a:p>
            <a:pPr lvl="1"/>
            <a:r>
              <a:rPr lang="en-US" dirty="0" smtClean="0"/>
              <a:t>Use a brush, cloth towel, or nylon scrub pad to loosen dirt.  Change the water and detergent when the suds are gone or the water is dirty.</a:t>
            </a:r>
            <a:endParaRPr lang="en-US" dirty="0"/>
          </a:p>
        </p:txBody>
      </p:sp>
      <p:sp>
        <p:nvSpPr>
          <p:cNvPr id="35842" name="AutoShape 2" descr="data:image/jpeg;base64,/9j/4AAQSkZJRgABAQAAAQABAAD/2wCEAAkGBhQSEBUUEhQWFRUVFxcUFRUYFxQUFxUYFxcVFBUUGBcXHSYeFxkkGRQUHy8gJCcpLCwsFR4xNTAqNSYrLCkBCQoKDgwOGg8PGiwkHyQpLCwtKSkqKSwsLCksLCwsLCwsLCosLCwpLCwsLCwqLCkpLCkpLCwsLCwsLCwsLCwsLP/AABEIAMIBAwMBIgACEQEDEQH/xAAcAAABBQEBAQAAAAAAAAAAAAAEAAECAwUGBwj/xAA8EAABAwIEAwUGBAQHAQEAAAABAAIRAyEEEjFBBVFhBiJxgZETMqGxwfAUQlLRFSNi4QczcpKisvEWQ//EABsBAAEFAQEAAAAAAAAAAAAAAAEAAgMEBQYH/8QAMhEAAgECBAQEBQQCAwAAAAAAAAECAxEEEiExBUFRYRMigbEycZHR4QYUofBCwRVS8f/aAAwDAQACEQMRAD8A9Ja1ShJIKMs3HAUcqTpVbnJWEWtphItUWPUsyVgkDRVbqCJaVIhNyhuAim4aE/NMcW8agFG5EzqSKbWzBli90C0+If0/fmiaeJB5oWvh+SbDuvBsfn4IqpK9mNdGNtDRa4HQpy1DPYIUaNczFz4qRTInS6BWRSBVWZM6soquLo0vjml6jY05y2RcSkqBVTuqkKo+LYZK6ba+TJFh6hfKeUL+JKcYlRrjOEf+T+jHPDVOheUoVIxQUhXCtU+I4WppGa9dPcilQqLkWAJyFB1ZoBJIAG6Dq8YYLw4jnaPmr0Xm1RE9Nw5SBWXS4/TOzvh+6IbxJh3jy/ZOsC6DWbqAVdPFs/W2+gkA+hVoCat2EQUkgE5SEhimKYlRL0rCFKdRlJEAOptKqziVDOq5cCiQq6oTNcnN0QlDHbFO16jVpndAux4aYcY5zomjkaYqqXt1ljiTTuFH+IAoNpBUTV9rv6qQxAlYlXioBtfmhRxQg2uNevgmOrFEipNnUS06Kt9AFA4HFZhf9lqUnyY2+akVpIhflYLBFtlEVYWkaPJB4nCzcajT9lUxuHnUpvJJqS1X5DTqpPVaFTqs3TB6Hp1JVmZeaV686ksz3NZRSVi0vUs06qoFTASo1Z3te41oUJlJTp4dzhIE+auQpym7QTb7DG0typKVY6g4atPoqwmOnOLtJW+YU1yOc7c40soBoMFx+VvqqeDcbawU6dR3dc0zJsPWw1Q/+ILb0u9Ezbw/9+CwK+FfVqUxEMAbLiQ0aiwkiT4Su74XaOFgl39zOrK82d5hezzcQXGk9jg0wZka3G3yKFx3ZGqyYYdvdcPXULV7IvFKjULhdz7eGk+ix+2nFK9OialF+Wrmb7wzNcJ7zfGNPS2q2VJrUoSir2MPFYPGMd3RUDQLggPk+c/NLDdocVS/a7fholwrtzjsjXVKFKs0/mpVWseBt/LqEg6fqC2cJ28wdchlZppP3ZWpmmR0zXafIoxrwlpe42VKSL8B292qs8xr+x+C6PA8XpVh/LcCeRsfRYtfs7QqjNTcBN7QQsmr2aqUzLJtuP2Utoy2G3kjuXKAXM4DtDUp2rDO39X5h+638NjG1G5mEEfLxQcWgqSYQko50k2w4xfxJUHcQhc7U7UMjVRo9oqc3IVPMaagdXT4gN0fSqSuQHFGOFnD1WvwriLXAtDpIRjIEqdlc2arwsPivDXOByOAMbifJFGm92hClTwrzq63TdNk2+Q+MVHW5yFTgjxqSDzbIHoUI6k9kw91r6X+d16G3BiD9yhq/CM0yB0THSbWg5V7PU4B3G3MPfGbad78huu8wXBhka4C5ILgSZjfz6IDh/ZxjavtniSPcB0H9XjyWwKkGZMrnq3E40quW111+xYms60LBw/K6LnMSQYs2NiiGtIsTHIq/A4sOsdVZXorocNVhVgpwd0zNneMrSGFa2tuaamLqqnSDBAEBXsVpEEjmmOh7hpDnD4lFh6fH4M+0JH5r+e6VPAv/T62XnuO4TWjVeSLab0sjZhiIOKbdiTTOiNoYMnVLC4fKL6q81Tstbh36fSSnX36FDEcQgtIsf8AAhTo08kwZnZUkk6lMx8FdBDhlGm80YpPsUHj29HsFe0O4+KTsrveHqPqFIPTJsqCatv89S0pnn3+IHBqprU6jWF1Fou4EENPXcXJ+CwMFiIqOc1xBmA2TBERGmUmS3ffQ6j1fiOGa+m5pEg6jouTd2fptPdBbFpaS0+cG/mpaUMkVFLRClO+5PFupCmxjstN7miYd7IuBBMWIJFxZc7TYcTjfwZe92HpU/aObmLjmzdwCoZcLiYnddBi+HVHBozh8mD7RgcY/wBQiPMFF8M4Gyg9zmm7gGwAGgAEnQdSqfEMdGhTcdpNO3sOo0czvyDKVBrWtYGgNaA0NgQANBCrxXZ7DYhuV9NoP9IA/wCJ7vwV7gmDoXH4XiFTDVLvVc0+f57mhOkpo5DH/wCH1agS/B1qjI2Y6Qf9VF8h3kfJDYbt3iMOYxdHO0W9rR1H+um6C3y9F6Lh8TOuqF4pwOlXEuEP2eLO8/1DoV3WHrKtTVWi7p8n7GVOOV5ZozMBj8Pjaeek5ruZbZzejxz6FDVMA+g7PTNumh6OBXKcY7K1cJV9pRcaLzYVGf5b+j27eHz1WpwPt5LhRxrRSqGzag/yqnneJ5GyuU8RfyvR9CGdK2qOkZ2lbAzNM7wbfFJO7hrDeNeRt8klZ8pDaRxNKowflb/tCse6mdWt/wBoRWG7Hv8Az1A3o0F3xMfJbGE7OUmbZzzcZ+GnwVPxIovKlJnO0uGsqe7Snq0EfFqMwvZ+tTeH0padw8giOUgyPiuqa2LJwopVk+RPCk4/5FWDFQDvhvkSfoEYysRyVQcrAo87JbE/bO1UH4pxG3xUiVAoNtqwMqIF5KWRMSrGCyo/8fhr/AvcfnfUZjSLg3Gik/GPicx+AtvoptIUHuCt0qUKStBJLsMbzPUrOIffvH1Kvo13fq+RQ1SsBo0k6KeHqQJKmTYGl0DPxDp29FOpinD/AMQrsS3mpPxAhSxk+pBKnF8iX8UMwR6K04kRJEfFZT63esrDiYbcfKE6NRoZUwkJLRWYeMY3nN0xxPRYeBLnNB2/LHLbTpC0WOjVX3A5COKnLc1KNREMfzWZQq80XSrTqqsqepv4avnggp0ELJNO5WiTyQkXUVmmW7pjYekARaY2VdZkG0x92RAfHmqMXXOmg5rnuMxpSjmk9Y9F19vUuYZtFEqtxTTJt5KYZzXJwoTraJepoOSRAPIWjQxALfms2s20qGGxOV3TdanDsTPh+IUJ/BK1/v8A3kQV6aqwut0atdjXtLXAEGxBuCuC7Tdjw1rnMb7SkZLmmS6n/UDr5+sruyoFd7OlGa1+pjxm4s8dpnFsAbRxZFMe6HGCByNikvScR2Rwz3FxaQTchroHkNklB4Vb/sSeJT6BgapCFJtNN7O6rWZoXGdCi0q4MUHU4SsG5FJSyqQYSlYVytPmVvs4Cqc1HYWjIPbOmqg1jgrg8SrQ4JyGvQoZQcTc+i0KfDRuSqRUGyup4ojW6fG3MilfkEHAt5Id+EZPugoo4kELMrYq8yLKWTSWpFFSbL6vDqTrQPIkeiz6vZhsz7WqBylkf9ZR1LFSLq0YlDyscnJGQ/s6dqjvQSq63Z9sd41Dzl1j0MBdHREqVZ4Fjv8AFFR5obKedOEtUzDokNAaPAeSIDL3SqtaASDAFz/ZVYjEAMN9ipFVktytPh2HlHyqwXTZyUKjsrxy+qG4bjswE7iyOxNElsjUXH1+CstWepjYWorXiX03CPFQVeAdIG/VWBV6m5sQ1VynFMkCNQgQ0kxP1WmND8Pv0QW65jivD1Vqqp1372NHDVbRsPRYArw0KDbJq1YNHVT0YUsPSu7JIUnKb0KsfWgQs3Op1HEmSq4XKY7E/uauZbci/ShkjY2MBWDmX1Fv2RPdWVw496OY+X2VpNMLueE1/HwkZN6rR+n4MfExyVGrFmQckk0p1qZSC4G0JOCiovWcaRLPCgTKbKnASHDtqWSa66re5OzqgghAeBZU169lF71UaUp1wEGOm6vYZ0TCnyRuDa0a/JOirjJSKg3ooOJGxWs1zToq8Rh8wtY7H6KZQXUhdRrkYWIx+X3pAVLeJUuRKB7SdmsXUqF1OoPZ2hge4O0EmY5zaeSxB2ZqXFQP8yXA/RPjh83+RmYnicqDt4TffkdSeKg6WTniTQLuA8wsfh/ZmnPeb9Augw3Z6g0f5bbeHqpP2qXMrQ4vVqK6ppfN/gvwPHaRbao0+BCfFcWESAT4A9dCrW4Jg0YB6Iijh+7YAdDsneGkOhiqsnrb0uczUx9TNDaT3E392AfM2Ua4r1AGuApNOoJlx6dFs1qzpIsOgQwyAy54mdypIUox1Zn4rH16qdNSsvpp7hPDcGGgBpB6+S1xZZTMcxgtc7ISvx4mYIACEndgpVKdGCT36I0s2V55G4jXqIj7lEEwsPD4uagDjO3r8tlsP2+KjqLY2aEs0LjF/ej7uqKutvD+yUy8c4HzKvrt2v4qri4ZqZboPzAT8SBYXQ76mbVSFJXjCWXDVY4rFp6aLka6yQBMqWVX+wKi5iyZ05w3VidND4Wzh4/2WkgKLUa1dl+mpPwZx7+6/Bl474kyyUlFJdQUATMoEp6hVZKzmaSY5qJGsohiRCaOIZzN1c1xKpc5TbXCVh1y9rOaskIOriQN0HU4gjogWbNgPap5wue/iw5pHi7eaOZAyM6SlViYVn46LHquco8bbGoTu4y3WUVUSGunfc2MRxDlurqdQOFwua/iAcbHotmhXGUeW8J8J5gTgopBnsRtZOWWsUL+MHNW/iwnpkEo33Q1TEubuhcV7ctORwNjb3T5Gf2RFR4TMqweikU2iCphadVWtb5HHV8W/MQcwM3BmVFpNpJ85RvaHiVMVJdFh0E7/VYlftFSGkk3yjSdSYJ5KTx0lds4ytw2ca0oK7szYON7t9N/qLKp2IAmTAAv5LmK/aUuf7NjQ0zbVx8x4X1RtDAlzT7QnKbkk31nbQKniOI0qKvuzQocLrVH53ZB/DMcX1muBMOe3Q7SI+C9CfqVwHZrh0V2ETGYATvcXhd9XMR5q9Ks6sITcct1sa+GgoZknfUemz+Z5AImo2yhhmyJ5ogiyjlqi3HQzxREm2m6t9kCI+z0V1SIUaTVS8OK0sWMzepWcN0VFal0R8ofFWVXFYem6bdiSnN3M5itFRUPdASbVCq/puFqE5dZeyQ3HPzpdgzOkg/xA5pLp7FK5D2oTNfK55nFle3iay7mrkN7OEljt4iOab+Lt3KVxZWarmyqqlAoanxRp3RX44Rqlow6oDfSKGq4UusjH4pp3U6BFk3KiTNoZ57OSJBM9brj+03A8QKhytOSPynfeea9PpvCKdhg4KeMb7Facup8+0MVVpVYzPbpIM8/0uXpJwXdEEzAPwW/xHgFGpZ7Gu5SAfMKmt2dfMtd5Eco0OylhGLfmRmYuFZK9KT+tjDGHqTY26rXw2McBBaZ6FEUOE1G+8AfA/RV8QxHsaT6hY5xaJDQLmNIRdKHIrUpYqPxSfrqWmsdS2PNZ2L7RNo/5kRyBBJ8t1yeN7ZV6whuWmP6bu/3H9llNokmTJJ1JMk+JOqnp4HNrJ2Hzxs47M7uj23pPNs/K4j6rQHGSRIFjfYWhedMoQQQtmljQGlrLOd7x1nwlUMbSnhVm3iWaOLdXRbhmNql5Ja1rnE6kT0ssevwlxrU6oaXH3XDlYx4C/yR2GpkGfitalFjBLojxHI+uq56eLqVJKMVd7JfPkPcErtszuF8AyS9/vuueTZ2CNewabLQ9i46iOn3uqmYAB05mi9gTr98lu8L4TPxFiMVuto+1/8ASKGIrprJT+odwSmfas5SukrgyOhv9VzWEpFr2uBuCDIm8clvtfJEnZa2NnaS7kmDj5WgpnEWsaMxv98kNU4qCbaLO4hUBq7AAAdbDw5kpqNRcXi+MTVRwjZJO1/kblLDRyps3qTwQkasWE23WbtPyScY1nz+SVTjOnlj6hWH13NSg6blD4+paFZSqjLII+9UBWxAu9xhok+Q3U2PxihhlCLu5f7G06d536GH2jxRBaxpj8xv5D6rHGKf+r4qjHVzVqOeT7xsOQ0A9FT7Irb4fQ/bYeNPnbX5vVlGtLxJuQZ+Jf8Aq+JSQfs+qSv5u5FbsA0OODmEdS4pO0rkqeCHVFAQIl3qVV8MveOdQOKN/So1OJMbqAT1K5htNvP1d/dFU8NTPvPHo4oZAeMHYjjVMaG/SSq2dof6lZh+G4Y6ucfBgHzKIdhMI3aofJiPhoH7hiw/HQT7wjx/dXO7SgGGkFBPr4Uf/m/pdo+iEdjqe1P1I/ZDw0H9w+h03/1rWgST47Sul4T2gbUYCHLznh+FbVcS0XHvN3j9Q5hdFT4OWCWH0FviqCxihJxktVyLEqanFNHU08WHP+n1nXf4LSZimu028lyXD8LVmbfLp1Wo7AVbkG8byR6K3DEOSzJEE6aTtc2q2Ja3WJ+/3VPtWOF4IPJcnicSWvuSYtv8Od09PGZtc1xaxtHpCr/8jTvqyZYR2vcj224HQFM1qbQHgjNlEZgSBcDUrm8FgA9sz4BdHxCi+oA38oMkcztKrpcKAjvFvRpI9bpsf1FCjLLa66lWvwpT1TMenw9M/Ax8/vkuh/hp1LjfQSI+AUXcMdp3QPP+8rShx/BYlZJu2mt1oZc+F16bvHX5A2Do92Yk7XEHwRuGwuUiZJN5F7/BUezyGMhdO42P380UwVNAAGxvYn0lV8KsBg26jqLtdrRen9sOqQxFXy5WGU+ZN/KUHiiST3Z9CY6BE4fDuAufSyvbQgKHFfqXD021RWZ/Rff+CelwypJefT3AMPTdGpbO0ibc4W7SYYEaxr5AfRBspBFUw4mWxefKOaxafFaleo51XpyS5f3uaawsKccsf5AKzP5jvEoilTTvb3j1+anK5yvJOcn1b9y/FaIm6Ba4PSCp5ZbI++qocRsnpjeehUaqXk0thWJQdFhdqsS8sFKnN7vcATYaNt926rX4pjhRbmuSQcrQCSSBPyXlOI41WJLjUdJJJvFyt/hHD3Kp40/hW3d/j3KmIrJLKjVOGqD83wKg6tUbv8Fhv41V/WVD/wCgqjeV15nnSDib+Y/2pLnx2kfyHoEktOgvUzzxBx3UHVidShQVNhThoZTejsO9ZbHI3COukA28M1W1mKnCusistkAXM2sEOKaLxKqaEAksLWdTcHMMOabH6HmF6BwLGsxLe73ao95mk9WncfZ68GxqLwzi1wc0lpFwRYhZ+NwMMUtdJLZk1Ku6b7HpeGqZDcXHl000TY2u94g91p5CCRpqsfhHaUVYbWhrzADtnbD/AEn4fJa72E9dvRctiJ4ugvAk327+vM0oeHPzoBOGbeR98lYzDiLD5IirhiIi9pPTxVVTksycZ05ecsKV9it1LnAnfn+6s9kIgKxzhNmgDxJ+aqaopvXe4UN7NP7GdVJqsEKNyYir8OkKV1fKYlDMwkA1WBiTSE4cmtsAxargXZY+G6qKg595U9Gpkv3A43E10HvCfok1Itm8+KdjD4JO/NaAGDU9WqKYkmDr/wC9EJieMMa7ICC4Ak3gDX82kzt1XP1OJZ6wZUIOcOax/dIzCP5bi0WJOl4Nlu8O4O6zz1VaP8v+9SpWxCjpHcnxPi76uYNa12aA1lRrwXOjRn6ZmzovobXXCcRwz6boe0tkSJ3BuPmul4jwOm7vtqE1AGlwZUaWscZhzmuGZojQAWvMQuc4zjvaPkEwAGiZkwAMxncwF2cYqCUUZt23dmU8ql5VlRUOciIfMmUCUkRDqQKgFKUQF9NHYYrOY6EdhnJDWbuEsiKjkDhsR0V1SrKQ1FVRJgUfag7qbHJBLmoikUMHqXtkABZK3eAcUeGvElwbBAuSLGY5aeHquYFbqjcHTIDnd8d0lpaY6Xi8SQPP0iq0YVVlmrj6cnF3R3nDOPsc1wvOhmYBjTNEGyup0JB3t3b3ncwvNaVapUBazNLi4yNmyJJkxOYf8Vbwzi1bDus+WAixcHADdoItrOkfti1+Et2ySuleyffv97l2GJ6o7yUmlYmG7dMgio3lsSPrHqtJnHcK/wDO0bmXRbwP7rnKvC69PVr+Ptf+bFyOIhLZhkTcaJgUqbqbwHMeHDaII9QVazDf1D0KpSotO3+yZSKpTyrXYcc7/BQGHPT1CjdN3DmQwcnD1GplaJc9rQNZICHbxihMNqZj/SJ8505eqmp4StN+WLfoMlVit2GJzSWHj+1rWRkp5pMX1HMxusHHdsahcYMtaO8AHC86AmPRalDglep8Sy/P7f8AhBPFwjtqdfjOJUqI77hOgG56LnOIdqXV7NcGAkAd+HOJ90TFhz+aw6+J9tBEyGkF7gYa4+6wSBJN7kHaLKmgwuuGkBsZw0mZbEggcySJiTOsBdFg+E0cNq/M++30+9yjUxM59jTpUqrKQM++T3g0Pv3zlEmCNdusrMGIaGtkTDg5sGIcA6D80T2g4yxxbTogANgl4JnQtLJBuPjeNkPTxIDW5IksdnzBp/S2Gz1g89Y5LYK3MPfx1jmVPayyo5pbmptb/MbfKxx960nfc81xdVy0sYVkVig2ORU50qhxVjiqnJBKyU6SSIi0FIlRBScUhE21EfhnLMYbrQwpuiMZp0XmUQSTsg6VQAooVUmAbKVPKVKJIVxFtEBAuYpAlXNpTtCkGBIBHMcs3XSPDW04BLCaLQXDKZyvI70XGs325rm3Ni61sZVa1rQcjzlp5XNMHugBzXNIO415naUhyBaxAa68EQWkOcG6guFtyBtv4oOrXkwLCe63Yf3V2P4j38zWtYwBtuZaQ55nnAki2vgh2OyoCHqPFoEWv1Mm/pCrDr9EsRXl12wTcwImbz5iFX7RAQSGEPyZ4vBN4t0bKTMdUB99/L3nfuhA/kpscmuMXuh12a1DHVAHGnWfYAxedp1PyQ1fijnEBzoOxze9zJESfsKzAYH2jSWuMizhoRIPe/qbsQgC0MLmubLwfeBg66EboKlDewc72uWtY8tJY7u2JEnO0G127xcbqQbUy5mTlAPOw8/vohq+IbctLpJGpFzz5aKvMWyA6HTLgTzbzFjZxF4TxjQfS4gS3K5odPugzYk7ffpC08HghTYKga0l1gZPNtwDaTIuL35LAfUqiJpuJgEEDOCNrtkFWN4jWq0nEFwa0QTmBEg31PdtmFpPW6cJrobNao1ru+0hxIDRMlsjLIaTbWzra26amHZ7Eua05zUhx5iR3RGhN5O2i57ghbmpscC+ZGY6kyXAgcpPjfyWpxl/4Yy8e9TcxlTvNJltyNswtre4O6W4VoYuNwrPbvYakOkkvNwXESWkDQ5jE9FDCYJ3ee5zaYpB4zOm7sozMbAOY5TFtM7TushtSYEQSbuJOhjXwufNdFhcdhmTnFWoWe6JBZULw0VZnQH2TIN/OAkAxj3nBpIbJiToOpWTUdBMnQkT+yNx9aSXERmJcANBJNvp5LMcZQHDPeq3JyVElII0pJoSRuKxYEikkkIkxG4VJJOGh9HVEDVJJBjQpisckkgBlO6kEkkgDt99nif+rlF7u+fL5JJJch3IhiGA03SNNPQqqge6fE/RJJAJSHkuMlTnVJJBiGUwnSQCROyuxDiXsJMlzJcTcuMNueaSSKERo++3x+qt7QNgti1yLWsNAkkkDmZmIYABYXN+qIY8uL8xJy0WxN4uzTlqkkighnZ0/wA0ncCpB3HujXwUe2dQnEAEmAywmwlzpjloE6SQTBV7dE6STAB4hCBJJAKIqJTpIhGKSSSA4//Z">
            <a:hlinkClick r:id="rId3"/>
          </p:cNvPr>
          <p:cNvSpPr>
            <a:spLocks noChangeAspect="1" noChangeArrowheads="1"/>
          </p:cNvSpPr>
          <p:nvPr/>
        </p:nvSpPr>
        <p:spPr bwMode="auto">
          <a:xfrm>
            <a:off x="285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data:image/jpeg;base64,/9j/4AAQSkZJRgABAQAAAQABAAD/2wCEAAkGBhQSEBUUEhQWFRUVFxcUFRUYFxQUFxUYFxcVFBUUGBcXHSYeFxkkGRQUHy8gJCcpLCwsFR4xNTAqNSYrLCkBCQoKDgwOGg8PGiwkHyQpLCwtKSkqKSwsLCksLCwsLCwsLCosLCwpLCwsLCwqLCkpLCkpLCwsLCwsLCwsLCwsLP/AABEIAMIBAwMBIgACEQEDEQH/xAAcAAABBQEBAQAAAAAAAAAAAAAEAAECAwUGBwj/xAA8EAABAwIEAwUGBAQHAQEAAAABAAIRAyEEEjFBBVFhBiJxgZETMqGxwfAUQlLRFSNi4QczcpKisvEWQ//EABsBAAEFAQEAAAAAAAAAAAAAAAEAAgMEBQYH/8QAMhEAAgECBAQEBQQCAwAAAAAAAAECAxEEEiExBUFRYRMigbEycZHR4QYUofBCwRVS8f/aAAwDAQACEQMRAD8A9Ja1ShJIKMs3HAUcqTpVbnJWEWtphItUWPUsyVgkDRVbqCJaVIhNyhuAim4aE/NMcW8agFG5EzqSKbWzBli90C0+If0/fmiaeJB5oWvh+SbDuvBsfn4IqpK9mNdGNtDRa4HQpy1DPYIUaNczFz4qRTInS6BWRSBVWZM6soquLo0vjml6jY05y2RcSkqBVTuqkKo+LYZK6ba+TJFh6hfKeUL+JKcYlRrjOEf+T+jHPDVOheUoVIxQUhXCtU+I4WppGa9dPcilQqLkWAJyFB1ZoBJIAG6Dq8YYLw4jnaPmr0Xm1RE9Nw5SBWXS4/TOzvh+6IbxJh3jy/ZOsC6DWbqAVdPFs/W2+gkA+hVoCat2EQUkgE5SEhimKYlRL0rCFKdRlJEAOptKqziVDOq5cCiQq6oTNcnN0QlDHbFO16jVpndAux4aYcY5zomjkaYqqXt1ljiTTuFH+IAoNpBUTV9rv6qQxAlYlXioBtfmhRxQg2uNevgmOrFEipNnUS06Kt9AFA4HFZhf9lqUnyY2+akVpIhflYLBFtlEVYWkaPJB4nCzcajT9lUxuHnUpvJJqS1X5DTqpPVaFTqs3TB6Hp1JVmZeaV686ksz3NZRSVi0vUs06qoFTASo1Z3te41oUJlJTp4dzhIE+auQpym7QTb7DG0typKVY6g4atPoqwmOnOLtJW+YU1yOc7c40soBoMFx+VvqqeDcbawU6dR3dc0zJsPWw1Q/+ILb0u9Ezbw/9+CwK+FfVqUxEMAbLiQ0aiwkiT4Su74XaOFgl39zOrK82d5hezzcQXGk9jg0wZka3G3yKFx3ZGqyYYdvdcPXULV7IvFKjULhdz7eGk+ix+2nFK9OialF+Wrmb7wzNcJ7zfGNPS2q2VJrUoSir2MPFYPGMd3RUDQLggPk+c/NLDdocVS/a7fholwrtzjsjXVKFKs0/mpVWseBt/LqEg6fqC2cJ28wdchlZppP3ZWpmmR0zXafIoxrwlpe42VKSL8B292qs8xr+x+C6PA8XpVh/LcCeRsfRYtfs7QqjNTcBN7QQsmr2aqUzLJtuP2Utoy2G3kjuXKAXM4DtDUp2rDO39X5h+638NjG1G5mEEfLxQcWgqSYQko50k2w4xfxJUHcQhc7U7UMjVRo9oqc3IVPMaagdXT4gN0fSqSuQHFGOFnD1WvwriLXAtDpIRjIEqdlc2arwsPivDXOByOAMbifJFGm92hClTwrzq63TdNk2+Q+MVHW5yFTgjxqSDzbIHoUI6k9kw91r6X+d16G3BiD9yhq/CM0yB0THSbWg5V7PU4B3G3MPfGbad78huu8wXBhka4C5ILgSZjfz6IDh/ZxjavtniSPcB0H9XjyWwKkGZMrnq3E40quW111+xYms60LBw/K6LnMSQYs2NiiGtIsTHIq/A4sOsdVZXorocNVhVgpwd0zNneMrSGFa2tuaamLqqnSDBAEBXsVpEEjmmOh7hpDnD4lFh6fH4M+0JH5r+e6VPAv/T62XnuO4TWjVeSLab0sjZhiIOKbdiTTOiNoYMnVLC4fKL6q81Tstbh36fSSnX36FDEcQgtIsf8AAhTo08kwZnZUkk6lMx8FdBDhlGm80YpPsUHj29HsFe0O4+KTsrveHqPqFIPTJsqCatv89S0pnn3+IHBqprU6jWF1Fou4EENPXcXJ+CwMFiIqOc1xBmA2TBERGmUmS3ffQ6j1fiOGa+m5pEg6jouTd2fptPdBbFpaS0+cG/mpaUMkVFLRClO+5PFupCmxjstN7miYd7IuBBMWIJFxZc7TYcTjfwZe92HpU/aObmLjmzdwCoZcLiYnddBi+HVHBozh8mD7RgcY/wBQiPMFF8M4Gyg9zmm7gGwAGgAEnQdSqfEMdGhTcdpNO3sOo0czvyDKVBrWtYGgNaA0NgQANBCrxXZ7DYhuV9NoP9IA/wCJ7vwV7gmDoXH4XiFTDVLvVc0+f57mhOkpo5DH/wCH1agS/B1qjI2Y6Qf9VF8h3kfJDYbt3iMOYxdHO0W9rR1H+um6C3y9F6Lh8TOuqF4pwOlXEuEP2eLO8/1DoV3WHrKtTVWi7p8n7GVOOV5ZozMBj8Pjaeek5ruZbZzejxz6FDVMA+g7PTNumh6OBXKcY7K1cJV9pRcaLzYVGf5b+j27eHz1WpwPt5LhRxrRSqGzag/yqnneJ5GyuU8RfyvR9CGdK2qOkZ2lbAzNM7wbfFJO7hrDeNeRt8klZ8pDaRxNKowflb/tCse6mdWt/wBoRWG7Hv8Az1A3o0F3xMfJbGE7OUmbZzzcZ+GnwVPxIovKlJnO0uGsqe7Snq0EfFqMwvZ+tTeH0padw8giOUgyPiuqa2LJwopVk+RPCk4/5FWDFQDvhvkSfoEYysRyVQcrAo87JbE/bO1UH4pxG3xUiVAoNtqwMqIF5KWRMSrGCyo/8fhr/AvcfnfUZjSLg3Gik/GPicx+AtvoptIUHuCt0qUKStBJLsMbzPUrOIffvH1Kvo13fq+RQ1SsBo0k6KeHqQJKmTYGl0DPxDp29FOpinD/AMQrsS3mpPxAhSxk+pBKnF8iX8UMwR6K04kRJEfFZT63esrDiYbcfKE6NRoZUwkJLRWYeMY3nN0xxPRYeBLnNB2/LHLbTpC0WOjVX3A5COKnLc1KNREMfzWZQq80XSrTqqsqepv4avnggp0ELJNO5WiTyQkXUVmmW7pjYekARaY2VdZkG0x92RAfHmqMXXOmg5rnuMxpSjmk9Y9F19vUuYZtFEqtxTTJt5KYZzXJwoTraJepoOSRAPIWjQxALfms2s20qGGxOV3TdanDsTPh+IUJ/BK1/v8A3kQV6aqwut0atdjXtLXAEGxBuCuC7Tdjw1rnMb7SkZLmmS6n/UDr5+sruyoFd7OlGa1+pjxm4s8dpnFsAbRxZFMe6HGCByNikvScR2Rwz3FxaQTchroHkNklB4Vb/sSeJT6BgapCFJtNN7O6rWZoXGdCi0q4MUHU4SsG5FJSyqQYSlYVytPmVvs4Cqc1HYWjIPbOmqg1jgrg8SrQ4JyGvQoZQcTc+i0KfDRuSqRUGyup4ojW6fG3MilfkEHAt5Id+EZPugoo4kELMrYq8yLKWTSWpFFSbL6vDqTrQPIkeiz6vZhsz7WqBylkf9ZR1LFSLq0YlDyscnJGQ/s6dqjvQSq63Z9sd41Dzl1j0MBdHREqVZ4Fjv8AFFR5obKedOEtUzDokNAaPAeSIDL3SqtaASDAFz/ZVYjEAMN9ipFVktytPh2HlHyqwXTZyUKjsrxy+qG4bjswE7iyOxNElsjUXH1+CstWepjYWorXiX03CPFQVeAdIG/VWBV6m5sQ1VynFMkCNQgQ0kxP1WmND8Pv0QW65jivD1Vqqp1372NHDVbRsPRYArw0KDbJq1YNHVT0YUsPSu7JIUnKb0KsfWgQs3Op1HEmSq4XKY7E/uauZbci/ShkjY2MBWDmX1Fv2RPdWVw496OY+X2VpNMLueE1/HwkZN6rR+n4MfExyVGrFmQckk0p1qZSC4G0JOCiovWcaRLPCgTKbKnASHDtqWSa66re5OzqgghAeBZU169lF71UaUp1wEGOm6vYZ0TCnyRuDa0a/JOirjJSKg3ooOJGxWs1zToq8Rh8wtY7H6KZQXUhdRrkYWIx+X3pAVLeJUuRKB7SdmsXUqF1OoPZ2hge4O0EmY5zaeSxB2ZqXFQP8yXA/RPjh83+RmYnicqDt4TffkdSeKg6WTniTQLuA8wsfh/ZmnPeb9Augw3Z6g0f5bbeHqpP2qXMrQ4vVqK6ppfN/gvwPHaRbao0+BCfFcWESAT4A9dCrW4Jg0YB6Iijh+7YAdDsneGkOhiqsnrb0uczUx9TNDaT3E392AfM2Ua4r1AGuApNOoJlx6dFs1qzpIsOgQwyAy54mdypIUox1Zn4rH16qdNSsvpp7hPDcGGgBpB6+S1xZZTMcxgtc7ISvx4mYIACEndgpVKdGCT36I0s2V55G4jXqIj7lEEwsPD4uagDjO3r8tlsP2+KjqLY2aEs0LjF/ej7uqKutvD+yUy8c4HzKvrt2v4qri4ZqZboPzAT8SBYXQ76mbVSFJXjCWXDVY4rFp6aLka6yQBMqWVX+wKi5iyZ05w3VidND4Wzh4/2WkgKLUa1dl+mpPwZx7+6/Bl474kyyUlFJdQUATMoEp6hVZKzmaSY5qJGsohiRCaOIZzN1c1xKpc5TbXCVh1y9rOaskIOriQN0HU4gjogWbNgPap5wue/iw5pHi7eaOZAyM6SlViYVn46LHquco8bbGoTu4y3WUVUSGunfc2MRxDlurqdQOFwua/iAcbHotmhXGUeW8J8J5gTgopBnsRtZOWWsUL+MHNW/iwnpkEo33Q1TEubuhcV7ctORwNjb3T5Gf2RFR4TMqweikU2iCphadVWtb5HHV8W/MQcwM3BmVFpNpJ85RvaHiVMVJdFh0E7/VYlftFSGkk3yjSdSYJ5KTx0lds4ytw2ca0oK7szYON7t9N/qLKp2IAmTAAv5LmK/aUuf7NjQ0zbVx8x4X1RtDAlzT7QnKbkk31nbQKniOI0qKvuzQocLrVH53ZB/DMcX1muBMOe3Q7SI+C9CfqVwHZrh0V2ETGYATvcXhd9XMR5q9Ks6sITcct1sa+GgoZknfUemz+Z5AImo2yhhmyJ5ogiyjlqi3HQzxREm2m6t9kCI+z0V1SIUaTVS8OK0sWMzepWcN0VFal0R8ofFWVXFYem6bdiSnN3M5itFRUPdASbVCq/puFqE5dZeyQ3HPzpdgzOkg/xA5pLp7FK5D2oTNfK55nFle3iay7mrkN7OEljt4iOab+Lt3KVxZWarmyqqlAoanxRp3RX44Rqlow6oDfSKGq4UusjH4pp3U6BFk3KiTNoZ57OSJBM9brj+03A8QKhytOSPynfeea9PpvCKdhg4KeMb7Facup8+0MVVpVYzPbpIM8/0uXpJwXdEEzAPwW/xHgFGpZ7Gu5SAfMKmt2dfMtd5Eco0OylhGLfmRmYuFZK9KT+tjDGHqTY26rXw2McBBaZ6FEUOE1G+8AfA/RV8QxHsaT6hY5xaJDQLmNIRdKHIrUpYqPxSfrqWmsdS2PNZ2L7RNo/5kRyBBJ8t1yeN7ZV6whuWmP6bu/3H9llNokmTJJ1JMk+JOqnp4HNrJ2Hzxs47M7uj23pPNs/K4j6rQHGSRIFjfYWhedMoQQQtmljQGlrLOd7x1nwlUMbSnhVm3iWaOLdXRbhmNql5Ja1rnE6kT0ssevwlxrU6oaXH3XDlYx4C/yR2GpkGfitalFjBLojxHI+uq56eLqVJKMVd7JfPkPcErtszuF8AyS9/vuueTZ2CNewabLQ9i46iOn3uqmYAB05mi9gTr98lu8L4TPxFiMVuto+1/8ASKGIrprJT+odwSmfas5SukrgyOhv9VzWEpFr2uBuCDIm8clvtfJEnZa2NnaS7kmDj5WgpnEWsaMxv98kNU4qCbaLO4hUBq7AAAdbDw5kpqNRcXi+MTVRwjZJO1/kblLDRyps3qTwQkasWE23WbtPyScY1nz+SVTjOnlj6hWH13NSg6blD4+paFZSqjLII+9UBWxAu9xhok+Q3U2PxihhlCLu5f7G06d536GH2jxRBaxpj8xv5D6rHGKf+r4qjHVzVqOeT7xsOQ0A9FT7Irb4fQ/bYeNPnbX5vVlGtLxJuQZ+Jf8Aq+JSQfs+qSv5u5FbsA0OODmEdS4pO0rkqeCHVFAQIl3qVV8MveOdQOKN/So1OJMbqAT1K5htNvP1d/dFU8NTPvPHo4oZAeMHYjjVMaG/SSq2dof6lZh+G4Y6ucfBgHzKIdhMI3aofJiPhoH7hiw/HQT7wjx/dXO7SgGGkFBPr4Uf/m/pdo+iEdjqe1P1I/ZDw0H9w+h03/1rWgST47Sul4T2gbUYCHLznh+FbVcS0XHvN3j9Q5hdFT4OWCWH0FviqCxihJxktVyLEqanFNHU08WHP+n1nXf4LSZimu028lyXD8LVmbfLp1Wo7AVbkG8byR6K3DEOSzJEE6aTtc2q2Ja3WJ+/3VPtWOF4IPJcnicSWvuSYtv8Od09PGZtc1xaxtHpCr/8jTvqyZYR2vcj224HQFM1qbQHgjNlEZgSBcDUrm8FgA9sz4BdHxCi+oA38oMkcztKrpcKAjvFvRpI9bpsf1FCjLLa66lWvwpT1TMenw9M/Ax8/vkuh/hp1LjfQSI+AUXcMdp3QPP+8rShx/BYlZJu2mt1oZc+F16bvHX5A2Do92Yk7XEHwRuGwuUiZJN5F7/BUezyGMhdO42P380UwVNAAGxvYn0lV8KsBg26jqLtdrRen9sOqQxFXy5WGU+ZN/KUHiiST3Z9CY6BE4fDuAufSyvbQgKHFfqXD021RWZ/Rff+CelwypJefT3AMPTdGpbO0ibc4W7SYYEaxr5AfRBspBFUw4mWxefKOaxafFaleo51XpyS5f3uaawsKccsf5AKzP5jvEoilTTvb3j1+anK5yvJOcn1b9y/FaIm6Ba4PSCp5ZbI++qocRsnpjeehUaqXk0thWJQdFhdqsS8sFKnN7vcATYaNt926rX4pjhRbmuSQcrQCSSBPyXlOI41WJLjUdJJJvFyt/hHD3Kp40/hW3d/j3KmIrJLKjVOGqD83wKg6tUbv8Fhv41V/WVD/wCgqjeV15nnSDib+Y/2pLnx2kfyHoEktOgvUzzxBx3UHVidShQVNhThoZTejsO9ZbHI3COukA28M1W1mKnCusistkAXM2sEOKaLxKqaEAksLWdTcHMMOabH6HmF6BwLGsxLe73ao95mk9WncfZ68GxqLwzi1wc0lpFwRYhZ+NwMMUtdJLZk1Ku6b7HpeGqZDcXHl000TY2u94g91p5CCRpqsfhHaUVYbWhrzADtnbD/AEn4fJa72E9dvRctiJ4ugvAk327+vM0oeHPzoBOGbeR98lYzDiLD5IirhiIi9pPTxVVTksycZ05ecsKV9it1LnAnfn+6s9kIgKxzhNmgDxJ+aqaopvXe4UN7NP7GdVJqsEKNyYir8OkKV1fKYlDMwkA1WBiTSE4cmtsAxargXZY+G6qKg595U9Gpkv3A43E10HvCfok1Itm8+KdjD4JO/NaAGDU9WqKYkmDr/wC9EJieMMa7ICC4Ak3gDX82kzt1XP1OJZ6wZUIOcOax/dIzCP5bi0WJOl4Nlu8O4O6zz1VaP8v+9SpWxCjpHcnxPi76uYNa12aA1lRrwXOjRn6ZmzovobXXCcRwz6boe0tkSJ3BuPmul4jwOm7vtqE1AGlwZUaWscZhzmuGZojQAWvMQuc4zjvaPkEwAGiZkwAMxncwF2cYqCUUZt23dmU8ql5VlRUOciIfMmUCUkRDqQKgFKUQF9NHYYrOY6EdhnJDWbuEsiKjkDhsR0V1SrKQ1FVRJgUfag7qbHJBLmoikUMHqXtkABZK3eAcUeGvElwbBAuSLGY5aeHquYFbqjcHTIDnd8d0lpaY6Xi8SQPP0iq0YVVlmrj6cnF3R3nDOPsc1wvOhmYBjTNEGyup0JB3t3b3ncwvNaVapUBazNLi4yNmyJJkxOYf8Vbwzi1bDus+WAixcHADdoItrOkfti1+Et2ySuleyffv97l2GJ6o7yUmlYmG7dMgio3lsSPrHqtJnHcK/wDO0bmXRbwP7rnKvC69PVr+Ptf+bFyOIhLZhkTcaJgUqbqbwHMeHDaII9QVazDf1D0KpSotO3+yZSKpTyrXYcc7/BQGHPT1CjdN3DmQwcnD1GplaJc9rQNZICHbxihMNqZj/SJ8505eqmp4StN+WLfoMlVit2GJzSWHj+1rWRkp5pMX1HMxusHHdsahcYMtaO8AHC86AmPRalDglep8Sy/P7f8AhBPFwjtqdfjOJUqI77hOgG56LnOIdqXV7NcGAkAd+HOJ90TFhz+aw6+J9tBEyGkF7gYa4+6wSBJN7kHaLKmgwuuGkBsZw0mZbEggcySJiTOsBdFg+E0cNq/M++30+9yjUxM59jTpUqrKQM++T3g0Pv3zlEmCNdusrMGIaGtkTDg5sGIcA6D80T2g4yxxbTogANgl4JnQtLJBuPjeNkPTxIDW5IksdnzBp/S2Gz1g89Y5LYK3MPfx1jmVPayyo5pbmptb/MbfKxx960nfc81xdVy0sYVkVig2ORU50qhxVjiqnJBKyU6SSIi0FIlRBScUhE21EfhnLMYbrQwpuiMZp0XmUQSTsg6VQAooVUmAbKVPKVKJIVxFtEBAuYpAlXNpTtCkGBIBHMcs3XSPDW04BLCaLQXDKZyvI70XGs325rm3Ni61sZVa1rQcjzlp5XNMHugBzXNIO415naUhyBaxAa68EQWkOcG6guFtyBtv4oOrXkwLCe63Yf3V2P4j38zWtYwBtuZaQ55nnAki2vgh2OyoCHqPFoEWv1Mm/pCrDr9EsRXl12wTcwImbz5iFX7RAQSGEPyZ4vBN4t0bKTMdUB99/L3nfuhA/kpscmuMXuh12a1DHVAHGnWfYAxedp1PyQ1fijnEBzoOxze9zJESfsKzAYH2jSWuMizhoRIPe/qbsQgC0MLmubLwfeBg66EboKlDewc72uWtY8tJY7u2JEnO0G127xcbqQbUy5mTlAPOw8/vohq+IbctLpJGpFzz5aKvMWyA6HTLgTzbzFjZxF4TxjQfS4gS3K5odPugzYk7ffpC08HghTYKga0l1gZPNtwDaTIuL35LAfUqiJpuJgEEDOCNrtkFWN4jWq0nEFwa0QTmBEg31PdtmFpPW6cJrobNao1ru+0hxIDRMlsjLIaTbWzra26amHZ7Eua05zUhx5iR3RGhN5O2i57ghbmpscC+ZGY6kyXAgcpPjfyWpxl/4Yy8e9TcxlTvNJltyNswtre4O6W4VoYuNwrPbvYakOkkvNwXESWkDQ5jE9FDCYJ3ee5zaYpB4zOm7sozMbAOY5TFtM7TushtSYEQSbuJOhjXwufNdFhcdhmTnFWoWe6JBZULw0VZnQH2TIN/OAkAxj3nBpIbJiToOpWTUdBMnQkT+yNx9aSXERmJcANBJNvp5LMcZQHDPeq3JyVElII0pJoSRuKxYEikkkIkxG4VJJOGh9HVEDVJJBjQpisckkgBlO6kEkkgDt99nif+rlF7u+fL5JJJch3IhiGA03SNNPQqqge6fE/RJJAJSHkuMlTnVJJBiGUwnSQCROyuxDiXsJMlzJcTcuMNueaSSKERo++3x+qt7QNgti1yLWsNAkkkDmZmIYABYXN+qIY8uL8xJy0WxN4uzTlqkkighnZ0/wA0ncCpB3HujXwUe2dQnEAEmAywmwlzpjloE6SQTBV7dE6STAB4hCBJJAKIqJTpIhGKSSSA4//Z">
            <a:hlinkClick r:id="rId3"/>
          </p:cNvPr>
          <p:cNvSpPr>
            <a:spLocks noChangeAspect="1" noChangeArrowheads="1"/>
          </p:cNvSpPr>
          <p:nvPr/>
        </p:nvSpPr>
        <p:spPr bwMode="auto">
          <a:xfrm>
            <a:off x="285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6" name="Picture 6" descr="http://greenbabyguide.com/wp-content/uploads/2010/01/green-methods-for-washing-dishes.jpg"/>
          <p:cNvPicPr>
            <a:picLocks noChangeAspect="1" noChangeArrowheads="1"/>
          </p:cNvPicPr>
          <p:nvPr/>
        </p:nvPicPr>
        <p:blipFill>
          <a:blip r:embed="rId4" cstate="print"/>
          <a:srcRect/>
          <a:stretch>
            <a:fillRect/>
          </a:stretch>
        </p:blipFill>
        <p:spPr bwMode="auto">
          <a:xfrm>
            <a:off x="4876800" y="4015611"/>
            <a:ext cx="4267200" cy="284238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encrypted-tbn3.gstatic.com/images?q=tbn:ANd9GcTUO9TkKGYp7_S5BksYr_YVoWV3lvMZ7nEH4D6_RalJgEcBUwjTKQ"/>
          <p:cNvPicPr>
            <a:picLocks noChangeAspect="1" noChangeArrowheads="1"/>
          </p:cNvPicPr>
          <p:nvPr/>
        </p:nvPicPr>
        <p:blipFill>
          <a:blip r:embed="rId2" cstate="print"/>
          <a:srcRect/>
          <a:stretch>
            <a:fillRect/>
          </a:stretch>
        </p:blipFill>
        <p:spPr bwMode="auto">
          <a:xfrm>
            <a:off x="6191250" y="3419474"/>
            <a:ext cx="2952750" cy="3438526"/>
          </a:xfrm>
          <a:prstGeom prst="rect">
            <a:avLst/>
          </a:prstGeom>
          <a:noFill/>
        </p:spPr>
      </p:pic>
      <p:pic>
        <p:nvPicPr>
          <p:cNvPr id="5" name="Picture 1"/>
          <p:cNvPicPr>
            <a:picLocks noChangeAspect="1" noChangeArrowheads="1"/>
          </p:cNvPicPr>
          <p:nvPr/>
        </p:nvPicPr>
        <p:blipFill>
          <a:blip r:embed="rId3" cstate="print"/>
          <a:srcRect/>
          <a:stretch>
            <a:fillRect/>
          </a:stretch>
        </p:blipFill>
        <p:spPr bwMode="auto">
          <a:xfrm>
            <a:off x="400183" y="0"/>
            <a:ext cx="8210417" cy="1828800"/>
          </a:xfrm>
          <a:prstGeom prst="rect">
            <a:avLst/>
          </a:prstGeom>
          <a:noFill/>
          <a:ln w="9525">
            <a:noFill/>
            <a:miter lim="800000"/>
            <a:headEnd/>
            <a:tailEnd/>
          </a:ln>
        </p:spPr>
      </p:pic>
      <p:sp>
        <p:nvSpPr>
          <p:cNvPr id="3" name="Content Placeholder 2"/>
          <p:cNvSpPr>
            <a:spLocks noGrp="1"/>
          </p:cNvSpPr>
          <p:nvPr>
            <p:ph idx="1"/>
          </p:nvPr>
        </p:nvSpPr>
        <p:spPr>
          <a:xfrm>
            <a:off x="457200" y="1752600"/>
            <a:ext cx="8229600" cy="4373563"/>
          </a:xfrm>
        </p:spPr>
        <p:txBody>
          <a:bodyPr/>
          <a:lstStyle/>
          <a:p>
            <a:r>
              <a:rPr lang="en-US" dirty="0" smtClean="0"/>
              <a:t>Rinse items in the second sink.</a:t>
            </a:r>
          </a:p>
          <a:p>
            <a:pPr lvl="1"/>
            <a:r>
              <a:rPr lang="en-US" dirty="0" smtClean="0"/>
              <a:t>Spray the items with water or dip them in it.  Make sure to remove all traces of food and detergent from the items being </a:t>
            </a:r>
            <a:br>
              <a:rPr lang="en-US" dirty="0" smtClean="0"/>
            </a:br>
            <a:r>
              <a:rPr lang="en-US" dirty="0" smtClean="0"/>
              <a:t>rinsed.  If dipping the items </a:t>
            </a:r>
            <a:br>
              <a:rPr lang="en-US" dirty="0" smtClean="0"/>
            </a:br>
            <a:r>
              <a:rPr lang="en-US" dirty="0" smtClean="0"/>
              <a:t>change the rinse water when </a:t>
            </a:r>
            <a:br>
              <a:rPr lang="en-US" dirty="0" smtClean="0"/>
            </a:br>
            <a:r>
              <a:rPr lang="en-US" dirty="0" smtClean="0"/>
              <a:t>it becomes dirty or full of suds.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400183" y="0"/>
            <a:ext cx="8210417" cy="1828800"/>
          </a:xfrm>
          <a:prstGeom prst="rect">
            <a:avLst/>
          </a:prstGeom>
          <a:noFill/>
          <a:ln w="9525">
            <a:noFill/>
            <a:miter lim="800000"/>
            <a:headEnd/>
            <a:tailEnd/>
          </a:ln>
        </p:spPr>
      </p:pic>
      <p:sp>
        <p:nvSpPr>
          <p:cNvPr id="3" name="Content Placeholder 2"/>
          <p:cNvSpPr>
            <a:spLocks noGrp="1"/>
          </p:cNvSpPr>
          <p:nvPr>
            <p:ph idx="1"/>
          </p:nvPr>
        </p:nvSpPr>
        <p:spPr>
          <a:xfrm>
            <a:off x="457200" y="1752600"/>
            <a:ext cx="8229600" cy="4373563"/>
          </a:xfrm>
        </p:spPr>
        <p:txBody>
          <a:bodyPr/>
          <a:lstStyle/>
          <a:p>
            <a:r>
              <a:rPr lang="en-US" dirty="0" smtClean="0"/>
              <a:t>Sanitize items in the third sink.</a:t>
            </a:r>
          </a:p>
          <a:p>
            <a:pPr lvl="1"/>
            <a:r>
              <a:rPr lang="en-US" dirty="0" smtClean="0"/>
              <a:t>Change the sanitizing solution when the temperature of the water or the sanitizer concentration fall below the requirements.  NEVER rinse items after sanitizing them.  This could contaminate their surfaces.  The only exception to this rule is when you are washing items in a dishwasher that can safely rinse items after they have been sanitized.</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http://www.twinsupply.com/vollrathfoodservice/images/large/4808.jpg"/>
          <p:cNvPicPr>
            <a:picLocks noChangeAspect="1" noChangeArrowheads="1"/>
          </p:cNvPicPr>
          <p:nvPr/>
        </p:nvPicPr>
        <p:blipFill>
          <a:blip r:embed="rId2" cstate="print"/>
          <a:srcRect/>
          <a:stretch>
            <a:fillRect/>
          </a:stretch>
        </p:blipFill>
        <p:spPr bwMode="auto">
          <a:xfrm>
            <a:off x="2286000" y="2840897"/>
            <a:ext cx="4848225" cy="4017103"/>
          </a:xfrm>
          <a:prstGeom prst="rect">
            <a:avLst/>
          </a:prstGeom>
          <a:noFill/>
        </p:spPr>
      </p:pic>
      <p:pic>
        <p:nvPicPr>
          <p:cNvPr id="5" name="Picture 1"/>
          <p:cNvPicPr>
            <a:picLocks noChangeAspect="1" noChangeArrowheads="1"/>
          </p:cNvPicPr>
          <p:nvPr/>
        </p:nvPicPr>
        <p:blipFill>
          <a:blip r:embed="rId3" cstate="print"/>
          <a:srcRect/>
          <a:stretch>
            <a:fillRect/>
          </a:stretch>
        </p:blipFill>
        <p:spPr bwMode="auto">
          <a:xfrm>
            <a:off x="400183" y="0"/>
            <a:ext cx="8210417" cy="1828800"/>
          </a:xfrm>
          <a:prstGeom prst="rect">
            <a:avLst/>
          </a:prstGeom>
          <a:noFill/>
          <a:ln w="9525">
            <a:noFill/>
            <a:miter lim="800000"/>
            <a:headEnd/>
            <a:tailEnd/>
          </a:ln>
        </p:spPr>
      </p:pic>
      <p:sp>
        <p:nvSpPr>
          <p:cNvPr id="3" name="Content Placeholder 2"/>
          <p:cNvSpPr>
            <a:spLocks noGrp="1"/>
          </p:cNvSpPr>
          <p:nvPr>
            <p:ph idx="1"/>
          </p:nvPr>
        </p:nvSpPr>
        <p:spPr>
          <a:xfrm>
            <a:off x="457200" y="1828800"/>
            <a:ext cx="8229600" cy="4297363"/>
          </a:xfrm>
        </p:spPr>
        <p:txBody>
          <a:bodyPr/>
          <a:lstStyle/>
          <a:p>
            <a:r>
              <a:rPr lang="en-US" dirty="0" smtClean="0"/>
              <a:t>Air-dry items on a clean and sanitized surface.</a:t>
            </a:r>
          </a:p>
          <a:p>
            <a:pPr lvl="1"/>
            <a:r>
              <a:rPr lang="en-US" dirty="0" smtClean="0"/>
              <a:t>Place items upside down so they will drain.</a:t>
            </a:r>
            <a:endParaRPr lang="en-US" dirty="0"/>
          </a:p>
        </p:txBody>
      </p:sp>
      <p:sp>
        <p:nvSpPr>
          <p:cNvPr id="32770" name="AutoShape 2" descr="data:image/jpeg;base64,/9j/4AAQSkZJRgABAQAAAQABAAD/2wCEAAkGBhESERUUEhQVFBQWFhcYGBgXFxQWFhYYFBUVFBUUFxgXHCYeGBkkGRYYIC8gIycpLCwsFR8xNTAqNSYrLCkBCQoKDQwMDQwNDSkYFBgpKSkpKSkpKSkpKSkpKSkpKSkpKSkpKSkpKSkpKSkpKSkpKSkpKSkpKSkpKSkpKSkpKf/AABEIANYA1gMBIgACEQEDEQH/xAAcAAEAAgMBAQEAAAAAAAAAAAAABAUCAwYBBwj/xABFEAACAQIDBAcFAwkGBwEAAAABAgADEQQSIQUxQVETImFxgZGhBjJCUrEjYsEHFCRygpKys9EzY3Oi8PEVJVN0o8Lh0v/EABUBAQEAAAAAAAAAAAAAAAAAAAAB/8QAFBEBAAAAAAAAAAAAAAAAAAAAAP/aAAwDAQACEQMRAD8A+4xEQEREBERAREQEREBERAREQEREBERAREQEREBERAREQEREBERAREQEREBERAREQEREBERAREQEREBERAREQEREBERAREQEREBERAREQEREBERAREXgImFSqq7yB3zU+Ppje417YEiJBfbNIHW9udtPOaqm3UB3Gx3HgfGBZxKSvt5hayhb7iTdT4iaDt2pfK1kPO1x/tA6G89nNV8fVY2L5G4WPVPjw75nhNtOrZamvO+8QOiiYUqoYAjUGZwEXich7W/lHw+Bqik6O7WBNrBVDXC3J4m3rA6+JXbB25SxdBK1Eko4O/RlIJVlYcCGBB7pYwEREBERAREQEREBERAqsR7R0kc09Wdd4HA8j5zA+0ijfTf0lNW2VfEVamY2Zt3KwtvmVTBE3Ga3bvt6QOi2dtVK6lkvobEEWINrygw/tPVqXIyqATuF9AdNSZJ9m8P0S1gWLHRrnT4TK6rQRDZVC3324mBniMUzm7G5inUI/EcD3yJWq5RPKLOdbSCVWqdHYjWm2ljrY/KfqPHlMXqhCL6033fiL/MOfbeZEB1KHQNp3H4W8Db1HGVWBqs6vRb3wTlHKonDx1HiOUotA4ByNqrag9nBhyI3eBmlGOY0WPXGtNuYIuPBvr3SvpYrpKBt71PrDnl+IeVjY/KecY+tnoLWHvUiASN+RjYHwa370CywuI6Rch0Ye6eTcV7ja0fnGdCfjp3uOajf4j6CVeIxVnSsPdqi+nB10ceJsf2pLxOJ6OslQWy1RqPvLo48RY+MC72DtTWxOh+s6WfO0boaxQe7vT9U6id1gsTnphr8NfCBJLT4N+WXEr+d1VyAsRSAa5B61NQF7gSD4mdptrbNalUXFWbKCrFukIHRM39itLcwyb335z2CcB+WIj8+qMGB69AW42FOkQ3ccx8oHaewntdgMFgENasqO72ZFVrCoo6LTQ6sKYYknUk23Wn0XZO1qWJpipSbMhuORBUkEEcDefl5Kd1fMbUqmJdSSMwHWAJA35gCDO59nfypPhKFKnTFOqHrFGq1GKm6oiIQigZVypq2sD7rEjbOxfS0kqWIzqrWO8ZgDaIEmIgwESsxeOIYgbhykGpte3FvOB0MweqBvMrtj7S6TMDvG7u3H/XbI2KxBLtru0HhAt/zpec2JUB3TlnxL7swHYdP9pv2dtA0iwe5vbTkf9oGZOrdpP4zyYGqL99yOR7pqp45ScpBVuRtv5HlAmYA2aqPuSqq6se+bqOP6zXFiQV13DXiJpL6lcoDX0B1B7O884EREzOTwGknTThipuAMrcuB525Hsh6kgycyi24TSxCVV06QAn9dNG+inxlwHlZ7VJfDBuKVBr2OLfUL5SjS2IFHF3+CpZ7cCtS+dfPMJls2kFrVcO/uNnp+DAgH1BlVtSrehhqvylqZ9HX6tN2PxhFejU+emh8UJpn+AHxgebPqF8LVRvfouG8iab+pB8DJhxHSYNj8VJlcc7XyN6EHwkeggG0cRS+GsrWH+MgcerTH2YqZ89M7qiOp/aUj6widjq+alRq8rof4l+rTosBtD9Crm/u0qh8kJnHbPrZ8FUHyFG/zBT/H6SfgsV+gYv8A7av/AC2hW32/A/M1UbgigeCACfM/ynv+luT8mF/kUCZ2u29pCrs+k97joc3kv9dJxv5XqLrisjXylcPl00v0FJWse9PSBz2yqgzUTwOJPqzD8ZL2BgULbOJF87Vw3aylbHyI8pC2VnH5vTN+riAbHgcxzHyA8pN2JVsuzeYqYg+B6P8ApA/UuFPUW3yj6CJjgR9ml/kX+ERA3zxjaVO1faBaFSnTK3apexLKiixAsWbS5JmVatiSDdKaruN3LHXlYAXgVmLrZabVDx3d5IlVVqyZt19FUbl+vCUxcwLbZOMKPca6H1/0JtZ76mQtnDQnw/Gbibm3KQbq6hkPMAkdoGpHlcyKuKDUs17lLG43lTp6Gx8ZIp9Ug8tZW0ytLE5LDIxsRwy1Bb6EeUCbh6wqU2AN7arzzDW3iBbykTFY0NTWqNbHK1tdCOqx8j5iY0a/R1LcQ1iO42/CR8McuIr0BubNlHf9onrYQJ+JxV0SoBe/Va2/ddW8tPCebQxH2a1BrYhWI5Nqp8G08RK/ZGJzLUXmhYd6db6XknBVM9OqnNGt3gEj1A84DHYoqyONz8eTLbNfv0N+2SalYaHgQCPHf63lKKofCN9xlPg3VP1WbaOLvRU8iR9D/WBZZxNe1kzYSuOVMt40yKn0UyEmJvJtQ3oVh/dVB/43lHHmrmwFT7lWm3dmDofw85tx9a+Hwz8Q9VfPo2HreQsC18Fif1aZ8q9MfjPa9S+Co/4x9aYP4QLTF17bRw7D4qVA/WmfRZj7O1MmMK8qpHk5Ei7Uq2xeE7KFL+bWmzAH/mNS3/Xb+MwJWxtExlPktYfulmH8InuFqXwWLHPDVv5bTDZzfaY0/wDcfR5K9l3UUqhcArkNwdxBsLesIptmYN6mx2pqrPUVKNlUXbKa1MuAN50B3DcDJ3t3jVxFc3pBqT0kBU2NmGexBG4i677HSdFsnBUFv0RZcxuQzM26+gJJsvZukrF7LSprUW5HxDQ+YOsK+H4rDHD1CjXL0WrnNcnNlQimO/MRx+KbtgYNvzjAodAuHapru6z1ST6AeE+l4/2NWr0gRlzVUdLsuo6QWJBA3ghWG7VTK3A/kWf7PpcXc0rhCia5GIOQ37SePxGB9rWJF2WhFNVZixUAXIAJAAte3GIEbFYRXxAzAMpo1FIIBBDOhIIP6sqtqU62FUdGTVoEjqE3qU+IFNj76fdOotpcdWTtsbSWlVp3Ns4ZQTu0K38dfSaMW7FCL3vuve1+F4FBiccWoiovRsG+8xN+KkBQQRxF9JWNVfiwHYE//Za8z2rgXuzU8gq2uVvZalj7pO4nUgHQi+/W0oq+21FAVALtcXQ6NY6F1NusAdDxFxcC4gdls3+zBJve53AcSNwA5Tfhhx7ZhgktSW3yj1F5uoCwEgybtnOe075K1NvmT1RiPoROlM5T28ewoH7zjzCH8IG/a+ItiCfmCP8AvqGv538pGx+KybQot8yUj/6H1WQ9uYj7Sgfmw9K/hcSP7Q1/t8Lz6FP5tW0otNkVAuNNPgKjp4Elfp9Zt9mcR9sqnnlPgQPwldhq3/NG/wAf/wBhPfZurfFn/Eb+M/0kDZ9f7HErypn/AMbr/SbNm1L4Zz8rKfO4/GVWzq96OLbh0T/5nUD6yZsWp+iVT95B5mUSqVbWWyVf0asf7up6U3nM0K9zoZd4+rkwFcn/AKZHjUIpj+KByuCa2BxHatNfOsh+gmWJNsJQHOs5/dRR+MxGGc4MoiszPVp3ABJsodibDcLkayZitmVCMMhAUIrZs7IjZqj6gK5DMcqLuBvmgY4wZtoUV+SlQX06Q/xTb7PNnxrv/fOfAOxPoJ5RCnG1cR0lPKpLWHSEqtJeNlGoCbp5ssJSpvUR2bKpuSgW5c5OqcxsbtxB4wPdn1v0fFVPnDAd9VwPo3pJ2FOTCPwzFV/zZz/CJCZkp0ERUJ6Rtzux0T4vs8g3sOEkY+6IipamxGZiFUkXNh7wPAHzhGeDxJU6NryGp/dFyfKWG0UrVFQHpKeUk/ITfTVKhUn1lDS2niE9/M68ShPqlx6S22ZtCm4uhB5gaEd4Oo8YE7A1MRe10Y3IumjCwU9YHq634TssIz5FzjrW13b+ek5TZAtUPa7fRB+E69d0KscCvV8YnuC93x/pECNt3BJVosrqGW407joRyPbOSbEPhlyVCXojdU3sg5VLb1HB++4G+drjx9m3d+InM7RU2Uj5hAqWRdW4nS99Lb5Hq4OiVC5AFuTYXFm+YEag9omqrhmpEmiLpfWly33NK+4/d3Hs454eutQXTUbjvuCN4YHUHsgS8Ni3pIOk61LcKgHWTW1qyjh98acwN83YTaIqFsu5Wyg/N1QxI7NZt2ffJrpYmUex6TlRUpnR3dujPuZS5y5dOo2XwPEDfIOkLWnIflEqdWgPvOfIL/US4p4wPiGUFs6Uqd0PugMzWbMCbkm+ltwEo/azHUjWpU6lI1GALD7QqoDm2oXUnqX7oFbt2t9rQXiMPSv3m5+hEx2yS+PooNclKivic1Tfu+P0knE7Qvi2prSpEqVTOUJa6qABvtYHTUbhNeF23WqYur1z0FNnsAFAK0gxN7DX3fWUSNnYap/xCpVKMEFZ2zEFQQrNaxbfuHnMfZ7C1KBarVNNSFZtXBsSDqbXNrkcJU7MxNQ0a9SozMejIGYk9apZABfdYMx/ZhKZp4JwN9VlTwBzv6KPOBMwlCjSwlQPXDK+RC6Ix1zBwAGyk3ySdQFJMI2UO6E5jmshORS29b2FjylJtCkBRoUuJJqsOy2SmPHrn/eSPaHGmnRWiDY5LN31SLjwW0Cw2UKeUZaKrvtdndt9r7wPMST7R41qVGnkOWo76EAe6o14aalRK72eBIW/L66/W/nNOOxy1q5qH+xpDKLfEAdbdrMbDsAhDaDVaj0KOd2bLmbrNqapGUEXtooU2+/FLEjpquIAulIdT72RRTpDxIXzkRcURmqN/bViQov7obRmHHQdUd89WgzqtKmrFFOZ2VWYFhoFGUagAnvJ7LwPMOuTDkb3rHKP1QQznxIUftSxen1adBd7EO/YNejBPcxY+HOREBzln6NMoColSpTWwG7MgJftPV3m2mls1UEPerqdajinUJsRey5gu8XvpuNhCrPZeEOLxSqgui2VeAyrqW8Tc+PZJG2dlV6dQmqhW50O9bDQWI36ASPgVApq1LpQm8PdKYJG86hm9R3S8wm3i/VrZ6yHeA9VrjtLXU+FoHP0yL2kl9jrU1KMG4OLqR+3oPMzsk2Rhq4/RKnQvb3Bp5ga+RI7JT4zYdeib1FJHzjrDz4eMqNWyqVWmyL1XW5BJcF9WJzXW6EDiL3naqdJyWCHXXvb+IzqkOkirXA+74/0ieYD3PGIG2ul1I5gznmp8D3GdLIGP2fm6y7+I5//AGBQVsHTTViBK/G4NCekoZlqgbwjFHt8NUaZhpv3jgeBuw3A91+I4SvxuDtroeV+kqHyvYQKnGbdU06iMhpVVpsSpZd5GUFPmW5Go3cbXkj2fpAUEB4gW7L8PWUvtRRqGmMtImxvqtOkBYbwblr/AOrcD7sf2nHR9feo0OnvW6qPbRGNgAfdPYdIDYr5sbXPzUl/n17DyPpKfE4xKuMesT9nTJN/7uiLE/tEGw7RJGGz0tSwpdLSWmaxsVpE1apZrDecm7tZec4ip7X0FpNTpUHdGt16tZaeYKQRdKYuBfUjMO/SQdDg8XkR8S3vDUcmrVSco8CbyItYUqNgetVOQcyi2NRu25Cr+2ZVUfaY1ETM+EpAEkKKL13U2te1Vm1INryXsjGYh6jVKtL84ACiiz0ina2VKai6C503AnTeZRNrVP7PDL7xIqVOy+iIeRsSx71m6nevUCoHNGiLAhTZiDmqMtt9yAB+qOZkij+fFiUoJTv8QpoGP7VQlh4SQuwMfU1qVj4vU3cBpYQIlDCVs7Vq9MUz8CVGRLBQFRdTooAF+O+V2NoI5Iq4qnnJJIQVKrHQ/KuUeBsLS/pfk+qlSM66nVrG5479eN+MuV9gqRcO7FgosFIFvE8dLeUDj223h1XIOmN9Orkp3HLMxYqDxAF/pNVOpUewp4S4B0zdM4ud50NNdxIuQZ9Ko+ztJPcQKOwW9QB9ZvGzwOQ7T/W8D5ymzdoVNwSl+qtJO73VLHxMmH2LxNa3TV2bsu7Dycgek79MMOF7dn9RMxRHIW7bSjj8J7BILXqMbcrLbjuQD6yzp+xtEfMW4nMwPK9zc3A0E6A6cQB/rjukd8fTBylwT8oOZv3U19IQwezwgCmxA0Fxew/auTJLUlfqsAV5a/QTUarnRaTt3hUHiahDek2dDiCN1NO9me3goF/OBj+bU0stOiAD8QCgr263Mmvtk0ad2zVFGhvYtYm28DXfxE1Js9rdaqx/VVUHrmPrM12ZT4qWP32Z/RjIPNiU8NimrOq6JVKC1wNAL2sbEXvrOgTBINy+dz9ZH2XRCg5QFXcAAAOJNgO+T4V4BE9iAnjCexA57aOz6qOWpqaisbkAqGFzrvIFtZhuup04EcROjtImNwIfdow3H8DzEDmq2xlJ6oQA/cDnvuxnOba9lXJLU1bPuvnp0wRystur2TsDdSVItzB/Ds7Z6UG8Wt2KCfWBw49kW6gaq7spLBgc2oKgDjfed814f8mmDQ3GHUn7wLAdwY2Hhado7faAG/uk6kL8Q5d26ZgD7ngGcwKDDez9JPdRF7FUD0Ak+nswbyCfT1MnNVUb2Pmieg1mCspOilu3K5H7zWX1lGpcIg35fqfIXm5cP2H9231mZZ+At3lR/CDfzhqLHew8FzerG3+WEeZOdvFrnynug3m3gF9WmQwuliXP7RX0QBfSe08Gi7lUduUX8zrCtH50hNh1yPlzP55RYeM9Lv8ADTPiUTysWJ8pNPaZrep1cyrmuDYc7ageO6BFehVPGmPCpUPkCvnMk2afiqVD3ZKY8MgDesk0ahyguLEjd+H+8zpZmIA0vIiLT2NRGpQMeblqh83JkumgUWHVHJQAPIScuy+bHwsJuTZ1MfDfvJMKqw47/UzYtNyNEPoPraXC0wNwA7tJ7aBx3/Hh0nR5HVr2s4ykeB1t2idDR2bcAsxPYNBJWIwdN7Z0VrbrgG3dNwEAqACwnsRAREQEREBERAjYvBioNdCNx4iUeIpvTJBGvoe2dLNOJwyuLML/AIQOHqPnqqbMpF/dIW9+ehJ7r2lp0II1F/1mZh6kiQVUX1BDbiO3jL+hsx2AJIW45XMCHTp5d1l7gB9LTKw4+ss02OvxMx9PpN6bOpj4R46/WBShhw17tZuTD1DuQ+On1l2tMDdpPbQOZ2rUq0QG6MsvEg3y9/8AWR8LjDUTNcDsnXFZqp4RF91VHcAIHM0dl13PWJt5S1w+yGUWvp2m5ltaewKGv7Kq7h2qPpawFrC3fLTD4BUN9SeZN5KiAiIgIiICIiAiIgIiICIiAiIgItEQK/HbHp1GDaqwO8W1twMnIlgBymUQEREBERAREQEREBERAREQEREBERAREQEREBERAREQEREBERAREQEREBERAREQEREBERAREQEREBERAREQEREBERAREQEREBERAREQEREBERAREQEREBERAREQEREBERA//9k=">
            <a:hlinkClick r:id="rId4"/>
          </p:cNvPr>
          <p:cNvSpPr>
            <a:spLocks noChangeAspect="1" noChangeArrowheads="1"/>
          </p:cNvSpPr>
          <p:nvPr/>
        </p:nvSpPr>
        <p:spPr bwMode="auto">
          <a:xfrm>
            <a:off x="28575" y="-1219200"/>
            <a:ext cx="2552700" cy="25527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data:image/jpeg;base64,/9j/4AAQSkZJRgABAQAAAQABAAD/2wCEAAkGBhESERUUEhQVFBQWFhcYGBgXFxQWFhYYFBUVFBUUFxgXHCYeGBkkGRYYIC8gIycpLCwsFR8xNTAqNSYrLCkBCQoKDQwMDQwNDSkYFBgpKSkpKSkpKSkpKSkpKSkpKSkpKSkpKSkpKSkpKSkpKSkpKSkpKSkpKSkpKSkpKSkpKf/AABEIANYA1gMBIgACEQEDEQH/xAAcAAEAAgMBAQEAAAAAAAAAAAAABAUCAwYBBwj/xABFEAACAQIDBAcFAwkGBwEAAAABAgADEQQSIQUxQVETImFxgZGhBjJCUrEjYsEHFCRygpKys9EzY3Oi8PEVJVN0o8Lh0v/EABUBAQEAAAAAAAAAAAAAAAAAAAAB/8QAFBEBAAAAAAAAAAAAAAAAAAAAAP/aAAwDAQACEQMRAD8A+4xEQEREBERAREQEREBERAREQEREBERAREQEREBERAREQEREBERAREQEREBERAREQEREBERAREQEREBERAREQEREBERAREQEREBERAREQEREBERAREXgImFSqq7yB3zU+Ppje417YEiJBfbNIHW9udtPOaqm3UB3Gx3HgfGBZxKSvt5hayhb7iTdT4iaDt2pfK1kPO1x/tA6G89nNV8fVY2L5G4WPVPjw75nhNtOrZamvO+8QOiiYUqoYAjUGZwEXich7W/lHw+Bqik6O7WBNrBVDXC3J4m3rA6+JXbB25SxdBK1Eko4O/RlIJVlYcCGBB7pYwEREBERAREQEREBERAqsR7R0kc09Wdd4HA8j5zA+0ijfTf0lNW2VfEVamY2Zt3KwtvmVTBE3Ga3bvt6QOi2dtVK6lkvobEEWINrygw/tPVqXIyqATuF9AdNSZJ9m8P0S1gWLHRrnT4TK6rQRDZVC3324mBniMUzm7G5inUI/EcD3yJWq5RPKLOdbSCVWqdHYjWm2ljrY/KfqPHlMXqhCL6033fiL/MOfbeZEB1KHQNp3H4W8Db1HGVWBqs6vRb3wTlHKonDx1HiOUotA4ByNqrag9nBhyI3eBmlGOY0WPXGtNuYIuPBvr3SvpYrpKBt71PrDnl+IeVjY/KecY+tnoLWHvUiASN+RjYHwa370CywuI6Rch0Ye6eTcV7ja0fnGdCfjp3uOajf4j6CVeIxVnSsPdqi+nB10ceJsf2pLxOJ6OslQWy1RqPvLo48RY+MC72DtTWxOh+s6WfO0boaxQe7vT9U6id1gsTnphr8NfCBJLT4N+WXEr+d1VyAsRSAa5B61NQF7gSD4mdptrbNalUXFWbKCrFukIHRM39itLcwyb335z2CcB+WIj8+qMGB69AW42FOkQ3ccx8oHaewntdgMFgENasqO72ZFVrCoo6LTQ6sKYYknUk23Wn0XZO1qWJpipSbMhuORBUkEEcDefl5Kd1fMbUqmJdSSMwHWAJA35gCDO59nfypPhKFKnTFOqHrFGq1GKm6oiIQigZVypq2sD7rEjbOxfS0kqWIzqrWO8ZgDaIEmIgwESsxeOIYgbhykGpte3FvOB0MweqBvMrtj7S6TMDvG7u3H/XbI2KxBLtru0HhAt/zpec2JUB3TlnxL7swHYdP9pv2dtA0iwe5vbTkf9oGZOrdpP4zyYGqL99yOR7pqp45ScpBVuRtv5HlAmYA2aqPuSqq6se+bqOP6zXFiQV13DXiJpL6lcoDX0B1B7O884EREzOTwGknTThipuAMrcuB525Hsh6kgycyi24TSxCVV06QAn9dNG+inxlwHlZ7VJfDBuKVBr2OLfUL5SjS2IFHF3+CpZ7cCtS+dfPMJls2kFrVcO/uNnp+DAgH1BlVtSrehhqvylqZ9HX6tN2PxhFejU+emh8UJpn+AHxgebPqF8LVRvfouG8iab+pB8DJhxHSYNj8VJlcc7XyN6EHwkeggG0cRS+GsrWH+MgcerTH2YqZ89M7qiOp/aUj6widjq+alRq8rof4l+rTosBtD9Crm/u0qh8kJnHbPrZ8FUHyFG/zBT/H6SfgsV+gYv8A7av/AC2hW32/A/M1UbgigeCACfM/ynv+luT8mF/kUCZ2u29pCrs+k97joc3kv9dJxv5XqLrisjXylcPl00v0FJWse9PSBz2yqgzUTwOJPqzD8ZL2BgULbOJF87Vw3aylbHyI8pC2VnH5vTN+riAbHgcxzHyA8pN2JVsuzeYqYg+B6P8ApA/UuFPUW3yj6CJjgR9ml/kX+ERA3zxjaVO1faBaFSnTK3apexLKiixAsWbS5JmVatiSDdKaruN3LHXlYAXgVmLrZabVDx3d5IlVVqyZt19FUbl+vCUxcwLbZOMKPca6H1/0JtZ76mQtnDQnw/Gbibm3KQbq6hkPMAkdoGpHlcyKuKDUs17lLG43lTp6Gx8ZIp9Ug8tZW0ytLE5LDIxsRwy1Bb6EeUCbh6wqU2AN7arzzDW3iBbykTFY0NTWqNbHK1tdCOqx8j5iY0a/R1LcQ1iO42/CR8McuIr0BubNlHf9onrYQJ+JxV0SoBe/Va2/ddW8tPCebQxH2a1BrYhWI5Nqp8G08RK/ZGJzLUXmhYd6db6XknBVM9OqnNGt3gEj1A84DHYoqyONz8eTLbNfv0N+2SalYaHgQCPHf63lKKofCN9xlPg3VP1WbaOLvRU8iR9D/WBZZxNe1kzYSuOVMt40yKn0UyEmJvJtQ3oVh/dVB/43lHHmrmwFT7lWm3dmDofw85tx9a+Hwz8Q9VfPo2HreQsC18Fif1aZ8q9MfjPa9S+Co/4x9aYP4QLTF17bRw7D4qVA/WmfRZj7O1MmMK8qpHk5Ei7Uq2xeE7KFL+bWmzAH/mNS3/Xb+MwJWxtExlPktYfulmH8InuFqXwWLHPDVv5bTDZzfaY0/wDcfR5K9l3UUqhcArkNwdxBsLesIptmYN6mx2pqrPUVKNlUXbKa1MuAN50B3DcDJ3t3jVxFc3pBqT0kBU2NmGexBG4i677HSdFsnBUFv0RZcxuQzM26+gJJsvZukrF7LSprUW5HxDQ+YOsK+H4rDHD1CjXL0WrnNcnNlQimO/MRx+KbtgYNvzjAodAuHapru6z1ST6AeE+l4/2NWr0gRlzVUdLsuo6QWJBA3ghWG7VTK3A/kWf7PpcXc0rhCia5GIOQ37SePxGB9rWJF2WhFNVZixUAXIAJAAte3GIEbFYRXxAzAMpo1FIIBBDOhIIP6sqtqU62FUdGTVoEjqE3qU+IFNj76fdOotpcdWTtsbSWlVp3Ns4ZQTu0K38dfSaMW7FCL3vuve1+F4FBiccWoiovRsG+8xN+KkBQQRxF9JWNVfiwHYE//Za8z2rgXuzU8gq2uVvZalj7pO4nUgHQi+/W0oq+21FAVALtcXQ6NY6F1NusAdDxFxcC4gdls3+zBJve53AcSNwA5Tfhhx7ZhgktSW3yj1F5uoCwEgybtnOe075K1NvmT1RiPoROlM5T28ewoH7zjzCH8IG/a+ItiCfmCP8AvqGv538pGx+KybQot8yUj/6H1WQ9uYj7Sgfmw9K/hcSP7Q1/t8Lz6FP5tW0otNkVAuNNPgKjp4Elfp9Zt9mcR9sqnnlPgQPwldhq3/NG/wAf/wBhPfZurfFn/Eb+M/0kDZ9f7HErypn/AMbr/SbNm1L4Zz8rKfO4/GVWzq96OLbh0T/5nUD6yZsWp+iVT95B5mUSqVbWWyVf0asf7up6U3nM0K9zoZd4+rkwFcn/AKZHjUIpj+KByuCa2BxHatNfOsh+gmWJNsJQHOs5/dRR+MxGGc4MoiszPVp3ABJsodibDcLkayZitmVCMMhAUIrZs7IjZqj6gK5DMcqLuBvmgY4wZtoUV+SlQX06Q/xTb7PNnxrv/fOfAOxPoJ5RCnG1cR0lPKpLWHSEqtJeNlGoCbp5ssJSpvUR2bKpuSgW5c5OqcxsbtxB4wPdn1v0fFVPnDAd9VwPo3pJ2FOTCPwzFV/zZz/CJCZkp0ERUJ6Rtzux0T4vs8g3sOEkY+6IipamxGZiFUkXNh7wPAHzhGeDxJU6NryGp/dFyfKWG0UrVFQHpKeUk/ITfTVKhUn1lDS2niE9/M68ShPqlx6S22ZtCm4uhB5gaEd4Oo8YE7A1MRe10Y3IumjCwU9YHq634TssIz5FzjrW13b+ek5TZAtUPa7fRB+E69d0KscCvV8YnuC93x/pECNt3BJVosrqGW407joRyPbOSbEPhlyVCXojdU3sg5VLb1HB++4G+drjx9m3d+InM7RU2Uj5hAqWRdW4nS99Lb5Hq4OiVC5AFuTYXFm+YEag9omqrhmpEmiLpfWly33NK+4/d3Hs454eutQXTUbjvuCN4YHUHsgS8Ni3pIOk61LcKgHWTW1qyjh98acwN83YTaIqFsu5Wyg/N1QxI7NZt2ffJrpYmUex6TlRUpnR3dujPuZS5y5dOo2XwPEDfIOkLWnIflEqdWgPvOfIL/US4p4wPiGUFs6Uqd0PugMzWbMCbkm+ltwEo/azHUjWpU6lI1GALD7QqoDm2oXUnqX7oFbt2t9rQXiMPSv3m5+hEx2yS+PooNclKivic1Tfu+P0knE7Qvi2prSpEqVTOUJa6qABvtYHTUbhNeF23WqYur1z0FNnsAFAK0gxN7DX3fWUSNnYap/xCpVKMEFZ2zEFQQrNaxbfuHnMfZ7C1KBarVNNSFZtXBsSDqbXNrkcJU7MxNQ0a9SozMejIGYk9apZABfdYMx/ZhKZp4JwN9VlTwBzv6KPOBMwlCjSwlQPXDK+RC6Ix1zBwAGyk3ySdQFJMI2UO6E5jmshORS29b2FjylJtCkBRoUuJJqsOy2SmPHrn/eSPaHGmnRWiDY5LN31SLjwW0Cw2UKeUZaKrvtdndt9r7wPMST7R41qVGnkOWo76EAe6o14aalRK72eBIW/L66/W/nNOOxy1q5qH+xpDKLfEAdbdrMbDsAhDaDVaj0KOd2bLmbrNqapGUEXtooU2+/FLEjpquIAulIdT72RRTpDxIXzkRcURmqN/bViQov7obRmHHQdUd89WgzqtKmrFFOZ2VWYFhoFGUagAnvJ7LwPMOuTDkb3rHKP1QQznxIUftSxen1adBd7EO/YNejBPcxY+HOREBzln6NMoColSpTWwG7MgJftPV3m2mls1UEPerqdajinUJsRey5gu8XvpuNhCrPZeEOLxSqgui2VeAyrqW8Tc+PZJG2dlV6dQmqhW50O9bDQWI36ASPgVApq1LpQm8PdKYJG86hm9R3S8wm3i/VrZ6yHeA9VrjtLXU+FoHP0yL2kl9jrU1KMG4OLqR+3oPMzsk2Rhq4/RKnQvb3Bp5ga+RI7JT4zYdeib1FJHzjrDz4eMqNWyqVWmyL1XW5BJcF9WJzXW6EDiL3naqdJyWCHXXvb+IzqkOkirXA+74/0ieYD3PGIG2ul1I5gznmp8D3GdLIGP2fm6y7+I5//AGBQVsHTTViBK/G4NCekoZlqgbwjFHt8NUaZhpv3jgeBuw3A91+I4SvxuDtroeV+kqHyvYQKnGbdU06iMhpVVpsSpZd5GUFPmW5Go3cbXkj2fpAUEB4gW7L8PWUvtRRqGmMtImxvqtOkBYbwblr/AOrcD7sf2nHR9feo0OnvW6qPbRGNgAfdPYdIDYr5sbXPzUl/n17DyPpKfE4xKuMesT9nTJN/7uiLE/tEGw7RJGGz0tSwpdLSWmaxsVpE1apZrDecm7tZec4ip7X0FpNTpUHdGt16tZaeYKQRdKYuBfUjMO/SQdDg8XkR8S3vDUcmrVSco8CbyItYUqNgetVOQcyi2NRu25Cr+2ZVUfaY1ETM+EpAEkKKL13U2te1Vm1INryXsjGYh6jVKtL84ACiiz0ina2VKai6C503AnTeZRNrVP7PDL7xIqVOy+iIeRsSx71m6nevUCoHNGiLAhTZiDmqMtt9yAB+qOZkij+fFiUoJTv8QpoGP7VQlh4SQuwMfU1qVj4vU3cBpYQIlDCVs7Vq9MUz8CVGRLBQFRdTooAF+O+V2NoI5Iq4qnnJJIQVKrHQ/KuUeBsLS/pfk+qlSM66nVrG5479eN+MuV9gqRcO7FgosFIFvE8dLeUDj223h1XIOmN9Orkp3HLMxYqDxAF/pNVOpUewp4S4B0zdM4ud50NNdxIuQZ9Ko+ztJPcQKOwW9QB9ZvGzwOQ7T/W8D5ymzdoVNwSl+qtJO73VLHxMmH2LxNa3TV2bsu7Dycgek79MMOF7dn9RMxRHIW7bSjj8J7BILXqMbcrLbjuQD6yzp+xtEfMW4nMwPK9zc3A0E6A6cQB/rjukd8fTBylwT8oOZv3U19IQwezwgCmxA0Fxew/auTJLUlfqsAV5a/QTUarnRaTt3hUHiahDek2dDiCN1NO9me3goF/OBj+bU0stOiAD8QCgr263Mmvtk0ad2zVFGhvYtYm28DXfxE1Js9rdaqx/VVUHrmPrM12ZT4qWP32Z/RjIPNiU8NimrOq6JVKC1wNAL2sbEXvrOgTBINy+dz9ZH2XRCg5QFXcAAAOJNgO+T4V4BE9iAnjCexA57aOz6qOWpqaisbkAqGFzrvIFtZhuup04EcROjtImNwIfdow3H8DzEDmq2xlJ6oQA/cDnvuxnOba9lXJLU1bPuvnp0wRystur2TsDdSVItzB/Ds7Z6UG8Wt2KCfWBw49kW6gaq7spLBgc2oKgDjfed814f8mmDQ3GHUn7wLAdwY2Hhado7faAG/uk6kL8Q5d26ZgD7ngGcwKDDez9JPdRF7FUD0Ak+nswbyCfT1MnNVUb2Pmieg1mCspOilu3K5H7zWX1lGpcIg35fqfIXm5cP2H9231mZZ+At3lR/CDfzhqLHew8FzerG3+WEeZOdvFrnynug3m3gF9WmQwuliXP7RX0QBfSe08Gi7lUduUX8zrCtH50hNh1yPlzP55RYeM9Lv8ADTPiUTysWJ8pNPaZrep1cyrmuDYc7ageO6BFehVPGmPCpUPkCvnMk2afiqVD3ZKY8MgDesk0ahyguLEjd+H+8zpZmIA0vIiLT2NRGpQMeblqh83JkumgUWHVHJQAPIScuy+bHwsJuTZ1MfDfvJMKqw47/UzYtNyNEPoPraXC0wNwA7tJ7aBx3/Hh0nR5HVr2s4ykeB1t2idDR2bcAsxPYNBJWIwdN7Z0VrbrgG3dNwEAqACwnsRAREQEREBERAjYvBioNdCNx4iUeIpvTJBGvoe2dLNOJwyuLML/AIQOHqPnqqbMpF/dIW9+ehJ7r2lp0II1F/1mZh6kiQVUX1BDbiO3jL+hsx2AJIW45XMCHTp5d1l7gB9LTKw4+ss02OvxMx9PpN6bOpj4R46/WBShhw17tZuTD1DuQ+On1l2tMDdpPbQOZ2rUq0QG6MsvEg3y9/8AWR8LjDUTNcDsnXFZqp4RF91VHcAIHM0dl13PWJt5S1w+yGUWvp2m5ltaewKGv7Kq7h2qPpawFrC3fLTD4BUN9SeZN5KiAiIgIiICIiAiIgIiICIiAiIgItEQK/HbHp1GDaqwO8W1twMnIlgBymUQEREBERAREQEREBERAREQEREBERAREQEREBERAREQEREBERAREQEREBERAREQEREBERAREQEREBERAREQEREBERAREQEREBERAREQEREBERAREQEREBERAREQEREBERA//9k=">
            <a:hlinkClick r:id="rId4"/>
          </p:cNvPr>
          <p:cNvSpPr>
            <a:spLocks noChangeAspect="1" noChangeArrowheads="1"/>
          </p:cNvSpPr>
          <p:nvPr/>
        </p:nvSpPr>
        <p:spPr bwMode="auto">
          <a:xfrm>
            <a:off x="28575" y="-1219200"/>
            <a:ext cx="2552700" cy="25527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Once utensils, tableware, and equipment have been cleaned and sanitized, they must be stored in a way that will protect them from contamination.  Follow these guidelines:</a:t>
            </a:r>
          </a:p>
          <a:p>
            <a:r>
              <a:rPr lang="en-US" dirty="0" smtClean="0"/>
              <a:t>Storage</a:t>
            </a:r>
            <a:endParaRPr lang="en-US" dirty="0"/>
          </a:p>
          <a:p>
            <a:pPr lvl="1"/>
            <a:r>
              <a:rPr lang="en-US" dirty="0" smtClean="0"/>
              <a:t>Store tableware and utensils at least six inches off the floor.  Protect them from dirt and moisture.</a:t>
            </a:r>
          </a:p>
        </p:txBody>
      </p:sp>
      <p:pic>
        <p:nvPicPr>
          <p:cNvPr id="31745" name="Picture 1"/>
          <p:cNvPicPr>
            <a:picLocks noChangeAspect="1" noChangeArrowheads="1"/>
          </p:cNvPicPr>
          <p:nvPr/>
        </p:nvPicPr>
        <p:blipFill>
          <a:blip r:embed="rId2" cstate="print"/>
          <a:srcRect/>
          <a:stretch>
            <a:fillRect/>
          </a:stretch>
        </p:blipFill>
        <p:spPr bwMode="auto">
          <a:xfrm>
            <a:off x="152400" y="533400"/>
            <a:ext cx="8863965" cy="838200"/>
          </a:xfrm>
          <a:prstGeom prst="rect">
            <a:avLst/>
          </a:prstGeom>
          <a:noFill/>
          <a:ln w="9525">
            <a:noFill/>
            <a:miter lim="800000"/>
            <a:headEnd/>
            <a:tailEnd/>
          </a:ln>
        </p:spPr>
      </p:pic>
      <p:sp>
        <p:nvSpPr>
          <p:cNvPr id="6" name="Rectangle 5"/>
          <p:cNvSpPr/>
          <p:nvPr/>
        </p:nvSpPr>
        <p:spPr>
          <a:xfrm>
            <a:off x="6172200" y="4876800"/>
            <a:ext cx="2057400" cy="2215991"/>
          </a:xfrm>
          <a:prstGeom prst="rect">
            <a:avLst/>
          </a:prstGeom>
          <a:noFill/>
        </p:spPr>
        <p:txBody>
          <a:bodyPr wrap="square" lIns="91440" tIns="45720" rIns="91440" bIns="45720">
            <a:spAutoFit/>
          </a:bodyPr>
          <a:lstStyle/>
          <a:p>
            <a:pPr algn="ctr"/>
            <a:r>
              <a:rPr lang="en-US" sz="13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13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Up Arrow 6"/>
          <p:cNvSpPr/>
          <p:nvPr/>
        </p:nvSpPr>
        <p:spPr>
          <a:xfrm>
            <a:off x="7620000" y="5791200"/>
            <a:ext cx="762000" cy="762000"/>
          </a:xfrm>
          <a:prstGeom prst="up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Storage surfaces</a:t>
            </a:r>
          </a:p>
          <a:p>
            <a:pPr lvl="1"/>
            <a:r>
              <a:rPr lang="en-US" dirty="0" smtClean="0"/>
              <a:t>Clean and sanitize drawers and shelves before storing clean items</a:t>
            </a:r>
          </a:p>
          <a:p>
            <a:r>
              <a:rPr lang="en-US" dirty="0" smtClean="0"/>
              <a:t>Glasses and flatware</a:t>
            </a:r>
          </a:p>
          <a:p>
            <a:pPr lvl="1"/>
            <a:r>
              <a:rPr lang="en-US" dirty="0" smtClean="0"/>
              <a:t>Store glasses and cups upside down on a clean and sanitized shelf or rack.  Store flatware and utensils with handles up.  Staff can then pick them up without touching food-contact surfaces.</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152400" y="533400"/>
            <a:ext cx="8863965" cy="8382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encrypted-tbn3.gstatic.com/images?q=tbn:ANd9GcRHP1a-PtDbVHL7jwQ-kYcvHXrx7MH77G1ltWue5-VDwj7uCuZZaQ"/>
          <p:cNvPicPr>
            <a:picLocks noChangeAspect="1" noChangeArrowheads="1"/>
          </p:cNvPicPr>
          <p:nvPr/>
        </p:nvPicPr>
        <p:blipFill>
          <a:blip r:embed="rId2" cstate="print"/>
          <a:srcRect/>
          <a:stretch>
            <a:fillRect/>
          </a:stretch>
        </p:blipFill>
        <p:spPr bwMode="auto">
          <a:xfrm>
            <a:off x="6096000" y="2971800"/>
            <a:ext cx="3048000" cy="3048000"/>
          </a:xfrm>
          <a:prstGeom prst="rect">
            <a:avLst/>
          </a:prstGeom>
          <a:noFill/>
        </p:spPr>
      </p:pic>
      <p:sp>
        <p:nvSpPr>
          <p:cNvPr id="3" name="Content Placeholder 2"/>
          <p:cNvSpPr>
            <a:spLocks noGrp="1"/>
          </p:cNvSpPr>
          <p:nvPr>
            <p:ph idx="1"/>
          </p:nvPr>
        </p:nvSpPr>
        <p:spPr/>
        <p:txBody>
          <a:bodyPr/>
          <a:lstStyle/>
          <a:p>
            <a:r>
              <a:rPr lang="en-US" dirty="0" smtClean="0"/>
              <a:t>Trays and carts</a:t>
            </a:r>
          </a:p>
          <a:p>
            <a:pPr lvl="1"/>
            <a:r>
              <a:rPr lang="en-US" dirty="0" smtClean="0"/>
              <a:t>Clean and sanitize trays and carts used to carry clean tableware and utensils.  Check them daily, and clean as often as needed.</a:t>
            </a:r>
          </a:p>
          <a:p>
            <a:r>
              <a:rPr lang="en-US" dirty="0" smtClean="0"/>
              <a:t>Stationary equipment</a:t>
            </a:r>
          </a:p>
          <a:p>
            <a:pPr lvl="1"/>
            <a:r>
              <a:rPr lang="en-US" dirty="0" smtClean="0"/>
              <a:t>Keep the food-contact surfaces </a:t>
            </a:r>
            <a:br>
              <a:rPr lang="en-US" dirty="0" smtClean="0"/>
            </a:br>
            <a:r>
              <a:rPr lang="en-US" dirty="0" smtClean="0"/>
              <a:t>of stationary equipment covered </a:t>
            </a:r>
            <a:br>
              <a:rPr lang="en-US" dirty="0" smtClean="0"/>
            </a:br>
            <a:r>
              <a:rPr lang="en-US" dirty="0" smtClean="0"/>
              <a:t>until ready for use.</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152400" y="533400"/>
            <a:ext cx="8863965" cy="8382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descr="http://fancyfeather.com/media/catalog/product/cache/1/image/9df78eab33525d08d6e5fb8d27136e95/2/3/2314.jpg"/>
          <p:cNvPicPr>
            <a:picLocks noChangeAspect="1" noChangeArrowheads="1"/>
          </p:cNvPicPr>
          <p:nvPr/>
        </p:nvPicPr>
        <p:blipFill>
          <a:blip r:embed="rId2" cstate="print"/>
          <a:srcRect/>
          <a:stretch>
            <a:fillRect/>
          </a:stretch>
        </p:blipFill>
        <p:spPr bwMode="auto">
          <a:xfrm>
            <a:off x="3881740" y="3352801"/>
            <a:ext cx="5262260" cy="3505200"/>
          </a:xfrm>
          <a:prstGeom prst="rect">
            <a:avLst/>
          </a:prstGeom>
          <a:noFill/>
        </p:spPr>
      </p:pic>
      <p:pic>
        <p:nvPicPr>
          <p:cNvPr id="28673" name="Picture 1"/>
          <p:cNvPicPr>
            <a:picLocks noChangeAspect="1" noChangeArrowheads="1"/>
          </p:cNvPicPr>
          <p:nvPr/>
        </p:nvPicPr>
        <p:blipFill>
          <a:blip r:embed="rId3" cstate="print"/>
          <a:srcRect/>
          <a:stretch>
            <a:fillRect/>
          </a:stretch>
        </p:blipFill>
        <p:spPr bwMode="auto">
          <a:xfrm>
            <a:off x="239564" y="0"/>
            <a:ext cx="8523436" cy="17526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Nonfood-contact surfaces must be cleaned regularly.</a:t>
            </a:r>
          </a:p>
          <a:p>
            <a:r>
              <a:rPr lang="en-US" dirty="0" smtClean="0"/>
              <a:t>Examples include floors, ceilings, equipment exteriors, restrooms, and walls.</a:t>
            </a:r>
          </a:p>
          <a:p>
            <a:r>
              <a:rPr lang="en-US" dirty="0" smtClean="0"/>
              <a:t>Regular cleaning prevents </a:t>
            </a:r>
            <a:br>
              <a:rPr lang="en-US" dirty="0" smtClean="0"/>
            </a:br>
            <a:r>
              <a:rPr lang="en-US" dirty="0" smtClean="0"/>
              <a:t>dust, dirt, and food residue </a:t>
            </a:r>
            <a:br>
              <a:rPr lang="en-US" dirty="0" smtClean="0"/>
            </a:br>
            <a:r>
              <a:rPr lang="en-US" dirty="0" smtClean="0"/>
              <a:t>from building up.</a:t>
            </a:r>
            <a:endParaRPr lang="en-US" dirty="0"/>
          </a:p>
        </p:txBody>
      </p:sp>
      <p:sp>
        <p:nvSpPr>
          <p:cNvPr id="28675" name="AutoShape 3" descr="data:image/jpeg;base64,/9j/4AAQSkZJRgABAQAAAQABAAD/2wCEAAkGBhQSEBQTEBIUFRUSFxcVEhcYGRYWFxobFhQWFxQYFRUYGyYeFx0jGRUUHzEgJCc1LCwsFR4xNTAqNSYrLCkBCQoKDgwOGg8PFywcHBwpLCwsKSwsLCwpLCksLCwsLCwpLCwpLCkpLCksLCwsLCksKS0sLCksLCksLCw0KSwsLP/AABEIAMMBAwMBIgACEQEDEQH/xAAcAAEAAQUBAQAAAAAAAAAAAAAABAIDBQYHCAH/xABAEAABAwIDBQYDBQYFBQEAAAABAAIRAyEEEjEFIkFRYQYTMnGBkQdCoSNScrHwCBRigsHRM5Ki4fEVJEPC0jT/xAAYAQEBAQEBAAAAAAAAAAAAAAAAAQIEA//EAB8RAQEAAgMAAwEBAAAAAAAAAAABAhEDITEEEiJBE//aAAwDAQACEQMRAD8A7iiIgIiICIiAiIgIiICIiAiIgIiIC+Zhoo20nvFNxpkB3AkS0fi4xzI0XE9pdt8YMVUrNc01cM4h9IQabmsJa/JF3NDSXxJ+Yq6Hdl8lY3Ye1m4vC061Mx3jOktdo4RpIdPstfw22q9LFup4twDZZ3ToytJOYZD0eJgmwcxQZmvt80qFSpWYc1Koabg3q77Nwk6FrmE8pPJV/wDXR+8NpwYexrmmwBzEaXk2cPYqnbFAOGYzkqgUqg5Zj9m+OBa8wejui0vtHiqtJmHLCA6mTQmBmDqdVjhY6ju4dHIFUdKY+R7/AEKqa6bhcTxfxPezE1qpk5XU202B0MDDL6kTq526JiwJ4wvnZv4tYt+KbTLW1Q95YKcZIcS1rWsdwgwL21Ki6duRfG6X14r6iCIiAiIgIiICIiAiIgIiICIiAiIgIiICIiAiIgIiIKS4afr9XHuvOXbaqKO06lTDgtDHujVokFxgA6tkEaaHoF3PtFg3zTr0TD6Rh0mAWu1B9Q2/KfMcb7W1mVMa4lpjea9sRkeQWvHG0kevQKwZ74TbfLHVMISQKju8oTwJLbHkIy/Vb12x2UMTh3PYPtaQMt1JBG9TcB7g+2q4RsPaL6Y3tx1N0E6Ne0zcECWukGeF+C61sjtYMTSIectdgkOMMc4SBkcRY6zrw4KivsbtrvsK+hVcSXBzWuM5pDZgnnAzTxynjrge3G121AwAj7Xu65IPzd1kcAQdYnXmoX79krVyw92Hua9nDJUEkiRpO9p/Va3tvGsOVlOPFUNxoCSWgTya4/RCNa7S42CQ2JLml0wbgN08y0T+ELcPgtgA/FtqOaSWl9Zx8QY3mZ+Zzu7AOsZlznbG0BUc6wkmJ8v7rp3w3xtXB7KxdakwNfDHCo+IEgimALl1ySBEakmwBz6tdwoYw5yCDcEi+mUDMPTM31J5KVTrBxMfKYPnAP8AVcW2F8QKzq7KRqZ4fUYNC9+8HNbu233NaCRo2T5bTsf4jDuYe0Z6LmsrlpGV1R9RzTlsZBjNbmLjjdI6IitYdxLQXxJF4mPSbq6oCIiAiIgIiICIiAiIgIiICIiAiIgIiICIiAiIgjY2k5zHBvEER+vyOui4H27q93iwTulz3tdMkiCAARHLKAeIM8SvQbz0lef/AI5UCcY17WwTLSDYEsDS0yNTle32CLPWA7gtql9IlzKkZ2TY6ZfIyID+BgGBBOxdk8WDUyPf9k8XIsXBwPdFw1DmvEEDk4WFlrWyse51FpdGYyDpB5k9HA+4d6ZShUDTHEhzgeoE69QDPMjNxWhO7QOeKznHxiA/8TCWEk9bFaxtxx3nCZc8ieO80AQPYeizNLFCsDe4lpn+A5SR5wFgts4vPVNOm3NkcReILjaL2MDlfVWka9U2XlgkkaDeGX2+8tiodocR+6OonO1gblmC1mUuLt4DxGcwkzAMBY44S0lxzjgGvHllygfmrdFoB36JbPEsqEeslZDYb2uquJflAzQdMxIPHUCBEfx9VtuzNpChU7kAf/pp1Mzpa05WudmyxOW7TFiZWkd65rt0GLiGgjSwNyY8/NT9n7TLMSCR4Gl0cMxpgATeQD+SQdL2n21qGuJqH7AvDchLZe90k6mALtA03Zi62vsr21qMH/fPkObPDcDRAEayZ8zrouKUK5GWSSSb8TqL/ms2ys+rVZQENB/xHHVjTFy46kg/XgqtmnpDB4ttWm2pTMteJadJB0N1eWn9kO1tKtVOGoZ30qTAGVjla0lgAcxgaACBI0nQydJ3BZZEREBERAREQEREBERAREQEREBERAREQEREFFYw0nlf2Xnj4vY81NpCnMtndMTGZsA21s1vsvRJK8v/ABNblx+IaP8Ax1HBvkQ0t9g4qVrFa2ZSa1haDMOa+Y4VBceha73Kl0KEimTMZYN72Y5n/wAqNsvCuFNs3Lg0/wCt591l2UMrL/KZB/FmI+sexWotQK7zSpEyM73Hu+AEwZ9IJ/5WvZ2zHeaXy3gk8zckkmfdSdpY7vXucASGktZy1kn1gD0WGxTt4XLoN+DR68Sf1KWpJ/U8gEQG5yNWMObyLszXNB6a+SrNSB/hlma0GqOPNrYPPgo1atkaJa8SCGzljW8WIPoPXgrTsXna3cbAN9yx57zWiOG6LJKVVXbUb4WuDSc2gmOO+HZi3oVCFVwIeIOaQ6AbG0g/7KfVg0xmpjLwqCWxrAzNbB0HiCpoU6YIeapJkxmEDMQIzOB0B95VRTgq5qO/xG0gSA9xBJAN3OETpoBqSQFltl4BlSq5oc6nRJu9+V1XITkaA2wFRxzeQJ0AJOv4SkXv35E3kNM6ySABcrctm48UqZFLutJG+0vbNnObTAs8t+YkcBmAskS2ukdmMZiKGGDMFhqOFo0nRVr4l4DnQRZ8Cxi0C45BdVw7iWtJIJIEluhtqOi854TGZm5WUO9DSMrCBlBdN3WIm/zOuTJLl3DsM5/7lTFRmQtlobxAGmaGtbOvhEfVKkbAiIsqIiICIiAiIgIiICIiAiIgIiICIiAiK1iK4Y0kmBz4dJ5IMftrbLaMB0gkZmngcrhIt0K4D28qCpjn3kPGZs6gb9z6GVufa7tGa1Rp08QAEmzfFHmYPotPw+zM+JbVcQQ4ZengqsP0j3RuTSqILSNAI9sx/XmoW2seQwNbq+xN7NDnSehvlHr91ZrH0gzW2Vt9J1iw5m8dVp208Zq8hsus1ovAFg0HWAOPGSeMq26NbQ9oOIG8MrY3NBfQRbQfXRQu8a2CC5sROmYk3JE6ACL9V8xj7ZnklxO63pxJPDgOSiGu6bnXjrw5zfVYWpz6YIBGUtd4A4VCbDeILVKp4RpaAWtk+BwDXMtMiQWum14kjosZQdv2PO+6CTwuTu3i82hTTtUVGOac2YAkcM3PQxmF4MXiOq3GKYvPTaTG5JbBkPaTdwzcRcG8gg6WlRK+FdExLSN0OzCJjw3g/VTMEaZzMe87zYvbIZtmI3SDJE/xXjhBqUspyuMgeH5Ztzg381UWKD3A+LLEeIu58hfmsrs/C1LllUAm7Q3R3uIM8jdQKAIGbIcpnehjwOXiEekrJYXEOHzCq0y0gSwtHNrREHymfyQZjD1cTmIc2kGABtQy2mZdPCcxg8YMLsXwx2p3OHp0KlR1VznEzmZla2+XLoXTHALhJ2vZjXugtG64AEFt7OMzeNCCs92Y7QBlYGgWEvtvwHsJIu3MCJ6iJ6Ko9PhFg+zGPq1aYNSC2LPhzSb/AMRObjJWcWFEREBERAREQEREBERAREQEREBERAWL27jxTpVIguazNlPFpOU6eevBZCtVDRJMD6e65RtTaBe1r3Eyc2boXOmCNOnnCLJthNn4LNXJeczWOJ8pJzfQj6Kzh6jW6kDu/LU/8m54KbtHEilhzVBvVbJ4WIufy05rn+0Np1C1rQyc0loix0ub6CBY2sFN6emtsh2l2tdwB4gkaxwaAfwkmf4ieK1LGYwjeDdCBmI5cGjT16LNf9Jc4B73NvJfNxPEni79WAVG0KLSwHNnDReGRINruPg849VPautTprldw+YlzjBPQRp5pWaW6tyzzB+h09lVi65zFrYa0SAAWG3LM0AO01UzZ1AtaZexuYaPO6eOmkrTzRsBhH5g5ndkt4Fzb8xE8VI2rRbPe0QWad4zQsdzHNpIseZhV1sEG6tDXay1zS32ylw8lHxuPed1zjDZA3i4dQIAH0VTSt1PM5rmscw/McuameGYNi08RpyXyu7MYeW2vLYIItfLp6CD0UI1jAGaZ85EeYRuIcDI1HEWPuIQZsUgG/ZblSJYQYY5vzAE2cOjv8x0UFweQZo5H2OZpNOOeZmkROgCvMxrngFxLmMu4W7xswC4GN4af1jVU4qvUbDmVCWG7SC45RyIMAa8lRZdhHuIIex/CA9oJ6XiVN2djm52NqCQHtkOcwDKDvAujM23I3lQe/FUlzmgOsCRrprk+b0K+YGqGPzvZTe0E2JhpNokC5aDBga+SI9Wdke1OFxFIDD5Gu0NJoaHWOXPkYTDSeM6cVsy8/8Awn24Bi3OdVOcxnADA19iXk+FtNgDbdBou/tdIkcVKPqIigIiICIiAiIgIiICIiAiIgIiIIu02TReB9063Gl7eS4jsyk6pVrOqHI1rwwlxkGLk5ZvbLfquydoO0dDB0jUxDw0fK3Vzjya3j+XNcXb2rpVS97QKVMudZ28TMzl0BIAb1vZRrFka2DZUDm1Rma7LkBLmgADk2JEmST0A5mFtFjWS0lopPJaxgHAAAd22TA1Ob24BR9obXdbIWjOSGB4NiTDRGswRzjjyETDbCeftcRUNSqSQ3Q5QQQC2GwXcgNNeSrSJtXAsLDNQspiBvQweK0zfwg2jgtJx7TXqxRaS0WaTqQNS48pmPNbpS7NwS7v8Q0yNamhgTmhtpv5aSYlXK+xm5GtOVsCG21vM62m6hrfrWMPsajTH2mIqNdEw0An0V1mLZf/ALit0zOzR+KRlHkpe0sCQ2HlpAgWcGE8YDj4vVYJoYLtruZmJBEG34nTBCm11Ir2lSqEkupio3UOYANeLgwAEx0UdlSlAvE2JjQ/xskgt6gz0Ut21qbWAWfYi26R6ka8QQsNWfnMkXOpGp6kDitMUxRGaW5QCB4Zj63BsvmHr5ScwkEQ4f26g39F9bhjAc3eHS8HkWqy5pm4RlLxeGLHjIZDxmYRaQbR+YhRQTMCeUfmFfpVg5opvMAGWu+7Iv6Ex7KTWwBA3/R4uP5unX81dCLTpEuDYLc1tDrwVNV/qYEmII6dT1UzC52y2GuA8bHaefl1HMKLiS3NLWwD8s5o8nDW6DIbC2i2k8Cow1abiO8ZmLQQOJ4GNRNgbr1J2A29SxOEb3DO7FMlmTNnygeHfFnS0jTqvI2edLcDC73+zpiH9ziWOLsoczKMu6DDp3o1sLIOyIiKAiIgIiICIiAiIgIiICIiAtQ7b/ESlgG5BFTEEbtMcJ0NQjQdNT9Vh+2/xKcx7sLs9pdWBLalQjdYRYhs6uHPQdVzSq+lhyamJqd5WdJMmbnWVqYptfqYDE7QrHEY2oQOR0A1DQNGt6Kztra+GoUf3cAPGdpcRI0nKQQ4GQCRqJkhaxt3tnUrbrXQ3SJgfRa5VrEukm/Tp+pVtnkTt17D4WgzLUFK5a0sG6HERctaYMeUDWxuTKrVcpDmizvkc4T55Z5GNTMLSuzm2GkMY8ve5wDGNc7wZQScpI3QY04F/JbRSxlocd05cpiwtr+YI6WK8/69p3FTdqt75w0BFgWFl7yNPNQcRjGF2VzgDPEx72uJ4hQO0W1O6Aa2pUAN5ad06wLgkX46LEYrtAHtaXjw6WvcTfKARwuPqglbTfScC5zQ4AxLSTPG02NpWu4jLP2Ylo0JAEzAgxr66wp2KaH78OBDgPEXaTrPRY/FEttAj5YjmeI11UW1bdgA8ZmDjdsi08Qf6FUfubQDJLTNuM+2qoZVYTv5/MGR0JBSnjoaWwCAbTe3Q8OarHSmjVyusSeREgx1hZp+DJYLZgd4RGaImWcJHLj9FhMXiA4yInUkW4cevNSsDtssBa4ZmnW8Hjdp4H9dVqVleGzadYF1N2Vws5pHHnE6HppyVOHxdSke5qNa4DRrrg8gCOBUPF4v7TMx7jyd4XfzEanhPFWHYhxiTduh489U2JQxA5ZSLsdyvoSNR/ZWMVVa8ghuUxvR4SeYHCeSk7Qe3O4keIZ2xBEuh0EcBd1lDFWNBfjfX0QWwV2j4CNea+YVakbwewB5Y6GmM7pyg8uNlxt1SeAXa/2f8N9rVeytSJNMB9OHd4BmB3eBExJ6hB3JF9RQEREBERAREQEREBEULG7VbTt4nfdH9T8qlsnqyW9RLfUAEkgAakrDYvbRcIpWbxef/UFYLa/aJs/aOzEaMFmDzPErWcf2jc/T05BcnJzW9Yu3j+PrvJgvifj3YVxfhjLcRLqh+YPAGYh2sEQfMOXIK9d9RxLiSSu51ew+I2jSI8AG8x7wQ0mLNA1IIJE6AFW9ifs/vscTXYwcW0wXnyzOgD2K6OK5XH9Obmxxmf5cVobNc7VZbZuwH1XZaNJ9V33abXPPrlFvVejtk/CbZ9CJomsRxqku/wBAhn0W2YbCsptDabGsaNGtAaB6Cy9Xi8xO7IYrDVGHEYfupGZuctJ0cYDWuJBhrteSn4rE0qjSCTDRbVpgGZ6kEm/ku0fEHAU30KZqTatSbIaSYqO7vhp4yZ5jqsO34K4TvmPc572NLs9N12vaQQ0EggiJmRrAsFG5dOKHGd4XBr3GNZLnGGkm5zW9Oai1Ozrn03Ppse6kwgOeGOLWlwmHGN2L6rv+0vg7gKj2OpUzh8khwow0PEEAOBBEgnXXh5Znsr2KoYGnlpAuc5uWo92rxJIzN8NpjTRTR9nlbCYnIalN7hlc2zgZgt8LvOJtxsolXHuJDxDTAsNLdNF6e7c/CnC7RpNAa2hVp2p1abG6fce0Rmb0kEHQ6zzXB/s8YjvPtKtPu9HEEh3jILmWIO6GvDXayWkiMyqbcee6STzuvkrZe2vw/wATsyrlrsmmSRSrNG4/lf5XR8pvY6i61qER8RfYSEHxERBXO75H8/8Aj6qkL4vsoKgug/BjbLqe0qDAwvkltm5iGPs8gi7QDBPCAVz5oJNl1T9nnCg7RqPgEtoug3tLmh0Wibj3KD0WiIg+oiICIiAiKDjNrspmJzO+6259eAUtk9WS3qJ0qLitosp2Jk/dF3e3D1WCx+23RL3Cm3k07x9f7LV9qdqMoLaQjmdXH1XPnz68dOHx7fWzbV7TZQcx7scALvPmdGrSdpdpnPltOwPAanzPEq5sns7Xxzs3hpzeo6Y/lHzH6LoOw+ydDCiWNzP41HXd6cG+ixMM+Tu9PW54cXU7rR9j9h8TiIdW+yZ/EN4+TNR6wt22R2Pw9CCGZ3D5n7x9BoPQLOIujHjxx8cufNnn7RERejyEREFFWi1whwBFjBuLGR9QD6KtEQEREBERBYxmCZVYWVWMex2rXNDmnzBEFartf4TbOxFHujhmU48FSmA2o3kA4DeHR0/23FEHH+z3wrfgalVzsPRxjJyGm9jSXUzBFWiXHKHi4LDrFjzyOJ+Bmz61QVGMq0mlxL6cltiBZkzlg34i5HIjp0JCDjfab9nqh3WbAPqZ2ySyo4HOOTXQMpHCbLmm2vhxUpOJpmWDxB4LatPpWpgEtv8AOAWHUHgPWCjYzZ1KqIq02PA0zNDo8p0QeUsD8NMbVbnoUW12gkHuqlNxBmLszBw56KzW7DYtodnwdZmQOc4kCwaJktNxYe3NeoW9i8GH524am133mjI7zDmwQfVZajQytyy4gaZjmPubn1VHm74e/CB+Pc2rXL6VBsh9i2oTEt7vM0tI0k+a9B7B7O0MHSFLDUmsaNYAlxgCXHiTGqyQC+qBCIiAiK1iMS1jS57g0DUlBdUPH7UZSG8bnRou4+nBa/je2AfLaDmgCznkifRvD1WBrbbYyS0yfmc65K58+aTx1cfx7e8mx4za9Rw3j3bDwHi9T/ZYHHbfbTEU7deK1zHdoHOJuVL2B2Rr4s53blM/O4a/gb83nouf9Z106w452h1cZVxD8jA5znaAXJ/26rcez3w7DYqYuHu1FMeEfiPzHpp5rZti9n6OFblpNufE43c7zP8AQWWSXThwzHu+uXk+Rcup1FLGAAAAACwAsPRVIi93MIiICIiAiIgIiICIiAiIgIiICIiAiIgIiICIiAiIgwu2u0rKB7toz1YnLoGg6F7uGh9lz3tLt41mva6pL3AtbFmMnkB+fVRviHhsTRxtSq5ru6rEZHNkts0BoPI2Nj6KJsXsTjMXDshpsPz1JaP5W+J3tHVcnJc7lqR38U48cftak7XwmBw1Gm3B1XVqx8bw6WxF5EQJMQBccVG2R2fxOMI7thy8Xu3WD+bj5CV0HYXw0w1CHVZrvH3xDAelPT/NK21rAAABAFgBp6Lf+X2u8nlef6zWPbVdgfDuhQh1b7Z/8Q3B5M4+Z+i2sBfUXvJJ458srld0REVZEREBERAREQEREBERAREQEREBERAREQEREBERAREQEREHwhfURAREQEREBERAREQEREBERAREQEREBERAREQEREBERAREQEREBERAREQf/9k=">
            <a:hlinkClick r:id="rId4"/>
          </p:cNvPr>
          <p:cNvSpPr>
            <a:spLocks noChangeAspect="1" noChangeArrowheads="1"/>
          </p:cNvSpPr>
          <p:nvPr/>
        </p:nvSpPr>
        <p:spPr bwMode="auto">
          <a:xfrm>
            <a:off x="28575" y="-1371600"/>
            <a:ext cx="3810000" cy="2867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7" name="AutoShape 5" descr="data:image/jpeg;base64,/9j/4AAQSkZJRgABAQAAAQABAAD/2wCEAAkGBhQSEBQTEBIUFRUSFxcVEhcYGRYWFxobFhQWFxQYFRUYGyYeFx0jGRUUHzEgJCc1LCwsFR4xNTAqNSYrLCkBCQoKDgwOGg8PFywcHBwpLCwsKSwsLCwpLCksLCwsLCwpLCwpLCkpLCksLCwsLCksKS0sLCksLCksLCw0KSwsLP/AABEIAMMBAwMBIgACEQEDEQH/xAAcAAEAAQUBAQAAAAAAAAAAAAAABAIDBQYHCAH/xABAEAABAwIDBQYDBQYFBQEAAAABAAIRAyEEEjEFIkFRYQYTMnGBkQdCoSNScrHwCBRigsHRM5Ki4fEVJEPC0jT/xAAYAQEBAQEBAAAAAAAAAAAAAAAAAQIEA//EAB8RAQEAAgMAAwEBAAAAAAAAAAABAhEDITEEEiJBE//aAAwDAQACEQMRAD8A7iiIgIiICIiAiIgIiICIiAiIgIiIC+Zhoo20nvFNxpkB3AkS0fi4xzI0XE9pdt8YMVUrNc01cM4h9IQabmsJa/JF3NDSXxJ+Yq6Hdl8lY3Ye1m4vC061Mx3jOktdo4RpIdPstfw22q9LFup4twDZZ3ToytJOYZD0eJgmwcxQZmvt80qFSpWYc1Koabg3q77Nwk6FrmE8pPJV/wDXR+8NpwYexrmmwBzEaXk2cPYqnbFAOGYzkqgUqg5Zj9m+OBa8wejui0vtHiqtJmHLCA6mTQmBmDqdVjhY6ju4dHIFUdKY+R7/AEKqa6bhcTxfxPezE1qpk5XU202B0MDDL6kTq526JiwJ4wvnZv4tYt+KbTLW1Q95YKcZIcS1rWsdwgwL21Ki6duRfG6X14r6iCIiAiIgIiICIiAiIgIiICIiAiIgIiICIiAiIgIiIKS4afr9XHuvOXbaqKO06lTDgtDHujVokFxgA6tkEaaHoF3PtFg3zTr0TD6Rh0mAWu1B9Q2/KfMcb7W1mVMa4lpjea9sRkeQWvHG0kevQKwZ74TbfLHVMISQKju8oTwJLbHkIy/Vb12x2UMTh3PYPtaQMt1JBG9TcB7g+2q4RsPaL6Y3tx1N0E6Ne0zcECWukGeF+C61sjtYMTSIectdgkOMMc4SBkcRY6zrw4KivsbtrvsK+hVcSXBzWuM5pDZgnnAzTxynjrge3G121AwAj7Xu65IPzd1kcAQdYnXmoX79krVyw92Hua9nDJUEkiRpO9p/Va3tvGsOVlOPFUNxoCSWgTya4/RCNa7S42CQ2JLml0wbgN08y0T+ELcPgtgA/FtqOaSWl9Zx8QY3mZ+Zzu7AOsZlznbG0BUc6wkmJ8v7rp3w3xtXB7KxdakwNfDHCo+IEgimALl1ySBEakmwBz6tdwoYw5yCDcEi+mUDMPTM31J5KVTrBxMfKYPnAP8AVcW2F8QKzq7KRqZ4fUYNC9+8HNbu233NaCRo2T5bTsf4jDuYe0Z6LmsrlpGV1R9RzTlsZBjNbmLjjdI6IitYdxLQXxJF4mPSbq6oCIiAiIgIiICIiAiIgIiICIiAiIgIiICIiAiIgjY2k5zHBvEER+vyOui4H27q93iwTulz3tdMkiCAARHLKAeIM8SvQbz0lef/AI5UCcY17WwTLSDYEsDS0yNTle32CLPWA7gtql9IlzKkZ2TY6ZfIyID+BgGBBOxdk8WDUyPf9k8XIsXBwPdFw1DmvEEDk4WFlrWyse51FpdGYyDpB5k9HA+4d6ZShUDTHEhzgeoE69QDPMjNxWhO7QOeKznHxiA/8TCWEk9bFaxtxx3nCZc8ieO80AQPYeizNLFCsDe4lpn+A5SR5wFgts4vPVNOm3NkcReILjaL2MDlfVWka9U2XlgkkaDeGX2+8tiodocR+6OonO1gblmC1mUuLt4DxGcwkzAMBY44S0lxzjgGvHllygfmrdFoB36JbPEsqEeslZDYb2uquJflAzQdMxIPHUCBEfx9VtuzNpChU7kAf/pp1Mzpa05WudmyxOW7TFiZWkd65rt0GLiGgjSwNyY8/NT9n7TLMSCR4Gl0cMxpgATeQD+SQdL2n21qGuJqH7AvDchLZe90k6mALtA03Zi62vsr21qMH/fPkObPDcDRAEayZ8zrouKUK5GWSSSb8TqL/ms2ys+rVZQENB/xHHVjTFy46kg/XgqtmnpDB4ttWm2pTMteJadJB0N1eWn9kO1tKtVOGoZ30qTAGVjla0lgAcxgaACBI0nQydJ3BZZEREBERAREQEREBERAREQEREBERAREQEREFFYw0nlf2Xnj4vY81NpCnMtndMTGZsA21s1vsvRJK8v/ABNblx+IaP8Ax1HBvkQ0t9g4qVrFa2ZSa1haDMOa+Y4VBceha73Kl0KEimTMZYN72Y5n/wAqNsvCuFNs3Lg0/wCt591l2UMrL/KZB/FmI+sexWotQK7zSpEyM73Hu+AEwZ9IJ/5WvZ2zHeaXy3gk8zckkmfdSdpY7vXucASGktZy1kn1gD0WGxTt4XLoN+DR68Sf1KWpJ/U8gEQG5yNWMObyLszXNB6a+SrNSB/hlma0GqOPNrYPPgo1atkaJa8SCGzljW8WIPoPXgrTsXna3cbAN9yx57zWiOG6LJKVVXbUb4WuDSc2gmOO+HZi3oVCFVwIeIOaQ6AbG0g/7KfVg0xmpjLwqCWxrAzNbB0HiCpoU6YIeapJkxmEDMQIzOB0B95VRTgq5qO/xG0gSA9xBJAN3OETpoBqSQFltl4BlSq5oc6nRJu9+V1XITkaA2wFRxzeQJ0AJOv4SkXv35E3kNM6ySABcrctm48UqZFLutJG+0vbNnObTAs8t+YkcBmAskS2ukdmMZiKGGDMFhqOFo0nRVr4l4DnQRZ8Cxi0C45BdVw7iWtJIJIEluhtqOi854TGZm5WUO9DSMrCBlBdN3WIm/zOuTJLl3DsM5/7lTFRmQtlobxAGmaGtbOvhEfVKkbAiIsqIiICIiAiIgIiICIiAiIgIiICIiAiK1iK4Y0kmBz4dJ5IMftrbLaMB0gkZmngcrhIt0K4D28qCpjn3kPGZs6gb9z6GVufa7tGa1Rp08QAEmzfFHmYPotPw+zM+JbVcQQ4ZengqsP0j3RuTSqILSNAI9sx/XmoW2seQwNbq+xN7NDnSehvlHr91ZrH0gzW2Vt9J1iw5m8dVp208Zq8hsus1ovAFg0HWAOPGSeMq26NbQ9oOIG8MrY3NBfQRbQfXRQu8a2CC5sROmYk3JE6ACL9V8xj7ZnklxO63pxJPDgOSiGu6bnXjrw5zfVYWpz6YIBGUtd4A4VCbDeILVKp4RpaAWtk+BwDXMtMiQWum14kjosZQdv2PO+6CTwuTu3i82hTTtUVGOac2YAkcM3PQxmF4MXiOq3GKYvPTaTG5JbBkPaTdwzcRcG8gg6WlRK+FdExLSN0OzCJjw3g/VTMEaZzMe87zYvbIZtmI3SDJE/xXjhBqUspyuMgeH5Ztzg381UWKD3A+LLEeIu58hfmsrs/C1LllUAm7Q3R3uIM8jdQKAIGbIcpnehjwOXiEekrJYXEOHzCq0y0gSwtHNrREHymfyQZjD1cTmIc2kGABtQy2mZdPCcxg8YMLsXwx2p3OHp0KlR1VznEzmZla2+XLoXTHALhJ2vZjXugtG64AEFt7OMzeNCCs92Y7QBlYGgWEvtvwHsJIu3MCJ6iJ6Ko9PhFg+zGPq1aYNSC2LPhzSb/AMRObjJWcWFEREBERAREQEREBERAREQEREBERAWL27jxTpVIguazNlPFpOU6eevBZCtVDRJMD6e65RtTaBe1r3Eyc2boXOmCNOnnCLJthNn4LNXJeczWOJ8pJzfQj6Kzh6jW6kDu/LU/8m54KbtHEilhzVBvVbJ4WIufy05rn+0Np1C1rQyc0loix0ub6CBY2sFN6emtsh2l2tdwB4gkaxwaAfwkmf4ieK1LGYwjeDdCBmI5cGjT16LNf9Jc4B73NvJfNxPEni79WAVG0KLSwHNnDReGRINruPg849VPautTprldw+YlzjBPQRp5pWaW6tyzzB+h09lVi65zFrYa0SAAWG3LM0AO01UzZ1AtaZexuYaPO6eOmkrTzRsBhH5g5ndkt4Fzb8xE8VI2rRbPe0QWad4zQsdzHNpIseZhV1sEG6tDXay1zS32ylw8lHxuPed1zjDZA3i4dQIAH0VTSt1PM5rmscw/McuameGYNi08RpyXyu7MYeW2vLYIItfLp6CD0UI1jAGaZ85EeYRuIcDI1HEWPuIQZsUgG/ZblSJYQYY5vzAE2cOjv8x0UFweQZo5H2OZpNOOeZmkROgCvMxrngFxLmMu4W7xswC4GN4af1jVU4qvUbDmVCWG7SC45RyIMAa8lRZdhHuIIex/CA9oJ6XiVN2djm52NqCQHtkOcwDKDvAujM23I3lQe/FUlzmgOsCRrprk+b0K+YGqGPzvZTe0E2JhpNokC5aDBga+SI9Wdke1OFxFIDD5Gu0NJoaHWOXPkYTDSeM6cVsy8/8Awn24Bi3OdVOcxnADA19iXk+FtNgDbdBou/tdIkcVKPqIigIiICIiAiIgIiICIiAiIgIiIIu02TReB9063Gl7eS4jsyk6pVrOqHI1rwwlxkGLk5ZvbLfquydoO0dDB0jUxDw0fK3Vzjya3j+XNcXb2rpVS97QKVMudZ28TMzl0BIAb1vZRrFka2DZUDm1Rma7LkBLmgADk2JEmST0A5mFtFjWS0lopPJaxgHAAAd22TA1Ob24BR9obXdbIWjOSGB4NiTDRGswRzjjyETDbCeftcRUNSqSQ3Q5QQQC2GwXcgNNeSrSJtXAsLDNQspiBvQweK0zfwg2jgtJx7TXqxRaS0WaTqQNS48pmPNbpS7NwS7v8Q0yNamhgTmhtpv5aSYlXK+xm5GtOVsCG21vM62m6hrfrWMPsajTH2mIqNdEw0An0V1mLZf/ALit0zOzR+KRlHkpe0sCQ2HlpAgWcGE8YDj4vVYJoYLtruZmJBEG34nTBCm11Ir2lSqEkupio3UOYANeLgwAEx0UdlSlAvE2JjQ/xskgt6gz0Ut21qbWAWfYi26R6ka8QQsNWfnMkXOpGp6kDitMUxRGaW5QCB4Zj63BsvmHr5ScwkEQ4f26g39F9bhjAc3eHS8HkWqy5pm4RlLxeGLHjIZDxmYRaQbR+YhRQTMCeUfmFfpVg5opvMAGWu+7Iv6Ex7KTWwBA3/R4uP5unX81dCLTpEuDYLc1tDrwVNV/qYEmII6dT1UzC52y2GuA8bHaefl1HMKLiS3NLWwD8s5o8nDW6DIbC2i2k8Cow1abiO8ZmLQQOJ4GNRNgbr1J2A29SxOEb3DO7FMlmTNnygeHfFnS0jTqvI2edLcDC73+zpiH9ziWOLsoczKMu6DDp3o1sLIOyIiKAiIgIiICIiAiIgIiICIiAtQ7b/ESlgG5BFTEEbtMcJ0NQjQdNT9Vh+2/xKcx7sLs9pdWBLalQjdYRYhs6uHPQdVzSq+lhyamJqd5WdJMmbnWVqYptfqYDE7QrHEY2oQOR0A1DQNGt6Kztra+GoUf3cAPGdpcRI0nKQQ4GQCRqJkhaxt3tnUrbrXQ3SJgfRa5VrEukm/Tp+pVtnkTt17D4WgzLUFK5a0sG6HERctaYMeUDWxuTKrVcpDmizvkc4T55Z5GNTMLSuzm2GkMY8ve5wDGNc7wZQScpI3QY04F/JbRSxlocd05cpiwtr+YI6WK8/69p3FTdqt75w0BFgWFl7yNPNQcRjGF2VzgDPEx72uJ4hQO0W1O6Aa2pUAN5ad06wLgkX46LEYrtAHtaXjw6WvcTfKARwuPqglbTfScC5zQ4AxLSTPG02NpWu4jLP2Ylo0JAEzAgxr66wp2KaH78OBDgPEXaTrPRY/FEttAj5YjmeI11UW1bdgA8ZmDjdsi08Qf6FUfubQDJLTNuM+2qoZVYTv5/MGR0JBSnjoaWwCAbTe3Q8OarHSmjVyusSeREgx1hZp+DJYLZgd4RGaImWcJHLj9FhMXiA4yInUkW4cevNSsDtssBa4ZmnW8Hjdp4H9dVqVleGzadYF1N2Vws5pHHnE6HppyVOHxdSke5qNa4DRrrg8gCOBUPF4v7TMx7jyd4XfzEanhPFWHYhxiTduh489U2JQxA5ZSLsdyvoSNR/ZWMVVa8ghuUxvR4SeYHCeSk7Qe3O4keIZ2xBEuh0EcBd1lDFWNBfjfX0QWwV2j4CNea+YVakbwewB5Y6GmM7pyg8uNlxt1SeAXa/2f8N9rVeytSJNMB9OHd4BmB3eBExJ6hB3JF9RQEREBERAREQEREBEULG7VbTt4nfdH9T8qlsnqyW9RLfUAEkgAakrDYvbRcIpWbxef/UFYLa/aJs/aOzEaMFmDzPErWcf2jc/T05BcnJzW9Yu3j+PrvJgvifj3YVxfhjLcRLqh+YPAGYh2sEQfMOXIK9d9RxLiSSu51ew+I2jSI8AG8x7wQ0mLNA1IIJE6AFW9ifs/vscTXYwcW0wXnyzOgD2K6OK5XH9Obmxxmf5cVobNc7VZbZuwH1XZaNJ9V33abXPPrlFvVejtk/CbZ9CJomsRxqku/wBAhn0W2YbCsptDabGsaNGtAaB6Cy9Xi8xO7IYrDVGHEYfupGZuctJ0cYDWuJBhrteSn4rE0qjSCTDRbVpgGZ6kEm/ku0fEHAU30KZqTatSbIaSYqO7vhp4yZ5jqsO34K4TvmPc572NLs9N12vaQQ0EggiJmRrAsFG5dOKHGd4XBr3GNZLnGGkm5zW9Oai1Ozrn03Ppse6kwgOeGOLWlwmHGN2L6rv+0vg7gKj2OpUzh8khwow0PEEAOBBEgnXXh5Znsr2KoYGnlpAuc5uWo92rxJIzN8NpjTRTR9nlbCYnIalN7hlc2zgZgt8LvOJtxsolXHuJDxDTAsNLdNF6e7c/CnC7RpNAa2hVp2p1abG6fce0Rmb0kEHQ6zzXB/s8YjvPtKtPu9HEEh3jILmWIO6GvDXayWkiMyqbcee6STzuvkrZe2vw/wATsyrlrsmmSRSrNG4/lf5XR8pvY6i61qER8RfYSEHxERBXO75H8/8Aj6qkL4vsoKgug/BjbLqe0qDAwvkltm5iGPs8gi7QDBPCAVz5oJNl1T9nnCg7RqPgEtoug3tLmh0Wibj3KD0WiIg+oiICIiAiKDjNrspmJzO+6259eAUtk9WS3qJ0qLitosp2Jk/dF3e3D1WCx+23RL3Cm3k07x9f7LV9qdqMoLaQjmdXH1XPnz68dOHx7fWzbV7TZQcx7scALvPmdGrSdpdpnPltOwPAanzPEq5sns7Xxzs3hpzeo6Y/lHzH6LoOw+ydDCiWNzP41HXd6cG+ixMM+Tu9PW54cXU7rR9j9h8TiIdW+yZ/EN4+TNR6wt22R2Pw9CCGZ3D5n7x9BoPQLOIujHjxx8cufNnn7RERejyEREFFWi1whwBFjBuLGR9QD6KtEQEREBERBYxmCZVYWVWMex2rXNDmnzBEFartf4TbOxFHujhmU48FSmA2o3kA4DeHR0/23FEHH+z3wrfgalVzsPRxjJyGm9jSXUzBFWiXHKHi4LDrFjzyOJ+Bmz61QVGMq0mlxL6cltiBZkzlg34i5HIjp0JCDjfab9nqh3WbAPqZ2ySyo4HOOTXQMpHCbLmm2vhxUpOJpmWDxB4LatPpWpgEtv8AOAWHUHgPWCjYzZ1KqIq02PA0zNDo8p0QeUsD8NMbVbnoUW12gkHuqlNxBmLszBw56KzW7DYtodnwdZmQOc4kCwaJktNxYe3NeoW9i8GH524am133mjI7zDmwQfVZajQytyy4gaZjmPubn1VHm74e/CB+Pc2rXL6VBsh9i2oTEt7vM0tI0k+a9B7B7O0MHSFLDUmsaNYAlxgCXHiTGqyQC+qBCIiAiK1iMS1jS57g0DUlBdUPH7UZSG8bnRou4+nBa/je2AfLaDmgCznkifRvD1WBrbbYyS0yfmc65K58+aTx1cfx7e8mx4za9Rw3j3bDwHi9T/ZYHHbfbTEU7deK1zHdoHOJuVL2B2Rr4s53blM/O4a/gb83nouf9Z106w452h1cZVxD8jA5znaAXJ/26rcez3w7DYqYuHu1FMeEfiPzHpp5rZti9n6OFblpNufE43c7zP8AQWWSXThwzHu+uXk+Rcup1FLGAAAAACwAsPRVIi93MIiICIiAiIgIiICIiAiIgIiICIiAiIgIiICIiAiIgwu2u0rKB7toz1YnLoGg6F7uGh9lz3tLt41mva6pL3AtbFmMnkB+fVRviHhsTRxtSq5ru6rEZHNkts0BoPI2Nj6KJsXsTjMXDshpsPz1JaP5W+J3tHVcnJc7lqR38U48cftak7XwmBw1Gm3B1XVqx8bw6WxF5EQJMQBccVG2R2fxOMI7thy8Xu3WD+bj5CV0HYXw0w1CHVZrvH3xDAelPT/NK21rAAABAFgBp6Lf+X2u8nlef6zWPbVdgfDuhQh1b7Z/8Q3B5M4+Z+i2sBfUXvJJ458srld0REVZEREBERAREQEREBERAREQEREBERAREQEREBERAREQEREHwhfURAREQEREBERAREQEREBERAREQEREBERAREQEREBERAREQEREBERAREQf/9k=">
            <a:hlinkClick r:id="rId4"/>
          </p:cNvPr>
          <p:cNvSpPr>
            <a:spLocks noChangeAspect="1" noChangeArrowheads="1"/>
          </p:cNvSpPr>
          <p:nvPr/>
        </p:nvSpPr>
        <p:spPr bwMode="auto">
          <a:xfrm>
            <a:off x="28575" y="-1371600"/>
            <a:ext cx="3810000" cy="28670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encrypted-tbn1.gstatic.com/images?q=tbn:ANd9GcRFwS2W7_PaldrJwF6E091T4Jv95iBi-DQXopjHqw7osTEGSyB4eg"/>
          <p:cNvPicPr>
            <a:picLocks noChangeAspect="1" noChangeArrowheads="1"/>
          </p:cNvPicPr>
          <p:nvPr/>
        </p:nvPicPr>
        <p:blipFill>
          <a:blip r:embed="rId2" cstate="print"/>
          <a:srcRect/>
          <a:stretch>
            <a:fillRect/>
          </a:stretch>
        </p:blipFill>
        <p:spPr bwMode="auto">
          <a:xfrm>
            <a:off x="6096000" y="2610255"/>
            <a:ext cx="3048000" cy="4247745"/>
          </a:xfrm>
          <a:prstGeom prst="rect">
            <a:avLst/>
          </a:prstGeom>
          <a:noFill/>
        </p:spPr>
      </p:pic>
      <p:sp>
        <p:nvSpPr>
          <p:cNvPr id="3" name="Content Placeholder 2"/>
          <p:cNvSpPr>
            <a:spLocks noGrp="1"/>
          </p:cNvSpPr>
          <p:nvPr>
            <p:ph idx="1"/>
          </p:nvPr>
        </p:nvSpPr>
        <p:spPr/>
        <p:txBody>
          <a:bodyPr/>
          <a:lstStyle/>
          <a:p>
            <a:r>
              <a:rPr lang="en-US" dirty="0" smtClean="0"/>
              <a:t>How you will contain liquid and airborne substances, and remove them from the operation.</a:t>
            </a:r>
          </a:p>
          <a:p>
            <a:r>
              <a:rPr lang="en-US" dirty="0" smtClean="0"/>
              <a:t>How you will clean, sanitize, and </a:t>
            </a:r>
            <a:br>
              <a:rPr lang="en-US" dirty="0" smtClean="0"/>
            </a:br>
            <a:r>
              <a:rPr lang="en-US" dirty="0" smtClean="0"/>
              <a:t>disinfect surfaces</a:t>
            </a:r>
          </a:p>
          <a:p>
            <a:r>
              <a:rPr lang="en-US" dirty="0" smtClean="0"/>
              <a:t>When to throw away food that </a:t>
            </a:r>
            <a:br>
              <a:rPr lang="en-US" dirty="0" smtClean="0"/>
            </a:br>
            <a:r>
              <a:rPr lang="en-US" dirty="0" smtClean="0"/>
              <a:t>may have been contaminated</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446964" y="533400"/>
            <a:ext cx="8239836" cy="6858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nowiknow.com/wp-content/uploads/wet_floor_sign_floor_1.jpg"/>
          <p:cNvPicPr>
            <a:picLocks noChangeAspect="1" noChangeArrowheads="1"/>
          </p:cNvPicPr>
          <p:nvPr/>
        </p:nvPicPr>
        <p:blipFill>
          <a:blip r:embed="rId2" cstate="print"/>
          <a:srcRect/>
          <a:stretch>
            <a:fillRect/>
          </a:stretch>
        </p:blipFill>
        <p:spPr bwMode="auto">
          <a:xfrm>
            <a:off x="6648450" y="1752600"/>
            <a:ext cx="2495550" cy="3743325"/>
          </a:xfrm>
          <a:prstGeom prst="rect">
            <a:avLst/>
          </a:prstGeom>
          <a:noFill/>
        </p:spPr>
      </p:pic>
      <p:sp>
        <p:nvSpPr>
          <p:cNvPr id="3" name="Content Placeholder 2"/>
          <p:cNvSpPr>
            <a:spLocks noGrp="1"/>
          </p:cNvSpPr>
          <p:nvPr>
            <p:ph idx="1"/>
          </p:nvPr>
        </p:nvSpPr>
        <p:spPr/>
        <p:txBody>
          <a:bodyPr/>
          <a:lstStyle/>
          <a:p>
            <a:r>
              <a:rPr lang="en-US" dirty="0" smtClean="0"/>
              <a:t>What equipment is needed to clean up these substances, and how it will be cleaned </a:t>
            </a:r>
            <a:br>
              <a:rPr lang="en-US" dirty="0" smtClean="0"/>
            </a:br>
            <a:r>
              <a:rPr lang="en-US" dirty="0" smtClean="0"/>
              <a:t>and disinfected after use</a:t>
            </a:r>
          </a:p>
          <a:p>
            <a:r>
              <a:rPr lang="en-US" dirty="0" smtClean="0"/>
              <a:t>When a  food handler must wear </a:t>
            </a:r>
            <a:br>
              <a:rPr lang="en-US" dirty="0" smtClean="0"/>
            </a:br>
            <a:r>
              <a:rPr lang="en-US" dirty="0" smtClean="0"/>
              <a:t>personal protective equipment</a:t>
            </a:r>
          </a:p>
          <a:p>
            <a:r>
              <a:rPr lang="en-US" dirty="0" smtClean="0"/>
              <a:t>How staff will be notified of the correct procedures for containing, cleaning, and disinfecting these substances</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446964" y="533400"/>
            <a:ext cx="8239836" cy="685800"/>
          </a:xfrm>
          <a:prstGeom prst="rect">
            <a:avLst/>
          </a:prstGeom>
          <a:noFill/>
          <a:ln w="9525">
            <a:noFill/>
            <a:miter lim="800000"/>
            <a:headEnd/>
            <a:tailEnd/>
          </a:ln>
        </p:spPr>
      </p:pic>
      <p:sp>
        <p:nvSpPr>
          <p:cNvPr id="25602" name="AutoShape 2" descr="data:image/jpeg;base64,/9j/4AAQSkZJRgABAQAAAQABAAD/2wCEAAkGBxQSEBUUERQUFBUVFBQVFRQVFBQWFBQVFhQWFhQUFxUYHCggGBolHBUVITEhJSkrLi4uFx8zODMsNygtLisBCgoKDg0OGxAQGywkICQsLCwvLCwsLCwsLCwsLywsLCwsLCwsLCwsLCwsLCwsLCwsLCwsLCwsLCwsLCwsLCwsLP/AABEIAQsAvQMBEQACEQEDEQH/xAAbAAEAAgMBAQAAAAAAAAAAAAAABQYBAwQCB//EAEEQAAEDAQQGBwYDCAEFAQAAAAEAAgMRBAUSIQYxQVFxkRMiYYGhscEUMlLR4fAHI0JicoKSosLS8VMkM0Oy4hX/xAAbAQEAAgMBAQAAAAAAAAAAAAAAAQIDBAUGB//EADcRAAIBAgQDBAkDBAMBAAAAAAABAgMRBBIhMQVBURNhkcEGIjJScYGhsdEU4fEWM0LwIyRiQ//aAAwDAQACEQMRAD8A+4oAgCAIAgCAIAgNL7Uwa3NHePJa9TFUKXtzS+LRZQk9kaXXnGNpPBrvktSfGMFH/PwTf2RdUZ9Dwb2ZudyHzWB8fwa2bfyfmW/TzPBvhvwv/p+ap/UOE6S8F+Sf00u4C+G/A/8Ap/yVo8fwj19ZfL8XI/TyNjL1jOskcWn0WxDjGCn/APRL43X3RV0JrkdMdpY73XNPAjyW7TxFKp7Ek/g0yji1ujasxUIAgCAIAgCAIAgCAIAgCAIAgCAhtJbWWMa0GmIkn91ozHMhcfjWJlSoZYuzk7fLn+DYw0M0rvkRMUlY61oaax5rxLjGL+ZutammG0EtjfXXQEbzWh+avKKTaJa3R1lywFbHh5RFkbIystJ7opIw45rHJWbsStjVaHnASKVAJFdWSQSclcsjNjvJ4LCHZObkM6VpUim7IrpUMZiaF5Qm3l3Td1a9jHOnB6NFqs8oe0OG0V+i91QrRrU41I7NXOdKOV2NiykBAEAQBAEAQBAEAQBAEAQBAU3S+1ddw+Fob3nM+BC8lxmp2mKUPdX1ev4OjhY2hfqarr60TeA8guBWVpmaWjO5yxNlEamXTaHZt6PCcxVxrTZqC71HgdWrCM01Zq+/X5FHiYLSxtbcdo2ui5u/xWf+nanvL6lf1UehvN1TgZdFX953+Kp/TtZbTX1I/UwfJkRekU8DccgbhJAqHVzNdmvYVr1+D1aEc07W+JlhWhN2Rx2C8ekdTYdfDUufUo5FczNEuYxQZDLVlq4LWzPruYycuN/5eH4SeRz+a9rwCtnwuV/4trz8zRxCtO/Ukl2zAEAQBAEAQBAEAQBAEAQBAYJogPnF8zh5cSQMTi7PtOXgvA1Kjq15VOrf7fQ7EI5YpHdcbqx/ewkLTrr1iJkksLKE5dL6xDsqORXu+C1M+Ch3XXgzQrq02di6piCAqWnslWxs7XPPcMI/9iuHxqraMIdXfw/k3MJHVsqN05Sg8QOC89W1gbxcBqXKZiO+5JKPI3jxH0JXovRytlrTp9Vfw/k1sStEycXsDTCAIAgCAIAgCAIAgCAIAgOG+58EDztIwj+LL1K0uI1uyw05d1vm9DLRjmmkfO7eKvHZnyXiqWkTrEjo4epz86+qw4rcpPYmQtfkYjtum1Bji12Qcag7K7l6LgGOjTboTdru6+PT58jBXptrMiY6VvxDmF6zMupqWZrmtbGCrnAd9T3AZlYq2JpUY5qkkkTGEpOyRRtILWZXuccsqAfC3YD2kmq8di8Y8VWz7LZfA6lGnkjYi7BD+Y0DePqtepL1S7LS0ZclzmYzbY5MMjT2jkcj5rd4ZW7LF05d9vHQpVV4NFmX0Q5oQBAEAQBAEAQBAEAQBAEBX9K58mM7S89woPM8l57j9W0IUurv4fz9DcwcdXIp1qGR7cl56BvndcRoSPvV9FixGqKy2JsLWWxhBbVRYXNXs4+wPkoLZjIgH2B8kGY8eyt3DkPkrZ5DMZbZ2jUKcAB5KHOT3FzdTJORHM1lV1WxJaLNJiY07wD819Nw9VVaUai5pPxOZJWbRsWYqEAQBAEAQBAEAQBAEAQFM0gnxTu3CjB3ZnxJXi+MVe0xUl7qS/3xOnho2prvIK1WsudRoaANWVdW1aMIJLUzHTc7jjzp3D73rHWSy6B7E+PktROyMJlLgVS4sKqLixiqXFjFVFyQSlweShJOXNJWOnwkj19V7ngNbPhFH3W15r6M0cQrTO9dowBAEAQBAEAQBAEAQBAeJZA1pcdQBJ4AVKrOShFyey1JSu7Hz6eQklx1mrjxJr6hfPJTdSTk927+J2UrKxG0WUg6ruf+YFjqL1QWRaRhCgkKAYQBAYQBCQUBI3HJ1nN3gHkaeq9L6N1rVJ0uqT8NH90a2JWiZMr1xphAEAQBAEAQBAEAQBARmkU2GzuG1xDOevwBXM4vW7PCy79PHf6XM+Gjeou4pE7suJ+/ReNijps43lZUiD1YpB0g+9iTXqsItbT5LnGIKAFACAIDCEhACgN93yYZWntpzy86Lo8JrdljIPq7eOn3sY6yvBljX0I5wQBAEAQBAEAQBAEAQFZ0tn6zGbgXHvyHk5eZ4/VvKFL5+S8zewcdHIq1rdl3ea4UFqbcjgfWvcs6KmbOQHtpsI+SS9lguUJ6o7vJct7lHua7baRFG+R3usY57qbmgk+SU4OpNQW7dg9CDuO/LRK+Pp7L0cc7C+KRjzIGimINl6owEtNQdROWtb+KwdGnGXZ1Lyi7NNW8OpSMm90R7NLZHx23CxjZIBK+CocWyxRSOjc4itSQWGtKe8FsPhkIyott2lZS7m1dEZ3qd1ut88lojigkZEJrN0rHujx0c17MQpUVqx4WGnQowpznUi3llZq9tHe31JbbaS5kbdl52oRRTTTh4dbBBIzoo24QHyREYhrq7AdmpbVXD4dzlShCzyZk7von+SqcrXb5iy2u0NhZbXTveHTYZbOQzomxum6KjKDE1zMjWudDVROlQlUeFUEvVupc72vr3MXds1zjsN7SsMDJ5Hkttr2NeXH81nSSWd8T/iLXPY4V2EH9JWephac1OVNLWGq6OykmvjZr+SMzW/U+gVXnFJxakt1qZy0xvq0EbQDzX06lUVSEZrZpPxOW1Z2PSyEBAEAQBAEAQBAEAQFGvufHO81yDsPc3q+dSvD8Sq9ripvpp4fudWhHLTREyLURkOaRZEQay8Ch7QrJXF7Fusp6g+9q5kvaKS3Fss4kjfG73Xtcw8HAg+aQm4TUluncjcrVzutzOgs7og1kJDZLRiY5ksTGkMDG6w53VruoV1MR+jnnr5ruW0dbqT69xjjmVkR136ITtZC90lXh0jZIXFvRiGdzunDXAElxBDs8qjYtmrxSi5Sgo6WVpc7x20+hCpvc3w2WSyPhkts0DYbLG+KJzcfSS4gGjE3fRoyFdSxyqwxMZww8ZZptNrSysLZbOT0Ri6HWe1xzww2gEvtHtDBgc18fXY/3XUxdZpzHxKcQq+GnTqzhtHK9bp7r5CLjK6TJSfRZrnmk0jYHSiZ9mGHo3SYsZzpiDS4VLQaVWpDiUoxV4pySspc7FnA6p9H4Xtc14cQ6f2gZ0LJcjVpGoZau0rDDHVYNOPKOX4rvLOKZKlaZYn7pkrEOyo5avCi97wSr2mDj3XXht9LGhXVps7F1jCEAQBAEAQBAEAQGm1zYI3PP6Wk8gsVeoqVOU3yTZaMc0kj54866/ZOv1Xz+7buzsGiRWRBzvKyIg43dY9iyrRFNy5Xe6sY+9i5dXSRMtzqKxsqYUAID5R+IlofaLe2zx9bAGMa0f8j6Fx8WjuXruDU40cK6sud3fuRrVdZWRHXxo5abuMc2IGjhSRleo/4TXfn2FbOGx9DG5qdvk+aKypuGp9V0dvZtqs7JW0BIo9vwvHvN+9hC8ljcK8NWdN7cvgbMJZlcklqlzCAlLik95vA+h9F6r0bq/wByl8H5PyNXErZkuvUmoEAQBAEAQBAEAQEPpTPhgw/G4DuHWPl4rkcbq5MNl95pefkbOFjed+hTXLyJ0TTIrIg4LQ/YFnguZRs1hpGpXumRqWu5HViHAeS5uIXrky5HesDKhQDxLIGtLnGgaCSdwAqVMYuTSXMHyLRS8IzeD7XaXhjQXvqanryEhgAGZoC7+Vezx1CawioUVd6L5Lc1YNZ8zPqlss0dpgLHUfHI3WDUEHNrmnkQV5GnOph6qktJRZtaNHzfRu1Puy3vs85/KkIaXfpz/wC3KNwOo/RemxdOHEMKqtP2l/rRrRfZysz6kvJm0EB1XXJSVvbVvPV4gLrcEq9njI/+rrz+6MVdXgywr3pzwgCAIAgCAIAgCAqels9ZWt+Fvi4/Jo5ryvHauatGn0V/H+DoYSNotkA5cQ2TmtD6BZIq5DZxDLMrPvoineeelU5bDMWTR135Y+9pXPxS9Yl7EstYqFAK5p/buisElNclIh/F739Iculwmj2uKj3a+H7lKjtFny51nZ7GzMCWSVz2g0AMTB0dC45A4sdOB7K+tzz7d6eqlb5vX7GtZZSYuq8re5jLLYnVEbBiLOjOHE4mhkdUUFQMtxWjiKGDjJ1663fO+vyLRc/Zid1t0MtjrPLJPN0smEFseJ7z1TVwq7IGlaABa9Li2FjVjCnG0b72SLOlJq7ZP/h5f/tEHRPNZYQBU63x6mu7SNR7t65/GMF2NTtIr1ZfRl6U7qxbVxjMA6hBGwg8jVZKVR0qkai5NPwZDV1YtTXVAI25r6cmmro5ZlSAgCAIAgCAIAgPn96T45nu3uNOAyHgF4PG1e1xE59/20OtSjlgkcJNAtcucT+sexZloim7PODOqtcWNMlK5K621KvcsGjuQpx9CtLFau5b/EmlpsqFAPmv4r2+skMI/S10jh2uOFvg13Nen9H6Nozqvnp+TBXeyK3aLtkmmfFEMRs8NHcImjpKdpe51B2rrRrwpU1Um7Zn99vpYxOLbsuR50PvcWS1skceoask1nqO20GuhAPco4hhf1FBwW+6+JFOWWVy3S/iU32kBsf/AE9aFxr0p/bA1AfsnM9mpcaPAG6N3L1+nL4fuZnXV+4jb/i9itcdtshDoZTiGE9Uk5yRnscKkbjX4VtYOX6qhLC1/ajp+H8iJrK88T6Td1tZPEyWM1a9tRv7Qe0GoPBeXr0ZUajpz3RsJ3V0dBWIksN1SYom9mXLJfQ+FVe1wlN91vDTyOdWVps610DGEAQBAEAQBAct6T9HC920NNOJyHiQtbF1eyoTn0X8F6cc00j5876ffJeDR1jntLtiyQRWRpDhRXs7kI0TS7leMSGzWxwCu02QmkTWj0tXHj5j6LUxUbJFk7plhWgyoUA+RTH22+qa29PTs6OHX3EMP8y9lT/6nD788t/m/wCTVfrVC1/h9dD4jaZJm0kdKWZ7Q3rFw7CXeAXI4vio1I04U3pa/l5GWnFq7ZRtN7kNltTgBSOQl8Z2UJ6zO4nlRd3hmLWIoK/tLR/n5mGrDKy5aC6M2c2TpJA2V07TiqKhja+4NxBGZ11HYuNxXH1o18kfVUfr3malBZbkhZNDWMgngMr3xSmrGOA/JcMw5p2mtN1aatZWtU4tOdSFVRSlHd9e4sqaSaK5oTeb7Han2K0ZNc+jdzZDqp+y8U76byunxPDxxdBYmlul9PyjFTeSWVn0leWNklrhkyc3tDueR8l6/wBG616U6fR38f3Rp4lapksvSGsEAQBAEAQBAQOl1opE1nxOqeDc/MtXE47Vy0VT95/Rf6jawkbyb6FRK8sb7Oe0tqrwdirRxSRrMmUsazFlrVswymAwdqm7FkStw5SEcD4/Va2J1iWjzLQucVOG/LZ0NmmlGtkb3D94A4fGizYal2taFPq0Q3ZXPnv4T2LFPLKf/HGGDjISSeTP6l6Tj1XLRjTXN/b+TXoLVs+oLyhskZpDcrLXAYpMtrHbWO2OHqNoW1hMVPDVFOPzXVESipKzPnWj96S3XanQWgHo3EYhrA3TM3jf2doXpcXh6fEaCq0va5fhmvFunKzPqjHhwBaQQQCCMwQdRBXkZRcXZ7m0fM/xVYwWiItI6QxkPocwA4dGTuObuS9VwBz7KSe19PPyNava6L7o7bDNZIZHe86Npd+9SjjzBXnsdSVLETgtkzPB3imTl0SUlH7QI9R5LpcArZMXl95NfNa/kx4hXhcsC9uaAQBAEAQBAEBTdKp8U+H4Ggd56x/tXkuNVc+Iy+6vq9fwdHCxtC/UrrzUnkuWjKzXIdde5WQOd3PcsiIPFDSinvHcMGdUvoLanddRpLXs9arFW1gWjuWz5LmFCM0nsjpbHPGwVc6J+Eb3AVaO8gLZwVRU8RCb2TRWSvFo+YaBaTMsb5BKHGOUMzaKlrm4qGm0EOPIL1XFcBPFQjk3Xma1Kai9S22j8SrKPcZM/wDha0eLq+C48OA4h+00jN20SNtH4of8dm73y+gb6rZh6Pe9U8EVdfuK7f2lDrbhE0UbQ05OYCZG11ipNCOzyXTwfDo4W7hJu/XYxzqZt0aBpHPHEyGGaRrGg7QCamtBta0bBXfwGV4GjObq1IJtkdo0rJmm7bontUoDGvcXHrSODi0b3Oedfmr1sTRw8LyaSXJfghRlJn2u77I2GFkbfdjY1o/hFKntXhK9V1qkqj3bubqVlY6on4XB24g+OavhKvY14VOjXhz+gmrxaLUvpZywgCAIAgCAwTRHoD5zbJ8cjn/E5zu4nLwovAV6va1ZT6s68I5YpHPTJYyTVIrIg0PWREGsqQYUg32I0kH3sVKi9Vkx3Lcw5Dh6LmPcoz0qgo9/fh0yaR0kEnRFxLnMLcTKnMltCC3hn3Lu4Tjk6UFCpHNbnezMMqKbuiJfoDBEK2m3MYODGatYBc879y3FxmtUdqVFvx8kV7FLdnXFondzbM60mWWaJtaua8EZHCaBjQcisMuJY6VZUcqjJ8n+5Kpwtc2WCyWAYCLDM1r5o4g+drgCXhxDgHuNRVtP4goq1Ma7p1ldJu0e7loWSh0Je84uimis9ihs8ckjZHl74xhayPCDk2hJJcFpUJdpTnWxE5OMbKye7ZZ6NKJx/wD6k1pkhsxebM/pLQycxEVLoWsc1sbnA0a4PDt9BRZ/01KhCddLOrRcb97ad/haxGZvQjLzke+SOK0NfajDaJrMWNf0fT44mTQPdRzW4g2oPAraoxhGEp0moZoqW18tnaVt3Yq77PXUsmhLz7JgfiDopJY3McamOjyWx4v1ANc0A7QuVxSKdbMtpJO/XTV+Jkp7H0SwSYomnsp3jIr22ArdthoT6pePM0KkbSaOhbhQIAgCAICPv6fBZ3naRhHF2XqtLiNXssNOXdbx0MtGOaaRQJHUC8TFHTbNPSGoV7Fbh6Ik0uCsQeSFIPOFTcGyDJw4hQ9gi22c9RvcuZLch7lP0tva0xPnhZJgMscD7K8BoLT08cU7K0z99rs9hK7PD8NQqxhUcb5W1JddG4v6GKcmrohr1tzrTDaZnYy1gu97ocbgGnrttEeR6uZcCRuB2LeoUo0KlOCtq6iTt8HFlJO6b+BMQaNsfYZmPsUdmdhkMI6QTPDnRjr4/wBLqtaMtwWlUx04YiDjVc1dX0st9i2S8XpYmrLG203YA0ACazagABV0eeQ7VpVXKhjW2/Zl5llrEgbNdkr7sEoknmlc2CVscjgQx8Tw7DG2gpqI7clv1MTThjcmWMYptXXNSXMqotwJCVlqtDmztgFmlgJ6MSyB7ZmSCkjH4M2amka81rxlhqCdJzzxlvZWs1s1fctq9bWPUOjLnsc6aTBaHT+0CSHVE/AIw1uIdZuAUIIzqqy4hGElGnG8FHLaXNXvrbv2GS++522DR2Njeu58r+nFodK40c6UDCDRtAAG5YdVFgq4+cn6qUVly2XR/EsoIkobMxheWNDS92J5A951A3Ed5oAO5akqkpJKT0Wi7i1ifuKSrC3c7wP2V7H0dq5sO4e6/o9fvc0sSrSuSa75rhAEAQBAVvTK0dVjN5Lj3ZDxJ5Lgcdq2hCn1d/D+TbwkdXIqwgLqLzWbKbrVzay7juVXWRFkenWA7SAoVXoSaHwxjW8d2aupSeyGhofJENRJ7ldRmLo1OtDdjeZVlB82RmPBtB3AK2QjMWuxurGPvaubU0kJbkbpRcPtbYqOwPilZI11K9UEY2d4A7wFtYHGfppSbV01a32ZinHMjXFotEPbAScFsdV7RQYKg1wn95xd3qZcQqNUtNaez6/7sTkWvedFz6Ow2ZxfH0jnubhc6SR7yRWtMzQatypiMdVrrLKyW+iSEYpEjZ4GxtDI2hrW5BrQAAOwBas5ynLNJ3ZY2qoMISYQHl7gAScgBUncBrUpNuyBH2G+4Jn4InhzujbKMnAOjcaBzSRRw4LZq4OtSjmmrK9vg+8hST2LBcklJCPib4jP5rrejtXLiJQ95fb+WYMSvVuTq9maQQBAEAQFF0mnx2h25oDB3ZnxJXjuL1c+Ka92y8/M6OHjamu8i4rTI0UBAptpmuZKEG7szGJJ5Dre7uy8lKjBbIg5nsrrJPHNZEwanMorXINZarXAKAwpILXdTqxfe5cyurTLPkdywlQgCAIDCAwhIQEZpLPgsdocNYhkpxLSB4lbODhnxEF3ohuyPnVntr6QPgima+zNYGvko1ha1gbJDTXR2ZrsK9NKlG841JK076LfufyNe+ityPq12WoExyDU7C7ucPquBg5fp8ZC/KVvHTzM01mgy2r6Gc0IAgCA8SyBrS46gCTwAqqykopt8iUrux83keXOLjrcS48SarwFSbnJzfN3OslbQxRUB4cFINT1ZEGhyuiDWVYHiqsQZCgFluN1Y1z8SvWLPZEi3UtdkHpCAgMIAgMISEBqtMIexzXanChV6c3CSkuQI2zXXFFtFdtMqnfTM1W1PFVagUSQjcCMgaDsotWV9+ZNi22WTExp3gfVfScNV7WjGp1SZy5q0mjas5UIAgIrSafBZnb30YO/X4ArncVq9nhZd+nj+xmw8b1EUkBeLOiEB5cpQOd6yIg0uV0QanKyIPDlIPTFDIJ/R92RC0sSi/8AiSuKg+hO3cFq2uQOkOxp8B55qcq5sHtVIPD5WjWQOJUqLexNjWbSNgJ4A+ZVsj5k2MdI86mgcT6BLRXMWQ6N51upwHzS8eguh7MNtTxJKZ3yFz22MDUFF2xcyVAJ65JKxU+EkevqvccBq58Io+62vNfc0MQrTuSC7RgCAICr6Yz1dGwbAXnv6rf7l5zj1XWFP5+S8zcwq0bK9RedNsUUAw2Iu1BHJR3BtjumR2ppPAE+Sz06dWp7EJP5P7lXKK3Z1RaLSu/TTiQPmfBb9PheMn/il8X+LmJ16a5ndBod8T2jgC7xyW7T4HUft1PBeb/BjeKXJHBpTo+2CFskZLqOAfWmQOQIoN9B3pi+FwoUs8G3be/QQruUrMrLVx2ZybuE5lauJWly62JR5eCcIBB3mlCtRZWtSdBhkOtwHAepU3guRGhn2X4nOPf6BRn6IZj2yztGoDkocmyLs2gKpBiqEmEBhSDCEhASdwydZzd4B5f7XpfRyrapOn1Sfho/ujVxK0TJtetNMIAgKJfU+O0SHc7CODcvOq8TxSr2mKk+mnh+9zpUVaCOQBc65kGEkgAE1NABrJV4RlOSjFXbIbS1Zb7mucRgOfm7dsb8yvV8O4TGh/yVdZ/RfDv7/A0qtdy0WxLrsmuEAQHiWIOaWuAc05EEVBHaFEoqSs9gc1nuqFnuRRjtDRXmsUMPSh7MUvkWc5PdkNpG2loiO9jh/Kf/AKXnvSKHsP4+Rt4R6SRoXlDYPSggIAgCAxRCTCAwgBUkmEB0XbJhlae2nPJdLhNXs8ZB9dPH97GKsrwZZl9AOcEB5kJANBU0NBvNMgole2gKVFck7j7h7S4tHqvGLheMqO7jb4tHQdamuZ3w6NPPvPa3gC4+i3KfAKj/ALk0vgr/AIMbxK5IlrtuZkJxVLnUoCaZb6ALr4PhtHCvNG7fV+RgqVpT0ZJLomIIAgCAIAgK/pW3OF257m8wD/auD6QRvQi+/wAmbWE9pruOJq8WbZ6/0oACAyEIBQGCUJMFACpBhAYKEitMxx5K0ZOLUlutfAWuWyN9Wg7wDzX02nNTgprmr+JymrOx6VyAgCAIAgCAIAgCAIAgIXSxv5DT8MjTzBHquTxqGbCt9Gvx5mxhn/yEWCvCG8etiggID0oIH+0BhAYQkIDCkGFmpUKlV2hFshyS3PGIDWeXz+S61Dgs5a1XbuWr/BilWXIsl0SViHZVvIr0vC5f9dQe8W4+D0+ljVre1fqdq6JiCAIAgCAIAgCAIAgCAi9JWVssnZhPJwK0eJQzYWa7r+GploO1REFEagcAvnstzos2lVIH+0B6UEGK5oSKowbY7M92ppPdlzOS3KPD8VW9im/novF2KSqRW7Oll0yHXhHE1PIfNdWj6OV5f3JKPw1/HmYniYrZEaMQcWPbhe3WNlNhB2grkYvC1MNUcJmaMlJXRzW+QgspqLi097atNdmo813uB1L0ZQ6P7mCstbkbd+LG4Zmj8+BypXg7wXaZhLncLj1mn9l3eRQ+IWPAvLiKtPrll4qz+wqaxT+RLrqmEIAgCAIAgCAIAgCAIDkvePFZ5Rvjfzwmiw4iGelKPVP7FoO0kyq2N/UaexfNpr1jqvc24tyrYg9AqAe2NqQN5Uwi5SUVu3bxIbsrk3DdLAOtUnjQL2VD0ew8Uu1bk/jZfTX6mlLESex1x2ZjfdaB20z5rrUcHQo/24JfBa+Jhc5Pdm1bJUIDhvO7xKARk9vuu/tPYVpY7A08XTyy35PoZKdRwd0Qxu9zsnRk0INDkKg5HFqXnOHYTF4atKMqbaa7reLZs1JwktzrguQ/qIHYMz8h3LtfpMTU9qagv/Or8Xp9DB2kVsrknZLE2P3a1OskrawuBpYdtxu2923dv/e4pOo5bnStwoEAQBAEAQBAEAQBAEB5e2oI3gjmoeoKNd9RGAdbSWniDQr5tiIOFRxfLTwOve+p1ArCD01VIO66osUo7M+WrxXU4LR7XGR6Ru/Db6sw15WgWFe+OeEAQBAEAQBAEAQBAEAQBAEAQBAEAQBAEBU7xs+CeQbHOxj+IZ/1By8Rxyl2eKb95J+XkdHDyvBdxqaFxudjMdUFhkdqaeJyHit6jwvF1vZg0ur0++pilVgt2TN22Ix1LqVO7YvUcI4XLBqUqjTk+nJGnWq59juXaMIQBAEAQBAEAQBAEAQBAEAQBAEAQBAEAQHPaLEx5Bc2pApWpGW7JauJwVDE27WN7f7yLxqSjsz3DZmN91oHdnzV6OFo0VanFL4IiU5S3ZtWcqEAQBAEAQBAEAQBAEAQBAEAQBAEAQBAEAQBAEAQBAEAQBAEAQBAEAQBAEB//9k=">
            <a:hlinkClick r:id="rId4"/>
          </p:cNvPr>
          <p:cNvSpPr>
            <a:spLocks noChangeAspect="1" noChangeArrowheads="1"/>
          </p:cNvSpPr>
          <p:nvPr/>
        </p:nvSpPr>
        <p:spPr bwMode="auto">
          <a:xfrm>
            <a:off x="28575" y="-1790700"/>
            <a:ext cx="2657475"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dia.merchantcircle.com/42617695/mcc%20house%20cleaning_fu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69457"/>
            <a:ext cx="6138098" cy="4495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133600" y="111578"/>
            <a:ext cx="4738468" cy="1673679"/>
          </a:xfrm>
          <a:prstGeom prst="rect">
            <a:avLst/>
          </a:prstGeom>
        </p:spPr>
      </p:pic>
      <p:sp>
        <p:nvSpPr>
          <p:cNvPr id="3" name="Content Placeholder 2"/>
          <p:cNvSpPr>
            <a:spLocks noGrp="1"/>
          </p:cNvSpPr>
          <p:nvPr>
            <p:ph idx="1"/>
          </p:nvPr>
        </p:nvSpPr>
        <p:spPr/>
        <p:txBody>
          <a:bodyPr/>
          <a:lstStyle/>
          <a:p>
            <a:pPr lvl="1"/>
            <a:r>
              <a:rPr lang="en-US" dirty="0" smtClean="0"/>
              <a:t>Agitation or pressure</a:t>
            </a:r>
          </a:p>
          <a:p>
            <a:pPr lvl="2"/>
            <a:r>
              <a:rPr lang="en-US" dirty="0" smtClean="0"/>
              <a:t>Scouring or scrubbing helps remove the outer layer of dirt.</a:t>
            </a:r>
          </a:p>
          <a:p>
            <a:pPr lvl="1"/>
            <a:r>
              <a:rPr lang="en-US" dirty="0" smtClean="0"/>
              <a:t>Length of treatment</a:t>
            </a:r>
          </a:p>
          <a:p>
            <a:pPr lvl="2"/>
            <a:r>
              <a:rPr lang="en-US" dirty="0" smtClean="0"/>
              <a:t>The longer dirty on a surface </a:t>
            </a:r>
            <a:br>
              <a:rPr lang="en-US" dirty="0" smtClean="0"/>
            </a:br>
            <a:r>
              <a:rPr lang="en-US" dirty="0" smtClean="0"/>
              <a:t>is exposed to a cleaner, the </a:t>
            </a:r>
            <a:br>
              <a:rPr lang="en-US" dirty="0" smtClean="0"/>
            </a:br>
            <a:r>
              <a:rPr lang="en-US" dirty="0" smtClean="0"/>
              <a:t>easier it is to remove.</a:t>
            </a:r>
            <a:endParaRPr lang="en-US" dirty="0"/>
          </a:p>
        </p:txBody>
      </p:sp>
    </p:spTree>
    <p:extLst>
      <p:ext uri="{BB962C8B-B14F-4D97-AF65-F5344CB8AC3E}">
        <p14:creationId xmlns:p14="http://schemas.microsoft.com/office/powerpoint/2010/main" val="203183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How to segregate contaminated areas from other areas</a:t>
            </a:r>
          </a:p>
          <a:p>
            <a:r>
              <a:rPr lang="en-US" dirty="0" smtClean="0"/>
              <a:t>When staff must be restricted from working with or around food or excluded from working in the operation</a:t>
            </a:r>
          </a:p>
          <a:p>
            <a:r>
              <a:rPr lang="en-US" dirty="0" smtClean="0"/>
              <a:t>How sick customers will be quickly removed from the operation</a:t>
            </a:r>
          </a:p>
          <a:p>
            <a:r>
              <a:rPr lang="en-US" dirty="0" smtClean="0"/>
              <a:t>How the cleaning plan will be implemented</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446964" y="533400"/>
            <a:ext cx="8239836" cy="6858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print"/>
          <a:srcRect/>
          <a:stretch>
            <a:fillRect/>
          </a:stretch>
        </p:blipFill>
        <p:spPr bwMode="auto">
          <a:xfrm>
            <a:off x="662354" y="76200"/>
            <a:ext cx="7795846" cy="18288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Cleaning tools and chemicals must be stored in a separate area away from food and prep areas.  The storage area should have the following:</a:t>
            </a:r>
          </a:p>
          <a:p>
            <a:pPr lvl="1"/>
            <a:r>
              <a:rPr lang="en-US" dirty="0" smtClean="0"/>
              <a:t>Good lighting so staff can see chemicals easily</a:t>
            </a:r>
          </a:p>
          <a:p>
            <a:pPr lvl="1"/>
            <a:r>
              <a:rPr lang="en-US" dirty="0" smtClean="0"/>
              <a:t>Hooks for hanging mops, brooms, and other cleaning tools</a:t>
            </a:r>
          </a:p>
          <a:p>
            <a:pPr lvl="1"/>
            <a:r>
              <a:rPr lang="en-US" dirty="0" smtClean="0"/>
              <a:t>Floor </a:t>
            </a:r>
            <a:r>
              <a:rPr lang="en-US" dirty="0"/>
              <a:t>d</a:t>
            </a:r>
            <a:r>
              <a:rPr lang="en-US" dirty="0" smtClean="0"/>
              <a:t>rain for </a:t>
            </a:r>
            <a:r>
              <a:rPr lang="en-US" dirty="0"/>
              <a:t>d</a:t>
            </a:r>
            <a:r>
              <a:rPr lang="en-US" dirty="0" smtClean="0"/>
              <a:t>umping dirty water</a:t>
            </a:r>
            <a:endParaRPr lang="en-US" dirty="0"/>
          </a:p>
        </p:txBody>
      </p:sp>
      <p:pic>
        <p:nvPicPr>
          <p:cNvPr id="23555" name="Picture 3" descr="http://t1.gstatic.com/images?q=tbn:ANd9GcTutkinphNYaAxwjthRQxLPhJBgJ5hyNFTnCf7TwX3Jr3sSI80lfw"/>
          <p:cNvPicPr>
            <a:picLocks noChangeAspect="1" noChangeArrowheads="1"/>
          </p:cNvPicPr>
          <p:nvPr/>
        </p:nvPicPr>
        <p:blipFill>
          <a:blip r:embed="rId3" cstate="print"/>
          <a:srcRect l="10667" t="24000" r="12000" b="22667"/>
          <a:stretch>
            <a:fillRect/>
          </a:stretch>
        </p:blipFill>
        <p:spPr bwMode="auto">
          <a:xfrm>
            <a:off x="6553200" y="4800600"/>
            <a:ext cx="2430780" cy="16764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encrypted-tbn0.gstatic.com/images?q=tbn:ANd9GcQNaSUeypCAOSllKDrBsQuhBzBoXx3nVEAC0IOwCB4qMpPAkeY7"/>
          <p:cNvPicPr>
            <a:picLocks noChangeAspect="1" noChangeArrowheads="1"/>
          </p:cNvPicPr>
          <p:nvPr/>
        </p:nvPicPr>
        <p:blipFill>
          <a:blip r:embed="rId2" cstate="print"/>
          <a:srcRect/>
          <a:stretch>
            <a:fillRect/>
          </a:stretch>
        </p:blipFill>
        <p:spPr bwMode="auto">
          <a:xfrm>
            <a:off x="5943600" y="2391389"/>
            <a:ext cx="3352800" cy="4466612"/>
          </a:xfrm>
          <a:prstGeom prst="rect">
            <a:avLst/>
          </a:prstGeom>
          <a:noFill/>
        </p:spPr>
      </p:pic>
      <p:pic>
        <p:nvPicPr>
          <p:cNvPr id="5" name="Picture 1"/>
          <p:cNvPicPr>
            <a:picLocks noChangeAspect="1" noChangeArrowheads="1"/>
          </p:cNvPicPr>
          <p:nvPr/>
        </p:nvPicPr>
        <p:blipFill>
          <a:blip r:embed="rId3" cstate="print"/>
          <a:srcRect/>
          <a:stretch>
            <a:fillRect/>
          </a:stretch>
        </p:blipFill>
        <p:spPr bwMode="auto">
          <a:xfrm>
            <a:off x="662354" y="76200"/>
            <a:ext cx="7795846" cy="1828800"/>
          </a:xfrm>
          <a:prstGeom prst="rect">
            <a:avLst/>
          </a:prstGeom>
          <a:noFill/>
          <a:ln w="9525">
            <a:noFill/>
            <a:miter lim="800000"/>
            <a:headEnd/>
            <a:tailEnd/>
          </a:ln>
        </p:spPr>
      </p:pic>
      <p:sp>
        <p:nvSpPr>
          <p:cNvPr id="3" name="Content Placeholder 2"/>
          <p:cNvSpPr>
            <a:spLocks noGrp="1"/>
          </p:cNvSpPr>
          <p:nvPr>
            <p:ph idx="1"/>
          </p:nvPr>
        </p:nvSpPr>
        <p:spPr>
          <a:xfrm>
            <a:off x="457200" y="1828800"/>
            <a:ext cx="8229600" cy="4297363"/>
          </a:xfrm>
        </p:spPr>
        <p:txBody>
          <a:bodyPr/>
          <a:lstStyle/>
          <a:p>
            <a:r>
              <a:rPr lang="en-US" dirty="0" smtClean="0"/>
              <a:t>To prevent contamination, NEVER clean mops, brushes or other tools in sinks used for </a:t>
            </a:r>
            <a:r>
              <a:rPr lang="en-US" dirty="0" err="1" smtClean="0"/>
              <a:t>handwashing</a:t>
            </a:r>
            <a:r>
              <a:rPr lang="en-US" dirty="0" smtClean="0"/>
              <a:t>, food prep, or dishwashing.</a:t>
            </a:r>
          </a:p>
          <a:p>
            <a:r>
              <a:rPr lang="en-US" dirty="0" smtClean="0"/>
              <a:t>Additionally, NEVER dump mop water or </a:t>
            </a:r>
            <a:br>
              <a:rPr lang="en-US" dirty="0" smtClean="0"/>
            </a:br>
            <a:r>
              <a:rPr lang="en-US" dirty="0" smtClean="0"/>
              <a:t>other liquid waste into toilets or </a:t>
            </a:r>
            <a:br>
              <a:rPr lang="en-US" dirty="0" smtClean="0"/>
            </a:br>
            <a:r>
              <a:rPr lang="en-US" dirty="0" smtClean="0"/>
              <a:t>urinals.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http://shoheiryuct.files.wordpress.com/2011/03/bucket.jpg"/>
          <p:cNvPicPr>
            <a:picLocks noChangeAspect="1" noChangeArrowheads="1"/>
          </p:cNvPicPr>
          <p:nvPr/>
        </p:nvPicPr>
        <p:blipFill>
          <a:blip r:embed="rId2" cstate="print"/>
          <a:srcRect/>
          <a:stretch>
            <a:fillRect/>
          </a:stretch>
        </p:blipFill>
        <p:spPr bwMode="auto">
          <a:xfrm>
            <a:off x="6147370" y="2895600"/>
            <a:ext cx="2996629" cy="2667000"/>
          </a:xfrm>
          <a:prstGeom prst="rect">
            <a:avLst/>
          </a:prstGeom>
          <a:noFill/>
        </p:spPr>
      </p:pic>
      <p:pic>
        <p:nvPicPr>
          <p:cNvPr id="5" name="Picture 1"/>
          <p:cNvPicPr>
            <a:picLocks noChangeAspect="1" noChangeArrowheads="1"/>
          </p:cNvPicPr>
          <p:nvPr/>
        </p:nvPicPr>
        <p:blipFill>
          <a:blip r:embed="rId3" cstate="print"/>
          <a:srcRect/>
          <a:stretch>
            <a:fillRect/>
          </a:stretch>
        </p:blipFill>
        <p:spPr bwMode="auto">
          <a:xfrm>
            <a:off x="662354" y="76200"/>
            <a:ext cx="7795846" cy="18288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When storing cleaning tools, consider the following:</a:t>
            </a:r>
          </a:p>
          <a:p>
            <a:pPr lvl="1"/>
            <a:r>
              <a:rPr lang="en-US" dirty="0" smtClean="0"/>
              <a:t>Air-dry towels overnight.</a:t>
            </a:r>
          </a:p>
          <a:p>
            <a:pPr lvl="1"/>
            <a:r>
              <a:rPr lang="en-US" dirty="0" smtClean="0"/>
              <a:t>Hang mops, brooms, and brushes </a:t>
            </a:r>
            <a:br>
              <a:rPr lang="en-US" dirty="0" smtClean="0"/>
            </a:br>
            <a:r>
              <a:rPr lang="en-US" dirty="0" smtClean="0"/>
              <a:t>on hooks to air-dry.</a:t>
            </a:r>
          </a:p>
          <a:p>
            <a:pPr lvl="1"/>
            <a:r>
              <a:rPr lang="en-US" dirty="0" smtClean="0"/>
              <a:t>Clean and rinse buckets.  Let them </a:t>
            </a:r>
            <a:br>
              <a:rPr lang="en-US" dirty="0" smtClean="0"/>
            </a:br>
            <a:r>
              <a:rPr lang="en-US" dirty="0" smtClean="0"/>
              <a:t>air-dry, and then store them with </a:t>
            </a:r>
            <a:br>
              <a:rPr lang="en-US" dirty="0" smtClean="0"/>
            </a:br>
            <a:r>
              <a:rPr lang="en-US" dirty="0" smtClean="0"/>
              <a:t>other tools.</a:t>
            </a:r>
            <a:endParaRPr lang="en-US" dirty="0"/>
          </a:p>
        </p:txBody>
      </p:sp>
      <p:sp>
        <p:nvSpPr>
          <p:cNvPr id="21506" name="AutoShape 2" descr="data:image/jpeg;base64,/9j/4AAQSkZJRgABAQAAAQABAAD/2wCEAAkGBxIQEhQUEBMUFRUXFBIXFhcVFxoXGBcVGBQXFxUVFxcYHSggGBolHBUVITEhJSksLi8uFx8zODMsNygtLisBCgoKBQUFDgUFDisZExkrKysrKysrKysrKysrKysrKysrKysrKysrKysrKysrKysrKysrKysrKysrKysrKysrK//AABEIAMIBAwMBIgACEQEDEQH/xAAcAAEAAgIDAQAAAAAAAAAAAAAABAUGBwIDCAH/xABNEAACAQMBAwgGBAcNCQEAAAAAAQIDBBEhBRIxBgdBUWFxgZETIjKhsfBScsHRIzNCgpLh8RREU2Jzk5SisrPCw9IVNENFVGODo9MX/8QAFAEBAAAAAAAAAAAAAAAAAAAAAP/EABQRAQAAAAAAAAAAAAAAAAAAAAD/2gAMAwEAAhEDEQA/AN4gAAAAAAAAAAAAABHvb2nQg51pxhBcZSail4sCQdF7dQowlUqPEYpuT46eBVf7RuLjS1pejh/DXCaXTrCjpOev0txNPKbIe2uSX7pt6tOderOrOElGU5NQjLin6OnhOKeNJb3iBFXObs7LTq4x0vd3X3S3sMnQ5dWD4Vl7n8GahXMZfyk9+4oKP15vyW4WNLmB09a717IZX2AbDvOcjZ1L2que7d+2SIljzqbPrVadOLqJ1Jwpxbisb05KMeD4ZaMGrcwDx6l4s9sNPiNi8xNSncU517ilKnCpCUopSbnGMk3B8MZSaznTPSBvIGPU+SNKl/u1a5oP+JWnOP6Fbfil2JI5OvfW34yEbqn9KkvR1YrrdNvE/wA15f0QL8EHZ21qVf8AFy1XGMluzi+lOL1TJwAAAAAAAAAAAAAAAAAAAAAAAAAAAADH7y5qXlSVC3k6dKDxXrx9re6aFF9EvpT/ACeC9Z5iHbebblOpKhZQVWrFpVJybVGjnX15L2p4eVTjrqs7qe8dllsGEZqtXk69ZcJ1PZhx/E0/ZpcWsr1mtHJk+xsqdCEadGKhCPBLteW30ttttt6tttkgAAAAAAAAAAAIV/sulW1nHElwnHSa7pL4MhKrXtn+E/DUvpL8ZHta/KXv04ybUS6AHXQrxqRUoPKfxWjTXQ09GnwOwqq9lKjJ1KHT7cH7Ml9mFwfRotUkidZ3Uasd6Pc0+MZdMX2/qYHeAAAAAAAAAAAAAAAAAAAAAAHCrU3U2+hfKAqtu3c24W1CW7Vq73rLDdKksekrYfSt6KSw8ynDOmcWFhZQoU40qS3YQWEtW+1tvWUm8tt6tttlVyXp+k9JdS1dd+o+qhBtU8dkm51P/Il0F6AAAAAAAAAAAAAAAAAKe+g7efpqabjwqRSzmPYl+UuK8Y9KxcHGpBSTT6fnzAU5qSUotNNJprVNPVNPqORTbCqOnOpby/Ie/T+pJ+tFfVlnTojOmi5AAAAAAAAAAAAAAAAAAAAU/KuvKFtJQeJzcacH1VJvcpP+ccC4KXlElKVvB9Nek/GFSFRe+PuAtrahGnCMILEYRjGK6oxWEvJHYAAAAAAAAAAAAAAAAAAAAFJtf8FXoVVot/cl2xqONPHjOVF91Iuyk5Y5VpVlHjGFSS+tGnJx/rYLqMsrK6QPoAAAAAAAAAAAAAAAAAAGO8r6rg7aSxlV443uG9JqnHPZvTiZEQtrWXpoJLG9GUJxzot6ElOOXjhvRi/ACu5OcolcylSqbqrRUn6udypGMtyc4J6xcZNKUHlxco6yjKMpXxpXkhtSFjfXEruThTpzu9U296pOVOVOVRPSnF0cOOHhvey1ojs5Qc+EItxs6al/Gevv0S8FJdoG5jrq1owWZyjFdbaXxPNN9zm7QuONZwXVF488Yi/Io7rbFaeXKpLL4tPGe/AHqOryhtI8bmjnqU4t+SZBrct9nw43MPBSfwieT725lLjKT722V7A9bS5x9mL98P8Amqv2wOv/APS9l/8AUf8Arn/pPJgQHrWnzk7LlwuV+jP7iVT5dbOlwuE/zKn+k8hxJ1pBdQHrmlyos5cLiHjmP9pIk0tt2svZuKL7qkH9p5bs6SLmi5JaSku5tAemITTWU011rU5Hmujd1abzTnKL644T8+JY0OXe0KHs15SXVN7786m9jyA9Bg0pYc9NWDxc0YSXXHMX4tZz4QM+5P8AL+yv4y9DU3J4ek8JJ409bVLXoeG+oCXym2tRcK1spZq/uepUcVruxTUcyfCOW8LPHD6i62e80qb/AO3D+yjVe1qVxcVI0NmRcnc1Kle5ruLjGlQqU5UbdTb9rd9aajxfooaam2qUFGKiuCSS7ksAcgAAAAAAAAAAAAAAAAAAAAGiufTZFWcfS0oZVKpU9NurXck1KnOSXGK1WXw0NKxZ7F5RWqkoyi92eqUsZyvoyXSuPm8NZNR8oeRFhXk3KLtKjb9egt6k30OVH8nujhdoGnqUyU56GUXfNleRzK1lRuor+DmoyS/jRnhJ9ibMd2lsi5t0/T29amuudOSj4SxhrtTAqq0jpOc2dYA+gAcoE60epAiyXbTwBkNnVLijV0MftZllTqYAnymQLyZ306dSa9SE5fVi5fBHG52VWSzU3KS6604wx3xb3vcBjF7LLOzk3a1qtzCNBuMuM5cIwpZ9edR6fg1Hjl68CbWhZU3+FrSrvT1KC3YZ7as1lx7op9pb8nr790VIW9KEaNOUor0cFxbaUXUbzKo1njNvsQG/ub/Z8aVvOpFSSr1p1Y7/ALXo8RpUc511pUqcsdG8ZOfEj6AAAAAAAAAAAAAAAAAAAAAAQtrQzT6OK49PRj3mueUFHXTyfH58zZl7HMJLs+Gpr3lDDy967H8+YFHaRWV19D6V3PoMosHUS9WrPxe/4evkxizWviZTs7gvt4e/QCJtWwVT8bRtK38rQjJ9+XpntMYvNjWbyp7PtpfUzT/u4/aZ3dLK4Z7dfseChuoL5f6gMIrbB2cv+XJd1zX+0gV9mbNj+8Jf0mp9xlF7T+cfrKC+h3/PiBQ3H+z48Nn+dxVIdXaFjHhs6P8ASa33ki+jqUd5ACxfKqnBYo2NtHtqb9b+8kdU+Wt1jFJUaP8AI0o02+9rUx+ojrAs7rlBd1fxlxVl+e/sK6cm3ltt9b1ZxAHKJsbmesFO9oaf8SMsvp3M1NPCD8uk15Qhl8Dd/MfYZuN9rO5TnLe6perBJeE5eQG7wAAAAAAAAAAAAAAAAAAAAAAAfJxymutGA7fho/LPV2Mz8w/lFS9vvfxzh/P6wwq34mT7On6vDPd9/AxeLxJ95kFjJY189PvQE24afyn79CovX258Wy1r1NPaz35/xLBU1tXx+fACnu45z9yKS9pNmSXSXzj7SovEBh9/RKC9iZdtGHExm+pgY/VOokXC1I4AA+pgTLCnmS6T0bzK2W7RrVOt04di3U5NL9OPl2Hn7YdLeml28F8/PYeoebW19HYU39OU5PHY9xe6CAykAAAAAAAAAAAAAAAAAAAAAAAAxrlNS1fal92H5GSlPygpZSfY1+p9moGr7n1Zvo1LnZlXTjj3ry1KvadLdn48PuJuzH1Y8fnPkBbVJN/Rfdr7ovC8iDVj2EuawtY/H4NfaQbjHV8AIFxIqbyXYWFy8dBTXlQCrvn2GO7QLm9qmP39QCju+JEJFxLUjgDlFHE7KS1AyXkxR9ZZ/b39S+dD1ZsO29Fb0YPjGlTT6PW3Vve/J5w5BbP9LWpQaypzhF9qckn4LPzk9OgAAAAAAAAAAAAAAAAAAAAAAAACu23H1E+p/YyxIm1I5pS7FnyeQNW7f9pnzZLydvKOGuSHsuSzqBfaJaNr4eaeX5EG7n2/PiTt5v8AKz9bj5vKXmVt0+7w+/LArLqp2lJd1C0vJdxRXkgKq9qdpj99V7S3vZFFeAVlVnUdlQ4ACVZR9ZEVFlsyGZIDbfNFZb13SfRFTm/CDS8FJxN6mquZW19atP6MIR/Tk3/lrzNqgAAAAAAAAAAAAAAAAAAAAAAAAD5OOU0+DWD6ANZ8o7VwnKMuh+7ofiUdot2X3G0uUGxY3UNPVqRT3Zf4Zda+Hmnq70u7JxmnGSbUk+Ka0afd4gXlKplL2ZfHwWkmQr19ax3/ALDtoestEpfVevitcL80hXeFosrs/Y/sAqrxfP7Cgvi5vGUN7Lt94FPelFdourvw8yjul2+8CBM4HKZwA+ottkcUVKNzc0fNg7hU7y+x6B4lSo9NXXSVTqp6L1fyunC0kGzOa3ZTt7KMprEqz9Jh8VBpKC8Ut784zAAAAAAAAAAAAAAAAAAAAAAAAAAAAABjvKXkpTu3vxxCrjV4zGeOG8uvtXv0MiAGpL/YNe39qLiuv2oef3sqrurWXH1vH7JaG8CrveT9tW9ulHPXHMX/AFcZ8QNE3d1Lpi/LPwKO7u+OU/0Wbxv+bmhU9irUh3qMl8E/eUN1zSSl7N3Hxov/AOgGkLy7XaVFxcZN5V+Y6pU430V3UHL/ADUdtnzA2y/H3laf8nCFP+1vgef2zusrKrXmoUac6k3wjTi5yfdGKyz0/srmf2RQw3QlWkumtUlLPfGOIPyMz2fs2jbx3LelTpR+jThGC8opAaI5B8ydarKNXan4KksP0EZfhJ9k2tKcX2Pe4+y9Tf1GlGEVGCUYxSUUlhJJYSSXBJHMAAAAAAAAAAAAAAAAAAAAAAAAAAAACAAAAAAAAAAAAAAAAAAAAAAAAAAAAAAAAAA//9k=">
            <a:hlinkClick r:id="rId4"/>
          </p:cNvPr>
          <p:cNvSpPr>
            <a:spLocks noChangeAspect="1" noChangeArrowheads="1"/>
          </p:cNvSpPr>
          <p:nvPr/>
        </p:nvSpPr>
        <p:spPr bwMode="auto">
          <a:xfrm>
            <a:off x="285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data:image/jpeg;base64,/9j/4AAQSkZJRgABAQAAAQABAAD/2wCEAAkGBxIQEhQUEBMUFRUXFBIXFhcVFxoXGBcVGBQXFxUVFxcYHSggGBolHBUVITEhJSksLi8uFx8zODMsNygtLisBCgoKBQUFDgUFDisZExkrKysrKysrKysrKysrKysrKysrKysrKysrKysrKysrKysrKysrKysrKysrKysrKysrK//AABEIAMIBAwMBIgACEQEDEQH/xAAcAAEAAgIDAQAAAAAAAAAAAAAABAUGBwIDCAH/xABNEAACAQMBAwgGBAcNCQEAAAAAAQIDBBEhBRIxBgdBUWFxgZETIjKhsfBScsHRIzNCgpLh8RREU2Jzk5SisrPCw9IVNENFVGODo9MX/8QAFAEBAAAAAAAAAAAAAAAAAAAAAP/EABQRAQAAAAAAAAAAAAAAAAAAAAD/2gAMAwEAAhEDEQA/AN4gAAAAAAAAAAAAABHvb2nQg51pxhBcZSail4sCQdF7dQowlUqPEYpuT46eBVf7RuLjS1pejh/DXCaXTrCjpOev0txNPKbIe2uSX7pt6tOderOrOElGU5NQjLin6OnhOKeNJb3iBFXObs7LTq4x0vd3X3S3sMnQ5dWD4Vl7n8GahXMZfyk9+4oKP15vyW4WNLmB09a717IZX2AbDvOcjZ1L2que7d+2SIljzqbPrVadOLqJ1Jwpxbisb05KMeD4ZaMGrcwDx6l4s9sNPiNi8xNSncU517ilKnCpCUopSbnGMk3B8MZSaznTPSBvIGPU+SNKl/u1a5oP+JWnOP6Fbfil2JI5OvfW34yEbqn9KkvR1YrrdNvE/wA15f0QL8EHZ21qVf8AFy1XGMluzi+lOL1TJwAAAAAAAAAAAAAAAAAAAAAAAAAAAADH7y5qXlSVC3k6dKDxXrx9re6aFF9EvpT/ACeC9Z5iHbebblOpKhZQVWrFpVJybVGjnX15L2p4eVTjrqs7qe8dllsGEZqtXk69ZcJ1PZhx/E0/ZpcWsr1mtHJk+xsqdCEadGKhCPBLteW30ttttt6tttkgAAAAAAAAAAAIV/sulW1nHElwnHSa7pL4MhKrXtn+E/DUvpL8ZHta/KXv04ybUS6AHXQrxqRUoPKfxWjTXQ09GnwOwqq9lKjJ1KHT7cH7Ml9mFwfRotUkidZ3Uasd6Pc0+MZdMX2/qYHeAAAAAAAAAAAAAAAAAAAAAAHCrU3U2+hfKAqtu3c24W1CW7Vq73rLDdKksekrYfSt6KSw8ynDOmcWFhZQoU40qS3YQWEtW+1tvWUm8tt6tttlVyXp+k9JdS1dd+o+qhBtU8dkm51P/Il0F6AAAAAAAAAAAAAAAAAKe+g7efpqabjwqRSzmPYl+UuK8Y9KxcHGpBSTT6fnzAU5qSUotNNJprVNPVNPqORTbCqOnOpby/Ie/T+pJ+tFfVlnTojOmi5AAAAAAAAAAAAAAAAAAAAU/KuvKFtJQeJzcacH1VJvcpP+ccC4KXlElKVvB9Nek/GFSFRe+PuAtrahGnCMILEYRjGK6oxWEvJHYAAAAAAAAAAAAAAAAAAAAFJtf8FXoVVot/cl2xqONPHjOVF91Iuyk5Y5VpVlHjGFSS+tGnJx/rYLqMsrK6QPoAAAAAAAAAAAAAAAAAAGO8r6rg7aSxlV443uG9JqnHPZvTiZEQtrWXpoJLG9GUJxzot6ElOOXjhvRi/ACu5OcolcylSqbqrRUn6udypGMtyc4J6xcZNKUHlxco6yjKMpXxpXkhtSFjfXEruThTpzu9U296pOVOVOVRPSnF0cOOHhvey1ojs5Qc+EItxs6al/Gevv0S8FJdoG5jrq1owWZyjFdbaXxPNN9zm7QuONZwXVF488Yi/Io7rbFaeXKpLL4tPGe/AHqOryhtI8bmjnqU4t+SZBrct9nw43MPBSfwieT725lLjKT722V7A9bS5x9mL98P8Amqv2wOv/APS9l/8AUf8Arn/pPJgQHrWnzk7LlwuV+jP7iVT5dbOlwuE/zKn+k8hxJ1pBdQHrmlyos5cLiHjmP9pIk0tt2svZuKL7qkH9p5bs6SLmi5JaSku5tAemITTWU011rU5Hmujd1abzTnKL644T8+JY0OXe0KHs15SXVN7786m9jyA9Bg0pYc9NWDxc0YSXXHMX4tZz4QM+5P8AL+yv4y9DU3J4ek8JJ409bVLXoeG+oCXym2tRcK1spZq/uepUcVruxTUcyfCOW8LPHD6i62e80qb/AO3D+yjVe1qVxcVI0NmRcnc1Kle5ruLjGlQqU5UbdTb9rd9aajxfooaam2qUFGKiuCSS7ksAcgAAAAAAAAAAAAAAAAAAAAGiufTZFWcfS0oZVKpU9NurXck1KnOSXGK1WXw0NKxZ7F5RWqkoyi92eqUsZyvoyXSuPm8NZNR8oeRFhXk3KLtKjb9egt6k30OVH8nujhdoGnqUyU56GUXfNleRzK1lRuor+DmoyS/jRnhJ9ibMd2lsi5t0/T29amuudOSj4SxhrtTAqq0jpOc2dYA+gAcoE60epAiyXbTwBkNnVLijV0MftZllTqYAnymQLyZ306dSa9SE5fVi5fBHG52VWSzU3KS6604wx3xb3vcBjF7LLOzk3a1qtzCNBuMuM5cIwpZ9edR6fg1Hjl68CbWhZU3+FrSrvT1KC3YZ7as1lx7op9pb8nr790VIW9KEaNOUor0cFxbaUXUbzKo1njNvsQG/ub/Z8aVvOpFSSr1p1Y7/ALXo8RpUc511pUqcsdG8ZOfEj6AAAAAAAAAAAAAAAAAAAAAAQtrQzT6OK49PRj3mueUFHXTyfH58zZl7HMJLs+Gpr3lDDy967H8+YFHaRWV19D6V3PoMosHUS9WrPxe/4evkxizWviZTs7gvt4e/QCJtWwVT8bRtK38rQjJ9+XpntMYvNjWbyp7PtpfUzT/u4/aZ3dLK4Z7dfseChuoL5f6gMIrbB2cv+XJd1zX+0gV9mbNj+8Jf0mp9xlF7T+cfrKC+h3/PiBQ3H+z48Nn+dxVIdXaFjHhs6P8ASa33ki+jqUd5ACxfKqnBYo2NtHtqb9b+8kdU+Wt1jFJUaP8AI0o02+9rUx+ojrAs7rlBd1fxlxVl+e/sK6cm3ltt9b1ZxAHKJsbmesFO9oaf8SMsvp3M1NPCD8uk15Qhl8Dd/MfYZuN9rO5TnLe6perBJeE5eQG7wAAAAAAAAAAAAAAAAAAAAAAAfJxymutGA7fho/LPV2Mz8w/lFS9vvfxzh/P6wwq34mT7On6vDPd9/AxeLxJ95kFjJY189PvQE24afyn79CovX258Wy1r1NPaz35/xLBU1tXx+fACnu45z9yKS9pNmSXSXzj7SovEBh9/RKC9iZdtGHExm+pgY/VOokXC1I4AA+pgTLCnmS6T0bzK2W7RrVOt04di3U5NL9OPl2Hn7YdLeml28F8/PYeoebW19HYU39OU5PHY9xe6CAykAAAAAAAAAAAAAAAAAAAAAAAAxrlNS1fal92H5GSlPygpZSfY1+p9moGr7n1Zvo1LnZlXTjj3ry1KvadLdn48PuJuzH1Y8fnPkBbVJN/Rfdr7ovC8iDVj2EuawtY/H4NfaQbjHV8AIFxIqbyXYWFy8dBTXlQCrvn2GO7QLm9qmP39QCju+JEJFxLUjgDlFHE7KS1AyXkxR9ZZ/b39S+dD1ZsO29Fb0YPjGlTT6PW3Vve/J5w5BbP9LWpQaypzhF9qckn4LPzk9OgAAAAAAAAAAAAAAAAAAAAAAAACu23H1E+p/YyxIm1I5pS7FnyeQNW7f9pnzZLydvKOGuSHsuSzqBfaJaNr4eaeX5EG7n2/PiTt5v8AKz9bj5vKXmVt0+7w+/LArLqp2lJd1C0vJdxRXkgKq9qdpj99V7S3vZFFeAVlVnUdlQ4ACVZR9ZEVFlsyGZIDbfNFZb13SfRFTm/CDS8FJxN6mquZW19atP6MIR/Tk3/lrzNqgAAAAAAAAAAAAAAAAAAAAAAAAD5OOU0+DWD6ANZ8o7VwnKMuh+7ofiUdot2X3G0uUGxY3UNPVqRT3Zf4Zda+Hmnq70u7JxmnGSbUk+Ka0afd4gXlKplL2ZfHwWkmQr19ax3/ALDtoestEpfVevitcL80hXeFosrs/Y/sAqrxfP7Cgvi5vGUN7Lt94FPelFdourvw8yjul2+8CBM4HKZwA+ottkcUVKNzc0fNg7hU7y+x6B4lSo9NXXSVTqp6L1fyunC0kGzOa3ZTt7KMprEqz9Jh8VBpKC8Ut784zAAAAAAAAAAAAAAAAAAAAAAAAAAAAABjvKXkpTu3vxxCrjV4zGeOG8uvtXv0MiAGpL/YNe39qLiuv2oef3sqrurWXH1vH7JaG8CrveT9tW9ulHPXHMX/AFcZ8QNE3d1Lpi/LPwKO7u+OU/0Wbxv+bmhU9irUh3qMl8E/eUN1zSSl7N3Hxov/AOgGkLy7XaVFxcZN5V+Y6pU430V3UHL/ADUdtnzA2y/H3laf8nCFP+1vgef2zusrKrXmoUac6k3wjTi5yfdGKyz0/srmf2RQw3QlWkumtUlLPfGOIPyMz2fs2jbx3LelTpR+jThGC8opAaI5B8ydarKNXan4KksP0EZfhJ9k2tKcX2Pe4+y9Tf1GlGEVGCUYxSUUlhJJYSSXBJHMAAAAAAAAAAAAAAAAAAAAAAAAAAAACAAAAAAAAAAAAAAAAAAAAAAAAAAAAAAAAAA//9k=">
            <a:hlinkClick r:id="rId4"/>
          </p:cNvPr>
          <p:cNvSpPr>
            <a:spLocks noChangeAspect="1" noChangeArrowheads="1"/>
          </p:cNvSpPr>
          <p:nvPr/>
        </p:nvSpPr>
        <p:spPr bwMode="auto">
          <a:xfrm>
            <a:off x="285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webstaurantstore.com/images/products/extra_large/34173/558460.jpg"/>
          <p:cNvPicPr>
            <a:picLocks noChangeAspect="1" noChangeArrowheads="1"/>
          </p:cNvPicPr>
          <p:nvPr/>
        </p:nvPicPr>
        <p:blipFill rotWithShape="1">
          <a:blip r:embed="rId2">
            <a:extLst>
              <a:ext uri="{28A0092B-C50C-407E-A947-70E740481C1C}">
                <a14:useLocalDpi xmlns:a14="http://schemas.microsoft.com/office/drawing/2010/main" val="0"/>
              </a:ext>
            </a:extLst>
          </a:blip>
          <a:srcRect t="26095" b="13939"/>
          <a:stretch/>
        </p:blipFill>
        <p:spPr bwMode="auto">
          <a:xfrm>
            <a:off x="4724400" y="2614246"/>
            <a:ext cx="4419600" cy="26502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57200" y="76200"/>
            <a:ext cx="8056728" cy="1676400"/>
          </a:xfrm>
          <a:prstGeom prst="rect">
            <a:avLst/>
          </a:prstGeom>
        </p:spPr>
      </p:pic>
      <p:sp>
        <p:nvSpPr>
          <p:cNvPr id="3" name="Content Placeholder 2"/>
          <p:cNvSpPr>
            <a:spLocks noGrp="1"/>
          </p:cNvSpPr>
          <p:nvPr>
            <p:ph idx="1"/>
          </p:nvPr>
        </p:nvSpPr>
        <p:spPr>
          <a:xfrm>
            <a:off x="457200" y="1600200"/>
            <a:ext cx="8229600" cy="4953000"/>
          </a:xfrm>
        </p:spPr>
        <p:txBody>
          <a:bodyPr>
            <a:normAutofit/>
          </a:bodyPr>
          <a:lstStyle/>
          <a:p>
            <a:r>
              <a:rPr lang="en-US" dirty="0" smtClean="0"/>
              <a:t>Never use towels meant for wiping up food spills for any other purpose.</a:t>
            </a:r>
          </a:p>
          <a:p>
            <a:r>
              <a:rPr lang="en-US" dirty="0" smtClean="0"/>
              <a:t>Store wiping towels in </a:t>
            </a:r>
            <a:br>
              <a:rPr lang="en-US" dirty="0" smtClean="0"/>
            </a:br>
            <a:r>
              <a:rPr lang="en-US" dirty="0" smtClean="0"/>
              <a:t>a sanitizer solution </a:t>
            </a:r>
            <a:br>
              <a:rPr lang="en-US" dirty="0" smtClean="0"/>
            </a:br>
            <a:r>
              <a:rPr lang="en-US" dirty="0" smtClean="0"/>
              <a:t>between uses.</a:t>
            </a:r>
          </a:p>
          <a:p>
            <a:r>
              <a:rPr lang="en-US" dirty="0" smtClean="0"/>
              <a:t>Keep towels that come </a:t>
            </a:r>
            <a:br>
              <a:rPr lang="en-US" dirty="0" smtClean="0"/>
            </a:br>
            <a:r>
              <a:rPr lang="en-US" dirty="0" smtClean="0"/>
              <a:t>in contact with raw </a:t>
            </a:r>
            <a:br>
              <a:rPr lang="en-US" dirty="0" smtClean="0"/>
            </a:br>
            <a:r>
              <a:rPr lang="en-US" dirty="0" smtClean="0"/>
              <a:t>meat, fish, or poultry separate from other cleaning towels.</a:t>
            </a:r>
            <a:endParaRPr lang="en-US" dirty="0"/>
          </a:p>
        </p:txBody>
      </p:sp>
    </p:spTree>
    <p:extLst>
      <p:ext uri="{BB962C8B-B14F-4D97-AF65-F5344CB8AC3E}">
        <p14:creationId xmlns:p14="http://schemas.microsoft.com/office/powerpoint/2010/main" val="4225962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Storage and Labeling</a:t>
            </a:r>
          </a:p>
          <a:p>
            <a:pPr lvl="1"/>
            <a:r>
              <a:rPr lang="en-US" dirty="0" smtClean="0"/>
              <a:t>Store chemicals in their original containers away from food and prep areas.  Separate by spacing or partitioning.  If chemicals are transferred to a new container, the label on that container must list the common name of the chemical.</a:t>
            </a:r>
          </a:p>
          <a:p>
            <a:r>
              <a:rPr lang="en-US" dirty="0" smtClean="0"/>
              <a:t>Disposal</a:t>
            </a:r>
          </a:p>
          <a:p>
            <a:pPr lvl="1"/>
            <a:r>
              <a:rPr lang="en-US" dirty="0" smtClean="0"/>
              <a:t>When throwing out chemicals, follow the instructions on the label and any requirements from your local regulatory authority.</a:t>
            </a:r>
            <a:endParaRPr lang="en-US" dirty="0"/>
          </a:p>
        </p:txBody>
      </p:sp>
      <p:pic>
        <p:nvPicPr>
          <p:cNvPr id="20481" name="Picture 1"/>
          <p:cNvPicPr>
            <a:picLocks noChangeAspect="1" noChangeArrowheads="1"/>
          </p:cNvPicPr>
          <p:nvPr/>
        </p:nvPicPr>
        <p:blipFill>
          <a:blip r:embed="rId2" cstate="print"/>
          <a:srcRect/>
          <a:stretch>
            <a:fillRect/>
          </a:stretch>
        </p:blipFill>
        <p:spPr bwMode="auto">
          <a:xfrm>
            <a:off x="304800" y="381000"/>
            <a:ext cx="8433995" cy="9144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descr="https://www.psndealer.com/powersportsdlr/images/UTILITYTRAILERS/msds.jpg"/>
          <p:cNvPicPr>
            <a:picLocks noChangeAspect="1" noChangeArrowheads="1"/>
          </p:cNvPicPr>
          <p:nvPr/>
        </p:nvPicPr>
        <p:blipFill>
          <a:blip r:embed="rId2" cstate="print"/>
          <a:srcRect/>
          <a:stretch>
            <a:fillRect/>
          </a:stretch>
        </p:blipFill>
        <p:spPr bwMode="auto">
          <a:xfrm>
            <a:off x="6096000" y="3730418"/>
            <a:ext cx="3048000" cy="3127582"/>
          </a:xfrm>
          <a:prstGeom prst="rect">
            <a:avLst/>
          </a:prstGeom>
          <a:noFill/>
        </p:spPr>
      </p:pic>
      <p:sp>
        <p:nvSpPr>
          <p:cNvPr id="3" name="Content Placeholder 2"/>
          <p:cNvSpPr>
            <a:spLocks noGrp="1"/>
          </p:cNvSpPr>
          <p:nvPr>
            <p:ph idx="1"/>
          </p:nvPr>
        </p:nvSpPr>
        <p:spPr/>
        <p:txBody>
          <a:bodyPr/>
          <a:lstStyle/>
          <a:p>
            <a:r>
              <a:rPr lang="en-US" dirty="0" smtClean="0"/>
              <a:t>The Occupational Safety and Health Administration (OSHA) has requirements for using chemicals.  </a:t>
            </a:r>
          </a:p>
          <a:p>
            <a:r>
              <a:rPr lang="en-US" dirty="0" smtClean="0"/>
              <a:t>OSHA requires chemical manufacturers and suppliers to provide a Material </a:t>
            </a:r>
            <a:br>
              <a:rPr lang="en-US" dirty="0" smtClean="0"/>
            </a:br>
            <a:r>
              <a:rPr lang="en-US" dirty="0" smtClean="0"/>
              <a:t>Safety Data Sheet (MSDS) for </a:t>
            </a:r>
            <a:br>
              <a:rPr lang="en-US" dirty="0" smtClean="0"/>
            </a:br>
            <a:r>
              <a:rPr lang="en-US" dirty="0" smtClean="0"/>
              <a:t>each hazardous chemical </a:t>
            </a:r>
            <a:br>
              <a:rPr lang="en-US" dirty="0" smtClean="0"/>
            </a:br>
            <a:r>
              <a:rPr lang="en-US" dirty="0" smtClean="0"/>
              <a:t>they sell.</a:t>
            </a:r>
            <a:endParaRPr lang="en-US" dirty="0"/>
          </a:p>
        </p:txBody>
      </p:sp>
      <p:pic>
        <p:nvPicPr>
          <p:cNvPr id="19457" name="Picture 1"/>
          <p:cNvPicPr>
            <a:picLocks noChangeAspect="1" noChangeArrowheads="1"/>
          </p:cNvPicPr>
          <p:nvPr/>
        </p:nvPicPr>
        <p:blipFill>
          <a:blip r:embed="rId3" cstate="print"/>
          <a:srcRect/>
          <a:stretch>
            <a:fillRect/>
          </a:stretch>
        </p:blipFill>
        <p:spPr bwMode="auto">
          <a:xfrm>
            <a:off x="381000" y="533400"/>
            <a:ext cx="8329083" cy="762000"/>
          </a:xfrm>
          <a:prstGeom prst="rect">
            <a:avLst/>
          </a:prstGeom>
          <a:noFill/>
          <a:ln w="9525">
            <a:noFill/>
            <a:miter lim="800000"/>
            <a:headEnd/>
            <a:tailEnd/>
          </a:ln>
        </p:spPr>
      </p:pic>
      <p:sp>
        <p:nvSpPr>
          <p:cNvPr id="19459" name="AutoShape 3" descr="data:image/jpeg;base64,/9j/4AAQSkZJRgABAQAAAQABAAD/2wCEAAkGBxQSEhUUEBQVFhQVFBQYFRcUFRQVGBQVFxQXHBYUFBUYHCggGBolGxcYITEhJSkrLi4vFx8zODMsNygtLisBCgoKDg0OGhAQGy0kHyQsLCwsLC0sLCwsLCwsLCwsLCwsLCwsLCwsLCwsLCwsLCwsLCwsLCwsLCwsLCwsLCwsLP/AABEIAOMAyAMBEQACEQEDEQH/xAAbAAABBQEBAAAAAAAAAAAAAAAAAQIEBQYHA//EAEEQAAEDAgQEAwYFAwICCwAAAAEAAgMEEQUSITEGE0FRImFxMjNCgZGhFCNisdFScuEHwSWiFRYkNHN0o7LS8PH/xAAaAQEAAwEBAQAAAAAAAAAAAAAAAQMEAgUG/8QAMxEAAgIBAwMDAwIFAwUAAAAAAAECAxEEITEFEkETMlEiYXEjgRRCkbHBJKHRFTM0UvD/2gAMAwEAAhEDEQA/AO4oAQAgBACAEAIAQAgBACAEAIAQAgBACAQuCAY6YDqgIs+LRM9p7R6kLiVkY8snDIbeJqe9s/2Nvqqf4unOO5HXpy+C5ab7LScCoAQAgBACAEAIAQAgBACAEAIAQCZkA0yjumBkjzYjG3dwHqQuXKMeWiUm+CBNxJC34gfTVZ56yiPMjpVyfggTcWt+Frj9As8uqUrjLO/QkQJuKpD7LWj1JKzy6tL+WJ2tOvJAmxyd3x29AFnl1G+XnB2qYohS1L3e09x+ZWeWotlzJnagkeFlV+ScAVD4B07BxaGMHoxv7L6ypYhH8GCXJLLx3VhB5vqmjcgI9uQPZIDqDf0UJp8AepAIAQAgBAJdANdIB1QHjJXMbu4fVQ2lyThkKbH4m/ED6arPPV0w5kjpVyfggzcUt+FpP2WaXVKFxl/sdqiTIM3FDz7LAPU3/ZZpdY/9Y/1ZYtP8kGbHJnfFb0H8rPPql0uMI6VEUQ5auR3tPcfmVmlqrpcyZYoRXg8CFQ23ydYEsgEspyBEAhUkDbqRkLHsUyRkOWfJTlEZLj/p6ewALQAOg/lb31SzGIpFXpLJFlxKV28jvlp+yplrr5fzHXpxRFkcTuSfUkqh2Tly2ycIv+CpiJXMv4S29ulwdCPqvS6XKXe4+MFVyXJtl7ZnGvdYXQFbUY7EwkFwuOl9foqbL66/e8EqLfBBm4pYPZBPyt+6yz6pRHjLLFTIhS8UOPssHzKyy6wv5Yf1Z2tP8shS45M7qB6BZpdVvfGEWKiJFkrZHbvP7fsss9ZfLmTO1XFeCO7XfX1WeUnLlnaWOAsuVsBF0SBTIEsgG5gpwQHyKEZDIeyZQyLyj3+gTuRGQ5ITuGReWOydzIFUZAhCEjV0QIUA0rpAQqQaDglv5zz2YPuf8L1elbzm/sii/hG2XtmciYkbMKA5ZjdcyEPkmcGtB36knoO5Xh62uVmpcY+S+ElGG55YdiTZmZ4HhzTpqDoex6rBZS4S7ZrDLlLKyU2MyVrw1pcI2i+Z0G7xfS+b2dNNF6Wmr0suFv8Acrk55yTcKbNJOZ3PLYj8F7tJGnhb0Gio186fbGO5ZVnGWzQg/wD2y8nBbkWx7KBkXIfJTlEZDlHv9lHcgHKHmncBeWOydzIFsoAIBEAhUgRSQIhIhUkCIBq6AEIgeD52hzWlwDnXLW31IG5A7KxQlhvGyIyh5UEmm4Gb4pT5MH/uXsdJXv8A2M95sF7BQQ8T92UBx7ivAxWFjHOytZKXutuRlIyt7Xvv0Xk6jUOjUSaW7SLoxzEzOO45mLaLDR+kuZpa3wsPYdXKKKML1tQJS7tka3BmujayKWXmSgZnGwuRcC9u19LleZfu++McIuXwaJzfJYW3ndliEUALIAUEiIBpQApAhQCKSAQCKQNcbb//AIO6lLI8EWjxCKbNyZGPy+1kcDa+1/orJ1Th7lg5Uk+CPQ4zFNNNDGTnhy57jTUkeE9bEWVlmnnXCM5cMhSTeCrocdnnqXxxwN5MU3LklMmun9Lbb/VaZ6WuFSlKTy1lI4U23hFVw7i9RWk3qYoy4SBsbGeNttBIfIb7rTqKKtOtoN8b+DmLcvJ4YBhL6uKpMs8sjs00LMzvD4bWfbvdd6i+NNkFGKS2ZEE2mSuBA+e9TMNWRsp4x2DPbPzNh8lVr3GtelDzu/3JrWdzXleaXGs4Gb4ZD+pv2H+V7fSl9En9zPdyapeqUkPFPdlAzi3HTZ3MbHTXzSy5XW0szKSST8I21XnWemtS5T8Jf1LY5ccIzWIRjCRByix8j8/PzaFzQBlDRu1gJPqq6pPWd3dslwH9HBccD0ExkfVVJ8UwaA0ixDb3vb4R2Cy6+2HaqoeCytPlnQHrxXyXjVAEQAhIiEDHuA1cQB3JAH3XSi3whlFfX49TQ6SzRtNr2Lrm3Q2Cvhpbp+2LOXNIr8Z4wp6aR0bxI57QC4MYTYEXBJ2V9PT7bYqSwkzl2pbDjxI101IyJuZlU17g8mxaG/ptqfn0UfweITlJ7xeB35aRBx7iZ0NZFE0DlDIJ3W1aZSRGL9NldptGrKHN8+DmVjTwj3xSpeMSpYg4hhilc5oOjiNiQuaoxeknJrfJLf1pEni+mMtJLG2RsZcALvcGtOurSTtdVaKShapNZOp7ozuCYgyl/FGSmZBPBCwuMbrseDowW6G9j816F9UruzEnKLfnwUxljJU8L1XJqaVzo5Gc5ro5nyNLRJK92bM2+4BI+q0aqv1KppNPG6Ig8SLnhTBWulqKqRr+Y2pn5YJIFtbEN63udVl1epaUKlxhZO4R5Y7gTCp6fKJoImANN33BlcSRYOIOgCjXX12bxk39vAri0XXDOEupYnMc4Oc6R8lwCAMx21WTVXK2SaXj+x3CPasHrg2FspouVGXEZnOu4gm7jc7ALm66Vsu5kxikiaVWjo2XBLfynHu8/YBe/wBMX6OfuZbvcaReiVEPFPdlAcc4yxr8JGXtbmc5+RvYOsTc9/ReXqNOrtTh8JItUsRM1hGAht63E3XOjg1/TsXDqezBsuLdR3fo0cEqON5FvwljklZUSPylsDGtDB3cXalx6usNuiy6zTxpqS/mO625PJunbrx3yXoQoDOU3FOeudR8u2UuaJM18zg0EDLbTS/Xot8tDjT+tn9ipT+rDIuEcSSz4g+CzRA0S5DbxOyENvftmzKy/Rwr0ys/m2/3EZuUsELFeI5GVwcHEUsMrIJexfI0kk+llfTo4S0+H7mso5c33fY8OK8DjdiNK2TO5tQ6QytLjYBgaAGD4V1pNRJaWbxvHgSX1IjVdO//AKRnEDKchkcLSai2WNoAALL7norITT00ZTb3zwcY+rB48QYhNDV4g6EDIWwxzPILjGxwsHBvXqu9PVCdNSlzu19xJ4bLSKkZHWYeISXxRU0pDwL5gbm+nU9lmlKU6be7ZuSO8YksFceG6yqiqJHubH+IeHmJ7TnOQnltzfCACrv4yimcYpZ7VjK4IUJPcuq/AKuaSCZszIZY4OW5wHM8R9ot2Cyw1dEIyh25Tefg67HyXeIYQyogENRd4s25vlJcLeIdjf8AdY6r5V2d8NiySysMqqHDKCP/ALO0xvdI4Ete/O97mXIzemui0zu1U/1MYOEorYdHxdTyOLYRJKWNc7wxn4Rs0nr00T+AtSzNpZ+49RfBAj40c+OaUUzmxQhwJc/Uy3FoyANN9eyufToqUYOe7/sc+o8cFhw3WVMuZ1RyXRlrSx0Lr2J3afl+yo1VVMNoZz9zqEpPkvFjLBpUgaVJBuODW2gHm537r6PpyxQjLb7i+W4rIeKe7PogZyXiGaGP82otaJ2Zl9fHawyjq5eTrI2T1HbX5RdBpRyzEwU82LS55Lx0zD4QD36N7u7u6KZSr0UO2O8mQl3vL4Nfw/iMDpXU9MBkga0kt9m5cRlHfbUrztTTYoKyzll0ZZ2Rq3rzHyWoaoBzWrgk5uITQtJlgq4JI7NJJIY9rgAN9Cvoq5w7K4Sezi0/6mZxe5a4Pg8tPUMc2MuEdAG30s6c6lpue6z3aiu2DUn/ADZ/Y6UGnkiQcAyPpnNmqHiSQl7oxYxc0/E47uNuqmXVIQsXZHKW33wFVnyaM4CXy0sssl30zC3wt0kLgAXG5uNli/i0ozhFbSZZ2bnnWcK0k0z5pW533Bdd+jbDTwjbQKa9bfCChHZeCHCLeRlPjlC6bLE6N8s7gHFrc3MIvbMbWICmWm1KhmWUkSpRfBJix2M1RpGjxtZmuLZb75QB1sVXLTTVPrMhTTeDy4uxh1JTmRgBcXNYC7Zpcfad5BTotOrrO1+FkmyXajPYliFU2gqHuqIpPFGIpYDYi7vEHW2XoVVUO+MVFrnKZU2+0YMYFVX4eGslaIy83kblznIPE0He1j9V0qPRoty8t/H5HdmSPDgaJ3MfLy4MhlqDzHEc4kX8LB0Hn6rvWtdijl5wvwcw5PT/AExm0Y38SD4Xu/Dhvs3cPG9/7DzXHU45z9HxudVM9sBim/ATmGNrpH1ExySjRzS4X0Nr6Li+Vf8AEQ7nhJcomKfaybwjg74pJpXRCAShgbC12bLlvdxO1zdVazURsjGCfdjyTXFp5Zpl55aNKkDSpBvuFG2pmfM/cr6bRL9CJjs9xcLWcEPFPdlAcg4nwhtUWtkNmMkzu6ZgGkZb9N915WrvdV7ceWsF0I5iZXFsZfUOFHhw8FrOc3QFvYH4WefVRTSql6t3PwG+54Rp+FcFipPy2ODpSGmQ9SLnLYfC297Lz9XqJ3fU1t4LYRS2RrH7rzHyWDUJABN3yBEBleJquoNZBTU83KEsb3OdlDiC0/wvT0tdSolbYs4ZTPLlhHjgOKzQy1cNZJzRTxtlEhABLex+y61GnrshXOtY7njAjLGUyn4PqyyrBleHGviL3gEHI8OcWsdbY5SQtWtgpUYisdjOa5Yf5LDAzFBW4i/K1scLIiAAAGgBxNu17Kq/vsppWd2yVhNmcgkqGiGrNNJmFQ6V8g15jZbDI1o1sANFskqn3VOS4xj8HG+cnQOJROYh+Fax5LhmZIAQ+Ptrsdl4uk9NTfqPHw0Xyy1sZqPg6R8FQ13LgdUyxu5bLuZC2Mk2Hcm/2W+XUIKyLW6ims+XkrVbaNTV4U2SohqC514Gua1thY5tySV58NS41yrS5LO3fJDwvhWmp3Z42HPZwzOcSbO9ofNd2a26xdrewUEiypaGKIWijYwWt4WgaKiVs5+5tnSSR7krgDSpAhUgaVIGlSQdE4ebanj/ALR919VplimK+xjn7mWSvOSHinuz6IDjHGtJNMwRQGxfKA89AyxJLvK9vVedfOENR3T8Itgm44KasrYcLi5MAD53AZiRr5Ofb7NWaFc9XLvntElyUdkWfA2EzRuknqXEyT5LtO4Dbm7ux126LPr74SSrrWyLKotbs27l5LLkNUAEJBAZXiHC6l9ZFPS8v8uItvIdLucb+HrovT019MaJV2eWUyi3LKGDhBzoZmyzkzVDmGeQN3a3aNgvoL9VL6glOLjHaPC/yPT23Jx4SpAYyyLIY3h7SwlpLha2Y9dlR/H37pvOTrsWclg3C4Q6R3LbeUgyEi+ct2zA9lS7rMJZ44Ou1EkCwAGgGgA0sFU3l5ZOAUARSBqkAUIGqQCEjSpIEKkDSpQGuQHSsKZaJg/S39l9dUsQivsYXyTFYQQ8U92UBxrjPE308ZMLbyPkDG6XIJB1A6nTZebfTGzU/U9kslsZNRMjh9I6lfz5hnlZmdK19naBzbuYf67HzHopskro+nDZPghLt5NPwXik1VLLLI3LF4GxDpcF2ax+I7XK87XU10wjBc+S6tt7s2xXksuEKgCIBEAKQIjAhQCIAKAaVKWSG8GJw/8A1Fie+0sbo2E6Pvmt/e22i9azpM1HMXl/BSrl5NY2tiLc4kjy/wBWdtvrdeb6U84w8l3cjN4px5TROyx5pj1LLBo9HHdb6umWzWZNIqdqRb4FjkVXGXxXGU2e13tNNtL/AMrNqNNKiWJHcZdyyWKznYhUkCFSBpQDXbKfAOoUrbNaOwC+xXgwHspBCxX3Z9EByTiLEY6drpZBezvAOpeQbWPTrqvK1dUrdR2x+P8AJdBpRyZWmqvxERfPYc1zs7fZaGGVt9SOjRvfzRw9OXbHxx/QZ8s03DeMxzyvigaBHCGZSNA7MXDwjo3TfqvN1OnnXBTm95F0JJ8GpK85lgigCIAUgEJEKECIDGcfcSS0zmRQWaXNLnPIud7BrR0XrdO0cLU5z/oUWzaeEZCi4zq43XMnMHVsliD9NQvTs6fRNYxj8FStkiJV8STPqXVMbyxxOgDi5rR0ZY6EfJWw0taq9NrJDm85K+z5nuIaXvcXOcGtJ63JsNgrcxgscHPJP4Y4cdWyENs1jQC99r2vsB3JVOq1a08cvdnUIORMlwWBja4F8j3U2UMIswXcbXdvc5gfkFXG+yTr2SUie1YZoOHMsNbCyBmRs9Ix8gLi7XVwIJ6/yseqzZRKU3xJ4LIbSwjdLxTQNKkgQqQNKAWNtyB3IH3XcFmSQfB1Fg0X2BgHICFivuygOS4/SRSf94I5cbw83NgbA2DvLVeVrZzjd9HLWC6tLt3MvUTNqmP5ZDWyl4bcW+ONl8vYb+hUQTqa7uV/xkhvJp+GqOCnJggIL2ZTKfiJN8peeh0OnRebqZ2WfqS4fBfDHCNK5eeywRQBFIBCQQDSgM3x7iUsFNeC4Ln5XPAuWNsTcdr2tdb+nVQstxPwU2tpbHLqKinqX2jbJI49TmIHmXnQL6GdldK3aRmUZM6Dw7wXFDZ1QBJLvYj8tltwB8R8yvG1PUJ2bQ2RfCtLki/6hYO+R1O2mp7n8zM5jQB8OVriNupuu+mahRUnZIi2G6weh4UmhpBFSuaJpHD8Q8uy3ZY+Bp6NF/moWurnd32e1cL/ACT6bxg0XDmDNpIWxN1N7vda2Zx6+nQLBqtRK+fcyyMe1HOayT8rFX96iFv/AK0hXvQj9dMfs/7Izvh/kvsIZ/xOMf0UUY/5B/KxXv8A0jfzJncfebcrxy8aVIBSBpUg9qFt5GD9bf3Cu06zdFfdHM+DprV9YYhUBCxX3ZQHHuKcKNU3lB2Uc1pceuUA3sOp1Xmaq5U392M7bf7lsI5iUU0TI4Zo6YOJBtEWm4uHN0v1OZVRlKUoyn+5LWEXPBWAmlzOkdmllLS/sLZrAHqfEbnyWLXalXYUVsuC2EcGuduvNZaIoAIAQCFAIEBRxYjPMXiJjGhryw8xr3uuD1b4QL77nQhbpUV1JObZXlskYFLI6NzpC0gvOSzQzwN0u5oJHtA9drKvVRgpKMSYvY8p8Wha52aVgy29hweXttd2ZjQcu2/ZdRom0kot/twMllz25c+YZLBxdfTLa979lm7JOWMbnTaW5UYJxNBVOc2J1nNJsHaF7R8TO4Wq/R20JNrY5jNPYum7j1CyHRxuofegrHf11zPs17v919Str618RZk/lf5Nfgw/4rP+injb/wAsYXm6j/xI/dssh7zYLyTQNK6IBANKkEzBm3nj/uH2WrRrN8PycWe1nRwvqDGKgIWK+7PogON8XiZ0ZZTXzvkDTbSzSDmN+g815up7FqMz4SLY57djO8j8HC4XzGEuJ3a0kOjfb66arnPrzT+f+MEvYveBhUPdJPU3HNyZAdLNbm2b8I1+aw651pKuvxyWV5ayzZFeUy4RQBEAIBCgBAyDhfvJ/wDzA+0US0Xe2H4/ycLyRMMpRNRMjeSGyM1Ld7FxOistl2ahtfIxsV9I0PpacvsOY+LPbwAtNy4OA0AIHpZaJNq2aXKTOMbIyvGHEbqs8ila50Ld+W1x5pG1gB7A6Dqt+j0kaV6lnuZXObbwitw/hatcQ5kTmEWIc8iMg9x1ur7Nbp1tKWThVyOlYFUT2dHVZDLE2NxczZwdmtcdHeA+S8K+FeVKvh+DSm8bnLYnZ8Paxur5K3M5rfE4NEVrlo1tcr32sXtvxH/JR4/c2eGcxlbW1PIlMbwOWbBtw3c+MjSwXnXdk6a6lJZ8/udw5ya2GTM1rtszQ76i/wDuvJlHtbRemOQCIBCpBY8OtvUM+Z+y3dOWdQiu32nQ19IZAQELFfdn0QHHeK8UdTRuexuZxeGNG+rtjYb7bLy9TSrdSk+MFsZNR2M/SOeyAmqPibKXy5jd1i5hF2DQi302XEu12Yh5WF/uTwi+4Qxx1XJK7LljaWCPufazEnqdBp0usOs06pjFZ38lsHnc1hXmstEUARACARACkEHCDfmOGzp3kHuAGtv9WlX3/wAqfwcLg8MCdamaD7UTXRv8nR3B/n5ru9ZuyvO6CexW0kANNRMc0EOdHcEbjkPOosOqvk2rbWvj/JCWyLKoxemgFnzRR26BzQfo1Zo6e+3hNkuUV5Kep46pm+7Ekp/QzT6laodMufOEcO2JRScSGpnDYqWPPIWsHOlcb2va7G6bE7ratJ6Ve83hfCOPUyyVLxwGOdHR0hJa4t0Fh4SRoI2kkXCr/wCnOX1W2E+p4SI1fiWKyxSO5QhZkcSS0NOWxv7RJOnkuoVaOElvlhymzextsAB0a0fQALx5vMmXLgcoJEKkDUBccKNvUDya7/Zej0xfrZ+xVd7Ter6EyggIWLe7PogOSY/XRwNdLKLhr/CLXOe2lvPfVeTrK5WahRj8F0GlHcytPUfioy+UZRK9wcASLAyRgG/9vU91Lj6TSj4RHJqeGq+GRzo6YDlw5RcDwkuDvZ7+zv1XmaqqyKU7OWXQafBoyVgZahLqAF0AiAEBVcT4n+GppJR7QbZn97tG/wA/JatHT6tyicWSwjnX/XqpaxscIjja1oaLNLjYDu47r3P+m0uTlLLbM/qsseDMfe41TJnZnSRPkBNvbZGQ7bu3L9FVrdMvocPDOq57YNXTR2bRNt1v62pyL6eq82T/AO61/wDblvwcnxMhk0rYw1rWyyNGlzYOI1J3X0VazBOXwZJckY53f1EfO38LvCILHhrKyqhdJqA/2W+JxJBAAA87KjU5dUlE7hydWjmlAtFThn/iPaz7MBK+dcIp/VPP4NSYyooppWuZLK1rHCxEUepB3Gd5P7KY2VwacYvP3Yw2WRKznQ1SBCpAilAveDm3mJ7M/wB16nS1+pJ/Ypu4NwvdMwICDi3uz6IDkuO00Ugd+II5bJA83Ngcuwd5eS8nWTnG/wCjlrBdDHbuZmeVlTHJy22ErnNjcQRlGaNvsjS3XuoipVyXd45HJpeFsOhpyYoSHOFjKbi5JBtmtt1sF5+qtnb9ctvgtgkjRFeey0RQAUgFABSDm3+qGIF8sdO25yDO4C+rnaN0HYA/Ve90upQg7H5M1rbeDM0XD1VL7EElu7mlg+rrLfZqqYcyRUoSZdRcG1MLHzPeyPJHIbA5nEZCCO2t1mfUKbJKEfJYq2tzb1kcmemZE4MeGzEF7c48LIxtf9Q6ryouPbY5cZX9yySaOS1M3jcXHxFzs2Robd2Y3Iv0uvoorZY4Mz5I7pvK/wDcS7/C6wQaHgEl1bGOgDzawGzf8rH1DCoZZV7jq6+aNghUkCKQIVIEQCKQaPglv5kh7Nb+5/hev0lbzf4M9xsl7RQCAg4t7s+iA5BxLhP4ppjzZRzWucRqbC9wPNeXqr/Rv7vsXRjmJnKiEMjkFJezXFsZYQRnzR6X6uzBRGTlJepz5Ia+DQcF4K6mDuY7NJIQ5/UAgEWv1Ou68/W6iN2O3hF0I45NSV5rLBFBIIAQCKQMEYvewv3sL/VT3PGMkYQ4lQSRMTpebDJHe2djm3te1x2VtMuyal8EMijO0moqsjeVG4BseZwANi9xJ1JOVoA6WKvzCWK4eXnc5ecbnGuT1ObUk7Bo37uX0yeEkY2J4R/T93f4U7kGk4AiElWNXDlsc7SzQeliBuNfssHUX20tPyW0r6jqK+eNYhQgRSBpUgRABUkGp4Hb70+bR9iva6Svpn+xnu8GsXrlIICDi/uygOOcWU8skZZTmznyAE3tZmua57bLzNRKEdT3T4wWxTcTLzubQtMWYOdHZ7L2/Mu5pt4dW6g6FTH/AFD7/nn+xGcGn4HbOc8tVfNK5paDpZoafh+EeS83XOtYjDwXVp43NUV5hcCAS6AEAIBEA0lSBEB5Vb7RvPZjz9GlWVL9SP5OZcHBItQNybDz6L7B7GEmUR5cjHyNBa03IcQL/X6/JcS3i0gbHgeqz1j32cbwhgdYn2SPFI+wGY+QXl9QjihL78f8Girk368Q0CFSQIgEKkCKQIUINhwQ38t57v8A2AXvdLX6T/Jmu5NMvTKgQEHF/dlAcc4rrpYoyYBeR0gY3S5Ga+oHfReZqK4T1P1vZIti327FDQYTHSD8TXPzSnUNNneLyHxv+wVU753P06V9JKXbuzQcHYs+q5kjm5Wh4EY/Tl1N+pusOtojTiKeX5LoS7lk0xXnFgiAEAIAQCFAIpAiEETFKd0kT2RuDHOFsxGYAHfT0uraZxhNSks4Ikm0Zik4AiHvZpX+TcsbfsLr0JdUm/bFIrVPyXVFw1SxexCy/dwzH6uWSzWXT5kdquKLNoAFgAB2At+yztt8nSWBUJEUkCFAIpAhUgQqQbbgxtoL93FfQ9NWKDJb7jQLeVggIOL+7KA5DxJigpmOkLc3jAaNvEb2uegXlaml26ntTxsXQliJlqHCJKo/icQdljAuGnwjL8/Yb9yondGlenSt/kYzvI1vDGJxz5uQLRxnI3SwPhvcDoF5uqqlDHe92XReS+WAsBACAEAl0AhQCKSBFJIIBEAiARSBEAKSBpKkCKQCAaVIN7wmy1O3zzH7r6bRR7aIoxzeZF0tRwCAg4v7soDkuPTQsaX1FsrXgi4vd/w2HU9l5OrU5ajEOcF0Mdu5jyZ8Tf1jp2n6/wDzd9gusV6RfMiN5fg2XDMMMYdHTkEMNnkG932F8x6leXqpWT+qfkvgki7WEsC6AEAIBEIEQkCgEUgRACAaUAikApAFAIUIBrCdgT6BXQotn7YtnLkkSocLlds0/NbYdMulzscO6KLSh4Zc4/mHTsNL+V1sr6XGLzN5K3dng2FPEGNDRoALAL00sbFJ6qQCAgYv7s+iA5LxBQxzNLZjZjXh7tQL5b6E9AvK1dsq9RmPOC6CXbuZSuxd9QRT4eMrLWLh4dB2/pb57lRXp41r1Lg5Z2RquEsJFKwxh2Yklzjt4rDQDoLWXnay53PvZbBYRfLAWAgEQCoBEJAoQIhIikAgEKARSBWxk7An5K+vS3We2LOXOKJcOEyu6W9Vur6Va/c0it3LwWVPwy4+0fotlfS6l7m2VO6RaU3DUbdxf11W2vT01+2Jw5SZZQ4axuwVxySWwgdEA8BAKgBACAgYx7s+iA5BxRhZqWcsOygyNLjv4Re4A6leXqblVqO5rOxbGOYmSxGaOmlY2g8UjWPY63jzE2sbj2nb6ei6rUrYN3bIPZ7Gt4No5Io3c83ke4vdrci4AsT30Xl62yE5fRwi6Ca5NDdYCwFABACAEJEQCKQKxhOwJ+S0V6W6z2xZy5xRLhwqR3w29Vtr6Ta/c8FbuXgsqfhlx9orbX0qmPuyyp3S8FnTcOMbuL+q3Q09UPbFI4c5Ms4cPY3YK05JDYwNggHIBUAIAQAgBACAEBFr4czSEBzrGsHPia4HK4EGxI0PYjZYdVpZTl6kOUWQlhYZjRhseHxvkjjfI/udSAfQeFvmsLnZfNQm+07worJacHVEskZfOLOc4kC2WzdLWHQLLrowhLECyGcbl+sBYCEghA5rSdgT6BXQ09s/bFshzSJUOGyO2b9Vur6TdLeTSK5XJcFjT8OOPtH6LbX0mmPubZU7myzp+HGDfX1W6vT1V+2KOHJvyWUOHMbsFccklsQGwQDrIBUAIAQAgBACAEAIAQAgBACAi1dG14sQgMljHDxGrQqL9PC5YfPyTGTRSU9M5riC07dl4Wo0VsZdqWfwaY2RJ0OHSO2aVNfS75c7CV0UWNPw68+0Vtr6RWt5ybK3e/BaU/DjBvqt0NLTX7Yorc5MsocNY3YLQckpsQGwQD0AIAQAgBACAEAIAQAgBACAEAIAQAgBACAZK24QEAU7b+yEBNjjA2CA9UAIAQAgBACAEAIAQAgBACAEAIAQAgBACAEB/9k=">
            <a:hlinkClick r:id="rId4"/>
          </p:cNvPr>
          <p:cNvSpPr>
            <a:spLocks noChangeAspect="1" noChangeArrowheads="1"/>
          </p:cNvSpPr>
          <p:nvPr/>
        </p:nvSpPr>
        <p:spPr bwMode="auto">
          <a:xfrm>
            <a:off x="28575" y="-1295400"/>
            <a:ext cx="2381250" cy="2705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1" name="AutoShape 5" descr="data:image/jpeg;base64,/9j/4AAQSkZJRgABAQAAAQABAAD/2wCEAAkGBxQSEhUUEBQVFhQVFBQYFRcUFRQVGBQVFxQXHBYUFBUYHCggGBolGxcYITEhJSkrLi4vFx8zODMsNygtLisBCgoKDg0OGhAQGy0kHyQsLCwsLC0sLCwsLCwsLCwsLCwsLCwsLCwsLCwsLCwsLCwsLCwsLCwsLCwsLCwsLCwsLP/AABEIAOMAyAMBEQACEQEDEQH/xAAbAAABBQEBAAAAAAAAAAAAAAAAAQIEBQYHA//EAEEQAAEDAgQEAwYFAwICCwAAAAEAAgMEEQUSITEGE0FRImFxMjNCgZGhFCNisdFScuEHwSWiFRYkNHN0o7LS8PH/xAAaAQEAAwEBAQAAAAAAAAAAAAAAAQMEAgUG/8QAMxEAAgIBAwMDAwIFAwUAAAAAAAECAxEEITEFEkETMlEiYXEjgRRCkbHBJKHRFTM0UvD/2gAMAwEAAhEDEQA/AO4oAQAgBACAEAIAQAgBACAEAIAQAgBACAQuCAY6YDqgIs+LRM9p7R6kLiVkY8snDIbeJqe9s/2Nvqqf4unOO5HXpy+C5ab7LScCoAQAgBACAEAIAQAgBACAEAIAQCZkA0yjumBkjzYjG3dwHqQuXKMeWiUm+CBNxJC34gfTVZ56yiPMjpVyfggTcWt+Frj9As8uqUrjLO/QkQJuKpD7LWj1JKzy6tL+WJ2tOvJAmxyd3x29AFnl1G+XnB2qYohS1L3e09x+ZWeWotlzJnagkeFlV+ScAVD4B07BxaGMHoxv7L6ypYhH8GCXJLLx3VhB5vqmjcgI9uQPZIDqDf0UJp8AepAIAQAgBAJdANdIB1QHjJXMbu4fVQ2lyThkKbH4m/ED6arPPV0w5kjpVyfggzcUt+FpP2WaXVKFxl/sdqiTIM3FDz7LAPU3/ZZpdY/9Y/1ZYtP8kGbHJnfFb0H8rPPql0uMI6VEUQ5auR3tPcfmVmlqrpcyZYoRXg8CFQ23ydYEsgEspyBEAhUkDbqRkLHsUyRkOWfJTlEZLj/p6ewALQAOg/lb31SzGIpFXpLJFlxKV28jvlp+yplrr5fzHXpxRFkcTuSfUkqh2Tly2ycIv+CpiJXMv4S29ulwdCPqvS6XKXe4+MFVyXJtl7ZnGvdYXQFbUY7EwkFwuOl9foqbL66/e8EqLfBBm4pYPZBPyt+6yz6pRHjLLFTIhS8UOPssHzKyy6wv5Yf1Z2tP8shS45M7qB6BZpdVvfGEWKiJFkrZHbvP7fsss9ZfLmTO1XFeCO7XfX1WeUnLlnaWOAsuVsBF0SBTIEsgG5gpwQHyKEZDIeyZQyLyj3+gTuRGQ5ITuGReWOydzIFUZAhCEjV0QIUA0rpAQqQaDglv5zz2YPuf8L1elbzm/sii/hG2XtmciYkbMKA5ZjdcyEPkmcGtB36knoO5Xh62uVmpcY+S+ElGG55YdiTZmZ4HhzTpqDoex6rBZS4S7ZrDLlLKyU2MyVrw1pcI2i+Z0G7xfS+b2dNNF6Wmr0suFv8Acrk55yTcKbNJOZ3PLYj8F7tJGnhb0Gio186fbGO5ZVnGWzQg/wD2y8nBbkWx7KBkXIfJTlEZDlHv9lHcgHKHmncBeWOydzIFsoAIBEAhUgRSQIhIhUkCIBq6AEIgeD52hzWlwDnXLW31IG5A7KxQlhvGyIyh5UEmm4Gb4pT5MH/uXsdJXv8A2M95sF7BQQ8T92UBx7ivAxWFjHOytZKXutuRlIyt7Xvv0Xk6jUOjUSaW7SLoxzEzOO45mLaLDR+kuZpa3wsPYdXKKKML1tQJS7tka3BmujayKWXmSgZnGwuRcC9u19LleZfu++McIuXwaJzfJYW3ndliEUALIAUEiIBpQApAhQCKSAQCKQNcbb//AIO6lLI8EWjxCKbNyZGPy+1kcDa+1/orJ1Th7lg5Uk+CPQ4zFNNNDGTnhy57jTUkeE9bEWVlmnnXCM5cMhSTeCrocdnnqXxxwN5MU3LklMmun9Lbb/VaZ6WuFSlKTy1lI4U23hFVw7i9RWk3qYoy4SBsbGeNttBIfIb7rTqKKtOtoN8b+DmLcvJ4YBhL6uKpMs8sjs00LMzvD4bWfbvdd6i+NNkFGKS2ZEE2mSuBA+e9TMNWRsp4x2DPbPzNh8lVr3GtelDzu/3JrWdzXleaXGs4Gb4ZD+pv2H+V7fSl9En9zPdyapeqUkPFPdlAzi3HTZ3MbHTXzSy5XW0szKSST8I21XnWemtS5T8Jf1LY5ccIzWIRjCRByix8j8/PzaFzQBlDRu1gJPqq6pPWd3dslwH9HBccD0ExkfVVJ8UwaA0ixDb3vb4R2Cy6+2HaqoeCytPlnQHrxXyXjVAEQAhIiEDHuA1cQB3JAH3XSi3whlFfX49TQ6SzRtNr2Lrm3Q2Cvhpbp+2LOXNIr8Z4wp6aR0bxI57QC4MYTYEXBJ2V9PT7bYqSwkzl2pbDjxI101IyJuZlU17g8mxaG/ptqfn0UfweITlJ7xeB35aRBx7iZ0NZFE0DlDIJ3W1aZSRGL9NldptGrKHN8+DmVjTwj3xSpeMSpYg4hhilc5oOjiNiQuaoxeknJrfJLf1pEni+mMtJLG2RsZcALvcGtOurSTtdVaKShapNZOp7ozuCYgyl/FGSmZBPBCwuMbrseDowW6G9j816F9UruzEnKLfnwUxljJU8L1XJqaVzo5Gc5ro5nyNLRJK92bM2+4BI+q0aqv1KppNPG6Ig8SLnhTBWulqKqRr+Y2pn5YJIFtbEN63udVl1epaUKlxhZO4R5Y7gTCp6fKJoImANN33BlcSRYOIOgCjXX12bxk39vAri0XXDOEupYnMc4Oc6R8lwCAMx21WTVXK2SaXj+x3CPasHrg2FspouVGXEZnOu4gm7jc7ALm66Vsu5kxikiaVWjo2XBLfynHu8/YBe/wBMX6OfuZbvcaReiVEPFPdlAcc4yxr8JGXtbmc5+RvYOsTc9/ReXqNOrtTh8JItUsRM1hGAht63E3XOjg1/TsXDqezBsuLdR3fo0cEqON5FvwljklZUSPylsDGtDB3cXalx6usNuiy6zTxpqS/mO625PJunbrx3yXoQoDOU3FOeudR8u2UuaJM18zg0EDLbTS/Xot8tDjT+tn9ipT+rDIuEcSSz4g+CzRA0S5DbxOyENvftmzKy/Rwr0ys/m2/3EZuUsELFeI5GVwcHEUsMrIJexfI0kk+llfTo4S0+H7mso5c33fY8OK8DjdiNK2TO5tQ6QytLjYBgaAGD4V1pNRJaWbxvHgSX1IjVdO//AKRnEDKchkcLSai2WNoAALL7norITT00ZTb3zwcY+rB48QYhNDV4g6EDIWwxzPILjGxwsHBvXqu9PVCdNSlzu19xJ4bLSKkZHWYeISXxRU0pDwL5gbm+nU9lmlKU6be7ZuSO8YksFceG6yqiqJHubH+IeHmJ7TnOQnltzfCACrv4yimcYpZ7VjK4IUJPcuq/AKuaSCZszIZY4OW5wHM8R9ot2Cyw1dEIyh25Tefg67HyXeIYQyogENRd4s25vlJcLeIdjf8AdY6r5V2d8NiySysMqqHDKCP/ALO0xvdI4Ete/O97mXIzemui0zu1U/1MYOEorYdHxdTyOLYRJKWNc7wxn4Rs0nr00T+AtSzNpZ+49RfBAj40c+OaUUzmxQhwJc/Uy3FoyANN9eyufToqUYOe7/sc+o8cFhw3WVMuZ1RyXRlrSx0Lr2J3afl+yo1VVMNoZz9zqEpPkvFjLBpUgaVJBuODW2gHm537r6PpyxQjLb7i+W4rIeKe7PogZyXiGaGP82otaJ2Zl9fHawyjq5eTrI2T1HbX5RdBpRyzEwU82LS55Lx0zD4QD36N7u7u6KZSr0UO2O8mQl3vL4Nfw/iMDpXU9MBkga0kt9m5cRlHfbUrztTTYoKyzll0ZZ2Rq3rzHyWoaoBzWrgk5uITQtJlgq4JI7NJJIY9rgAN9Cvoq5w7K4Sezi0/6mZxe5a4Pg8tPUMc2MuEdAG30s6c6lpue6z3aiu2DUn/ADZ/Y6UGnkiQcAyPpnNmqHiSQl7oxYxc0/E47uNuqmXVIQsXZHKW33wFVnyaM4CXy0sssl30zC3wt0kLgAXG5uNli/i0ozhFbSZZ2bnnWcK0k0z5pW533Bdd+jbDTwjbQKa9bfCChHZeCHCLeRlPjlC6bLE6N8s7gHFrc3MIvbMbWICmWm1KhmWUkSpRfBJix2M1RpGjxtZmuLZb75QB1sVXLTTVPrMhTTeDy4uxh1JTmRgBcXNYC7Zpcfad5BTotOrrO1+FkmyXajPYliFU2gqHuqIpPFGIpYDYi7vEHW2XoVVUO+MVFrnKZU2+0YMYFVX4eGslaIy83kblznIPE0He1j9V0qPRoty8t/H5HdmSPDgaJ3MfLy4MhlqDzHEc4kX8LB0Hn6rvWtdijl5wvwcw5PT/AExm0Y38SD4Xu/Dhvs3cPG9/7DzXHU45z9HxudVM9sBim/ATmGNrpH1ExySjRzS4X0Nr6Li+Vf8AEQ7nhJcomKfaybwjg74pJpXRCAShgbC12bLlvdxO1zdVazURsjGCfdjyTXFp5Zpl55aNKkDSpBvuFG2pmfM/cr6bRL9CJjs9xcLWcEPFPdlAcg4nwhtUWtkNmMkzu6ZgGkZb9N915WrvdV7ceWsF0I5iZXFsZfUOFHhw8FrOc3QFvYH4WefVRTSql6t3PwG+54Rp+FcFipPy2ODpSGmQ9SLnLYfC297Lz9XqJ3fU1t4LYRS2RrH7rzHyWDUJABN3yBEBleJquoNZBTU83KEsb3OdlDiC0/wvT0tdSolbYs4ZTPLlhHjgOKzQy1cNZJzRTxtlEhABLex+y61GnrshXOtY7njAjLGUyn4PqyyrBleHGviL3gEHI8OcWsdbY5SQtWtgpUYisdjOa5Yf5LDAzFBW4i/K1scLIiAAAGgBxNu17Kq/vsppWd2yVhNmcgkqGiGrNNJmFQ6V8g15jZbDI1o1sANFskqn3VOS4xj8HG+cnQOJROYh+Fax5LhmZIAQ+Ptrsdl4uk9NTfqPHw0Xyy1sZqPg6R8FQ13LgdUyxu5bLuZC2Mk2Hcm/2W+XUIKyLW6ims+XkrVbaNTV4U2SohqC514Gua1thY5tySV58NS41yrS5LO3fJDwvhWmp3Z42HPZwzOcSbO9ofNd2a26xdrewUEiypaGKIWijYwWt4WgaKiVs5+5tnSSR7krgDSpAhUgaVIGlSQdE4ebanj/ALR919VplimK+xjn7mWSvOSHinuz6IDjHGtJNMwRQGxfKA89AyxJLvK9vVedfOENR3T8Itgm44KasrYcLi5MAD53AZiRr5Ofb7NWaFc9XLvntElyUdkWfA2EzRuknqXEyT5LtO4Dbm7ux126LPr74SSrrWyLKotbs27l5LLkNUAEJBAZXiHC6l9ZFPS8v8uItvIdLucb+HrovT019MaJV2eWUyi3LKGDhBzoZmyzkzVDmGeQN3a3aNgvoL9VL6glOLjHaPC/yPT23Jx4SpAYyyLIY3h7SwlpLha2Y9dlR/H37pvOTrsWclg3C4Q6R3LbeUgyEi+ct2zA9lS7rMJZ44Ou1EkCwAGgGgA0sFU3l5ZOAUARSBqkAUIGqQCEjSpIEKkDSpQGuQHSsKZaJg/S39l9dUsQivsYXyTFYQQ8U92UBxrjPE308ZMLbyPkDG6XIJB1A6nTZebfTGzU/U9kslsZNRMjh9I6lfz5hnlZmdK19naBzbuYf67HzHopskro+nDZPghLt5NPwXik1VLLLI3LF4GxDpcF2ax+I7XK87XU10wjBc+S6tt7s2xXksuEKgCIBEAKQIjAhQCIAKAaVKWSG8GJw/8A1Fie+0sbo2E6Pvmt/e22i9azpM1HMXl/BSrl5NY2tiLc4kjy/wBWdtvrdeb6U84w8l3cjN4px5TROyx5pj1LLBo9HHdb6umWzWZNIqdqRb4FjkVXGXxXGU2e13tNNtL/AMrNqNNKiWJHcZdyyWKznYhUkCFSBpQDXbKfAOoUrbNaOwC+xXgwHspBCxX3Z9EByTiLEY6drpZBezvAOpeQbWPTrqvK1dUrdR2x+P8AJdBpRyZWmqvxERfPYc1zs7fZaGGVt9SOjRvfzRw9OXbHxx/QZ8s03DeMxzyvigaBHCGZSNA7MXDwjo3TfqvN1OnnXBTm95F0JJ8GpK85lgigCIAUgEJEKECIDGcfcSS0zmRQWaXNLnPIud7BrR0XrdO0cLU5z/oUWzaeEZCi4zq43XMnMHVsliD9NQvTs6fRNYxj8FStkiJV8STPqXVMbyxxOgDi5rR0ZY6EfJWw0taq9NrJDm85K+z5nuIaXvcXOcGtJ63JsNgrcxgscHPJP4Y4cdWyENs1jQC99r2vsB3JVOq1a08cvdnUIORMlwWBja4F8j3U2UMIswXcbXdvc5gfkFXG+yTr2SUie1YZoOHMsNbCyBmRs9Ix8gLi7XVwIJ6/yseqzZRKU3xJ4LIbSwjdLxTQNKkgQqQNKAWNtyB3IH3XcFmSQfB1Fg0X2BgHICFivuygOS4/SRSf94I5cbw83NgbA2DvLVeVrZzjd9HLWC6tLt3MvUTNqmP5ZDWyl4bcW+ONl8vYb+hUQTqa7uV/xkhvJp+GqOCnJggIL2ZTKfiJN8peeh0OnRebqZ2WfqS4fBfDHCNK5eeywRQBFIBCQQDSgM3x7iUsFNeC4Ln5XPAuWNsTcdr2tdb+nVQstxPwU2tpbHLqKinqX2jbJI49TmIHmXnQL6GdldK3aRmUZM6Dw7wXFDZ1QBJLvYj8tltwB8R8yvG1PUJ2bQ2RfCtLki/6hYO+R1O2mp7n8zM5jQB8OVriNupuu+mahRUnZIi2G6weh4UmhpBFSuaJpHD8Q8uy3ZY+Bp6NF/moWurnd32e1cL/ACT6bxg0XDmDNpIWxN1N7vda2Zx6+nQLBqtRK+fcyyMe1HOayT8rFX96iFv/AK0hXvQj9dMfs/7Izvh/kvsIZ/xOMf0UUY/5B/KxXv8A0jfzJncfebcrxy8aVIBSBpUg9qFt5GD9bf3Cu06zdFfdHM+DprV9YYhUBCxX3ZQHHuKcKNU3lB2Uc1pceuUA3sOp1Xmaq5U392M7bf7lsI5iUU0TI4Zo6YOJBtEWm4uHN0v1OZVRlKUoyn+5LWEXPBWAmlzOkdmllLS/sLZrAHqfEbnyWLXalXYUVsuC2EcGuduvNZaIoAIAQCFAIEBRxYjPMXiJjGhryw8xr3uuD1b4QL77nQhbpUV1JObZXlskYFLI6NzpC0gvOSzQzwN0u5oJHtA9drKvVRgpKMSYvY8p8Wha52aVgy29hweXttd2ZjQcu2/ZdRom0kot/twMllz25c+YZLBxdfTLa979lm7JOWMbnTaW5UYJxNBVOc2J1nNJsHaF7R8TO4Wq/R20JNrY5jNPYum7j1CyHRxuofegrHf11zPs17v919Str618RZk/lf5Nfgw/4rP+injb/wAsYXm6j/xI/dssh7zYLyTQNK6IBANKkEzBm3nj/uH2WrRrN8PycWe1nRwvqDGKgIWK+7PogON8XiZ0ZZTXzvkDTbSzSDmN+g815up7FqMz4SLY57djO8j8HC4XzGEuJ3a0kOjfb66arnPrzT+f+MEvYveBhUPdJPU3HNyZAdLNbm2b8I1+aw651pKuvxyWV5ayzZFeUy4RQBEAIBCgBAyDhfvJ/wDzA+0US0Xe2H4/ycLyRMMpRNRMjeSGyM1Ld7FxOistl2ahtfIxsV9I0PpacvsOY+LPbwAtNy4OA0AIHpZaJNq2aXKTOMbIyvGHEbqs8ila50Ld+W1x5pG1gB7A6Dqt+j0kaV6lnuZXObbwitw/hatcQ5kTmEWIc8iMg9x1ur7Nbp1tKWThVyOlYFUT2dHVZDLE2NxczZwdmtcdHeA+S8K+FeVKvh+DSm8bnLYnZ8Paxur5K3M5rfE4NEVrlo1tcr32sXtvxH/JR4/c2eGcxlbW1PIlMbwOWbBtw3c+MjSwXnXdk6a6lJZ8/udw5ya2GTM1rtszQ76i/wDuvJlHtbRemOQCIBCpBY8OtvUM+Z+y3dOWdQiu32nQ19IZAQELFfdn0QHHeK8UdTRuexuZxeGNG+rtjYb7bLy9TSrdSk+MFsZNR2M/SOeyAmqPibKXy5jd1i5hF2DQi302XEu12Yh5WF/uTwi+4Qxx1XJK7LljaWCPufazEnqdBp0usOs06pjFZ38lsHnc1hXmstEUARACARACkEHCDfmOGzp3kHuAGtv9WlX3/wAqfwcLg8MCdamaD7UTXRv8nR3B/n5ru9ZuyvO6CexW0kANNRMc0EOdHcEbjkPOosOqvk2rbWvj/JCWyLKoxemgFnzRR26BzQfo1Zo6e+3hNkuUV5Kep46pm+7Ekp/QzT6laodMufOEcO2JRScSGpnDYqWPPIWsHOlcb2va7G6bE7ratJ6Ve83hfCOPUyyVLxwGOdHR0hJa4t0Fh4SRoI2kkXCr/wCnOX1W2E+p4SI1fiWKyxSO5QhZkcSS0NOWxv7RJOnkuoVaOElvlhymzextsAB0a0fQALx5vMmXLgcoJEKkDUBccKNvUDya7/Zej0xfrZ+xVd7Ter6EyggIWLe7PogOSY/XRwNdLKLhr/CLXOe2lvPfVeTrK5WahRj8F0GlHcytPUfioy+UZRK9wcASLAyRgG/9vU91Lj6TSj4RHJqeGq+GRzo6YDlw5RcDwkuDvZ7+zv1XmaqqyKU7OWXQafBoyVgZahLqAF0AiAEBVcT4n+GppJR7QbZn97tG/wA/JatHT6tyicWSwjnX/XqpaxscIjja1oaLNLjYDu47r3P+m0uTlLLbM/qsseDMfe41TJnZnSRPkBNvbZGQ7bu3L9FVrdMvocPDOq57YNXTR2bRNt1v62pyL6eq82T/AO61/wDblvwcnxMhk0rYw1rWyyNGlzYOI1J3X0VazBOXwZJckY53f1EfO38LvCILHhrKyqhdJqA/2W+JxJBAAA87KjU5dUlE7hydWjmlAtFThn/iPaz7MBK+dcIp/VPP4NSYyooppWuZLK1rHCxEUepB3Gd5P7KY2VwacYvP3Yw2WRKznQ1SBCpAilAveDm3mJ7M/wB16nS1+pJ/Ypu4NwvdMwICDi3uz6IDkuO00Ugd+II5bJA83Ngcuwd5eS8nWTnG/wCjlrBdDHbuZmeVlTHJy22ErnNjcQRlGaNvsjS3XuoipVyXd45HJpeFsOhpyYoSHOFjKbi5JBtmtt1sF5+qtnb9ctvgtgkjRFeey0RQAUgFABSDm3+qGIF8sdO25yDO4C+rnaN0HYA/Ve90upQg7H5M1rbeDM0XD1VL7EElu7mlg+rrLfZqqYcyRUoSZdRcG1MLHzPeyPJHIbA5nEZCCO2t1mfUKbJKEfJYq2tzb1kcmemZE4MeGzEF7c48LIxtf9Q6ryouPbY5cZX9yySaOS1M3jcXHxFzs2Robd2Y3Iv0uvoorZY4Mz5I7pvK/wDcS7/C6wQaHgEl1bGOgDzawGzf8rH1DCoZZV7jq6+aNghUkCKQIVIEQCKQaPglv5kh7Nb+5/hev0lbzf4M9xsl7RQCAg4t7s+iA5BxLhP4ppjzZRzWucRqbC9wPNeXqr/Rv7vsXRjmJnKiEMjkFJezXFsZYQRnzR6X6uzBRGTlJepz5Ia+DQcF4K6mDuY7NJIQ5/UAgEWv1Ou68/W6iN2O3hF0I45NSV5rLBFBIIAQCKQMEYvewv3sL/VT3PGMkYQ4lQSRMTpebDJHe2djm3te1x2VtMuyal8EMijO0moqsjeVG4BseZwANi9xJ1JOVoA6WKvzCWK4eXnc5ecbnGuT1ObUk7Bo37uX0yeEkY2J4R/T93f4U7kGk4AiElWNXDlsc7SzQeliBuNfssHUX20tPyW0r6jqK+eNYhQgRSBpUgRABUkGp4Hb70+bR9iva6Svpn+xnu8GsXrlIICDi/uygOOcWU8skZZTmznyAE3tZmua57bLzNRKEdT3T4wWxTcTLzubQtMWYOdHZ7L2/Mu5pt4dW6g6FTH/AFD7/nn+xGcGn4HbOc8tVfNK5paDpZoafh+EeS83XOtYjDwXVp43NUV5hcCAS6AEAIBEA0lSBEB5Vb7RvPZjz9GlWVL9SP5OZcHBItQNybDz6L7B7GEmUR5cjHyNBa03IcQL/X6/JcS3i0gbHgeqz1j32cbwhgdYn2SPFI+wGY+QXl9QjihL78f8Girk368Q0CFSQIgEKkCKQIUINhwQ38t57v8A2AXvdLX6T/Jmu5NMvTKgQEHF/dlAcc4rrpYoyYBeR0gY3S5Ga+oHfReZqK4T1P1vZIti327FDQYTHSD8TXPzSnUNNneLyHxv+wVU753P06V9JKXbuzQcHYs+q5kjm5Wh4EY/Tl1N+pusOtojTiKeX5LoS7lk0xXnFgiAEAIAQCFAIpAiEETFKd0kT2RuDHOFsxGYAHfT0uraZxhNSks4Ikm0Zik4AiHvZpX+TcsbfsLr0JdUm/bFIrVPyXVFw1SxexCy/dwzH6uWSzWXT5kdquKLNoAFgAB2At+yztt8nSWBUJEUkCFAIpAhUgQqQbbgxtoL93FfQ9NWKDJb7jQLeVggIOL+7KA5DxJigpmOkLc3jAaNvEb2uegXlaml26ntTxsXQliJlqHCJKo/icQdljAuGnwjL8/Yb9yondGlenSt/kYzvI1vDGJxz5uQLRxnI3SwPhvcDoF5uqqlDHe92XReS+WAsBACAEAl0AhQCKSBFJIIBEAiARSBEAKSBpKkCKQCAaVIN7wmy1O3zzH7r6bRR7aIoxzeZF0tRwCAg4v7soDkuPTQsaX1FsrXgi4vd/w2HU9l5OrU5ajEOcF0Mdu5jyZ8Tf1jp2n6/wDzd9gusV6RfMiN5fg2XDMMMYdHTkEMNnkG932F8x6leXqpWT+qfkvgki7WEsC6AEAIBEIEQkCgEUgRACAaUAikApAFAIUIBrCdgT6BXQotn7YtnLkkSocLlds0/NbYdMulzscO6KLSh4Zc4/mHTsNL+V1sr6XGLzN5K3dng2FPEGNDRoALAL00sbFJ6qQCAgYv7s+iA5LxBQxzNLZjZjXh7tQL5b6E9AvK1dsq9RmPOC6CXbuZSuxd9QRT4eMrLWLh4dB2/pb57lRXp41r1Lg5Z2RquEsJFKwxh2Yklzjt4rDQDoLWXnay53PvZbBYRfLAWAgEQCoBEJAoQIhIikAgEKARSBWxk7An5K+vS3We2LOXOKJcOEyu6W9Vur6Va/c0it3LwWVPwy4+0fotlfS6l7m2VO6RaU3DUbdxf11W2vT01+2Jw5SZZQ4axuwVxySWwgdEA8BAKgBACAgYx7s+iA5BxRhZqWcsOygyNLjv4Re4A6leXqblVqO5rOxbGOYmSxGaOmlY2g8UjWPY63jzE2sbj2nb6ei6rUrYN3bIPZ7Gt4No5Io3c83ke4vdrci4AsT30Xl62yE5fRwi6Ca5NDdYCwFABACAEJEQCKQKxhOwJ+S0V6W6z2xZy5xRLhwqR3w29Vtr6Ta/c8FbuXgsqfhlx9orbX0qmPuyyp3S8FnTcOMbuL+q3Q09UPbFI4c5Ms4cPY3YK05JDYwNggHIBUAIAQAgBACAEBFr4czSEBzrGsHPia4HK4EGxI0PYjZYdVpZTl6kOUWQlhYZjRhseHxvkjjfI/udSAfQeFvmsLnZfNQm+07worJacHVEskZfOLOc4kC2WzdLWHQLLrowhLECyGcbl+sBYCEghA5rSdgT6BXQ09s/bFshzSJUOGyO2b9Vur6TdLeTSK5XJcFjT8OOPtH6LbX0mmPubZU7myzp+HGDfX1W6vT1V+2KOHJvyWUOHMbsFccklsQGwQDrIBUAIAQAgBACAEAIAQAgBACAi1dG14sQgMljHDxGrQqL9PC5YfPyTGTRSU9M5riC07dl4Wo0VsZdqWfwaY2RJ0OHSO2aVNfS75c7CV0UWNPw68+0Vtr6RWt5ybK3e/BaU/DjBvqt0NLTX7Yorc5MsocNY3YLQckpsQGwQD0AIAQAgBACAEAIAQAgBACAEAIAQAgBACAZK24QEAU7b+yEBNjjA2CA9UAIAQAgBACAEAIAQAgBACAEAIAQAgBACAEB/9k=">
            <a:hlinkClick r:id="rId4"/>
          </p:cNvPr>
          <p:cNvSpPr>
            <a:spLocks noChangeAspect="1" noChangeArrowheads="1"/>
          </p:cNvSpPr>
          <p:nvPr/>
        </p:nvSpPr>
        <p:spPr bwMode="auto">
          <a:xfrm>
            <a:off x="28575" y="-1295400"/>
            <a:ext cx="2381250" cy="2705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gmiweb.com/logos/msds.jpg"/>
          <p:cNvPicPr>
            <a:picLocks noChangeAspect="1" noChangeArrowheads="1"/>
          </p:cNvPicPr>
          <p:nvPr/>
        </p:nvPicPr>
        <p:blipFill>
          <a:blip r:embed="rId2" cstate="print"/>
          <a:srcRect/>
          <a:stretch>
            <a:fillRect/>
          </a:stretch>
        </p:blipFill>
        <p:spPr bwMode="auto">
          <a:xfrm>
            <a:off x="6096000" y="2161309"/>
            <a:ext cx="2743200" cy="2867891"/>
          </a:xfrm>
          <a:prstGeom prst="rect">
            <a:avLst/>
          </a:prstGeom>
          <a:noFill/>
        </p:spPr>
      </p:pic>
      <p:sp>
        <p:nvSpPr>
          <p:cNvPr id="3" name="Content Placeholder 2"/>
          <p:cNvSpPr>
            <a:spLocks noGrp="1"/>
          </p:cNvSpPr>
          <p:nvPr>
            <p:ph idx="1"/>
          </p:nvPr>
        </p:nvSpPr>
        <p:spPr/>
        <p:txBody>
          <a:bodyPr/>
          <a:lstStyle/>
          <a:p>
            <a:r>
              <a:rPr lang="en-US" dirty="0" smtClean="0"/>
              <a:t>An MSDS contains the following information about the chemical:</a:t>
            </a:r>
          </a:p>
          <a:p>
            <a:pPr lvl="1"/>
            <a:r>
              <a:rPr lang="en-US" dirty="0" smtClean="0"/>
              <a:t>Safe use and handling</a:t>
            </a:r>
          </a:p>
          <a:p>
            <a:pPr lvl="1"/>
            <a:r>
              <a:rPr lang="en-US" dirty="0" smtClean="0"/>
              <a:t>Physical, health, fire and </a:t>
            </a:r>
            <a:br>
              <a:rPr lang="en-US" dirty="0" smtClean="0"/>
            </a:br>
            <a:r>
              <a:rPr lang="en-US" dirty="0" smtClean="0"/>
              <a:t>reactivity hazards</a:t>
            </a:r>
          </a:p>
          <a:p>
            <a:pPr lvl="1"/>
            <a:r>
              <a:rPr lang="en-US" dirty="0" smtClean="0"/>
              <a:t>Precautions</a:t>
            </a:r>
          </a:p>
          <a:p>
            <a:pPr lvl="1"/>
            <a:r>
              <a:rPr lang="en-US" dirty="0" smtClean="0"/>
              <a:t>Appropriate personal protective </a:t>
            </a:r>
            <a:br>
              <a:rPr lang="en-US" dirty="0" smtClean="0"/>
            </a:br>
            <a:r>
              <a:rPr lang="en-US" dirty="0" smtClean="0"/>
              <a:t>equipment (PPE) to wear when using the chemical</a:t>
            </a:r>
          </a:p>
          <a:p>
            <a:pPr lvl="1">
              <a:buNone/>
            </a:pP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381000" y="533400"/>
            <a:ext cx="8329083"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nfo.waxie.com/Portals/43298/images/MSDS2.jpg"/>
          <p:cNvPicPr>
            <a:picLocks noChangeAspect="1" noChangeArrowheads="1"/>
          </p:cNvPicPr>
          <p:nvPr/>
        </p:nvPicPr>
        <p:blipFill>
          <a:blip r:embed="rId2" cstate="print"/>
          <a:srcRect/>
          <a:stretch>
            <a:fillRect/>
          </a:stretch>
        </p:blipFill>
        <p:spPr bwMode="auto">
          <a:xfrm>
            <a:off x="5638800" y="1966651"/>
            <a:ext cx="3505200" cy="4891349"/>
          </a:xfrm>
          <a:prstGeom prst="rect">
            <a:avLst/>
          </a:prstGeom>
          <a:noFill/>
        </p:spPr>
      </p:pic>
      <p:sp>
        <p:nvSpPr>
          <p:cNvPr id="3" name="Content Placeholder 2"/>
          <p:cNvSpPr>
            <a:spLocks noGrp="1"/>
          </p:cNvSpPr>
          <p:nvPr>
            <p:ph idx="1"/>
          </p:nvPr>
        </p:nvSpPr>
        <p:spPr/>
        <p:txBody>
          <a:bodyPr/>
          <a:lstStyle/>
          <a:p>
            <a:pPr lvl="1"/>
            <a:r>
              <a:rPr lang="en-US" dirty="0" smtClean="0"/>
              <a:t>First-aid information and steps to take in an emergency</a:t>
            </a:r>
          </a:p>
          <a:p>
            <a:pPr lvl="1"/>
            <a:r>
              <a:rPr lang="en-US" dirty="0" smtClean="0"/>
              <a:t>Manufacturer’s name, </a:t>
            </a:r>
            <a:br>
              <a:rPr lang="en-US" dirty="0" smtClean="0"/>
            </a:br>
            <a:r>
              <a:rPr lang="en-US" dirty="0" smtClean="0"/>
              <a:t>address, and phone number</a:t>
            </a:r>
          </a:p>
          <a:p>
            <a:pPr lvl="1"/>
            <a:r>
              <a:rPr lang="en-US" dirty="0" smtClean="0"/>
              <a:t>Preparation date of MSDS</a:t>
            </a:r>
          </a:p>
          <a:p>
            <a:pPr lvl="1"/>
            <a:r>
              <a:rPr lang="en-US" dirty="0" smtClean="0"/>
              <a:t>Hazardous ingredients and </a:t>
            </a:r>
            <a:br>
              <a:rPr lang="en-US" dirty="0" smtClean="0"/>
            </a:br>
            <a:r>
              <a:rPr lang="en-US" dirty="0" smtClean="0"/>
              <a:t>identity information</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381000" y="533400"/>
            <a:ext cx="8329083" cy="7620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dn2.bigcommerce.com/server3300/gfhdwrb/products/150/images/1015/Your-MSDS-Is-Your-Guide-To-Workplace-Safety_MSDS_P1101__41844.1367432422.850.1100.jpg"/>
          <p:cNvPicPr>
            <a:picLocks noChangeAspect="1" noChangeArrowheads="1"/>
          </p:cNvPicPr>
          <p:nvPr/>
        </p:nvPicPr>
        <p:blipFill>
          <a:blip r:embed="rId2" cstate="print"/>
          <a:srcRect/>
          <a:stretch>
            <a:fillRect/>
          </a:stretch>
        </p:blipFill>
        <p:spPr bwMode="auto">
          <a:xfrm>
            <a:off x="6609428" y="3581400"/>
            <a:ext cx="2534571" cy="3276600"/>
          </a:xfrm>
          <a:prstGeom prst="rect">
            <a:avLst/>
          </a:prstGeom>
          <a:noFill/>
        </p:spPr>
      </p:pic>
      <p:sp>
        <p:nvSpPr>
          <p:cNvPr id="3" name="Content Placeholder 2"/>
          <p:cNvSpPr>
            <a:spLocks noGrp="1"/>
          </p:cNvSpPr>
          <p:nvPr>
            <p:ph idx="1"/>
          </p:nvPr>
        </p:nvSpPr>
        <p:spPr/>
        <p:txBody>
          <a:bodyPr/>
          <a:lstStyle/>
          <a:p>
            <a:r>
              <a:rPr lang="en-US" dirty="0" smtClean="0"/>
              <a:t>MSDS are often sent with the chemical shipment.  You can also request them from your supplier or the manufacturer.</a:t>
            </a:r>
          </a:p>
          <a:p>
            <a:r>
              <a:rPr lang="en-US" dirty="0" smtClean="0"/>
              <a:t>Staff have a right to see an MSDS for any hazardous chemical they work with.</a:t>
            </a:r>
            <a:r>
              <a:rPr lang="en-US" dirty="0"/>
              <a:t> </a:t>
            </a:r>
            <a:r>
              <a:rPr lang="en-US" dirty="0" smtClean="0"/>
              <a:t> Therefore, you must keep these </a:t>
            </a:r>
            <a:br>
              <a:rPr lang="en-US" dirty="0" smtClean="0"/>
            </a:br>
            <a:r>
              <a:rPr lang="en-US" dirty="0" smtClean="0"/>
              <a:t>sheets where they can be accessed.</a:t>
            </a:r>
          </a:p>
        </p:txBody>
      </p:sp>
      <p:pic>
        <p:nvPicPr>
          <p:cNvPr id="5" name="Picture 1"/>
          <p:cNvPicPr>
            <a:picLocks noChangeAspect="1" noChangeArrowheads="1"/>
          </p:cNvPicPr>
          <p:nvPr/>
        </p:nvPicPr>
        <p:blipFill>
          <a:blip r:embed="rId3" cstate="print"/>
          <a:srcRect/>
          <a:stretch>
            <a:fillRect/>
          </a:stretch>
        </p:blipFill>
        <p:spPr bwMode="auto">
          <a:xfrm>
            <a:off x="381000" y="533400"/>
            <a:ext cx="8329083" cy="762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Cleaners are chemicals that remove food, dirt, rust, stains, minerals, or other deposits.</a:t>
            </a:r>
          </a:p>
          <a:p>
            <a:r>
              <a:rPr lang="en-US" dirty="0" smtClean="0"/>
              <a:t>They must be stable, noncorrosive, and safe to use.</a:t>
            </a:r>
          </a:p>
          <a:p>
            <a:r>
              <a:rPr lang="en-US" dirty="0" smtClean="0"/>
              <a:t>NEVER use one type of cleaner in place of another.</a:t>
            </a:r>
          </a:p>
          <a:p>
            <a:r>
              <a:rPr lang="en-US" dirty="0" smtClean="0"/>
              <a:t>The following slides will have types of cleaners.</a:t>
            </a:r>
            <a:endParaRPr lang="en-US" dirty="0"/>
          </a:p>
        </p:txBody>
      </p:sp>
      <p:pic>
        <p:nvPicPr>
          <p:cNvPr id="5" name="Picture 4"/>
          <p:cNvPicPr>
            <a:picLocks noChangeAspect="1"/>
          </p:cNvPicPr>
          <p:nvPr/>
        </p:nvPicPr>
        <p:blipFill>
          <a:blip r:embed="rId2"/>
          <a:stretch>
            <a:fillRect/>
          </a:stretch>
        </p:blipFill>
        <p:spPr>
          <a:xfrm>
            <a:off x="720505" y="228600"/>
            <a:ext cx="7737695" cy="1219200"/>
          </a:xfrm>
          <a:prstGeom prst="rect">
            <a:avLst/>
          </a:prstGeom>
        </p:spPr>
      </p:pic>
      <p:pic>
        <p:nvPicPr>
          <p:cNvPr id="4098" name="Picture 2" descr="http://1.bp.blogspot.com/-TWl2nAINQtU/UR0tZqVdiyI/AAAAAAAAaBE/sJZ6E1qs4Tw/s1600/Foekje+Fleur+full+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410200"/>
            <a:ext cx="66294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8668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http://housecleaningarizona.com/wp-content/uploads/2013/03/Cleaning-supplies.jpg"/>
          <p:cNvPicPr>
            <a:picLocks noChangeAspect="1" noChangeArrowheads="1"/>
          </p:cNvPicPr>
          <p:nvPr/>
        </p:nvPicPr>
        <p:blipFill>
          <a:blip r:embed="rId2" cstate="print"/>
          <a:srcRect/>
          <a:stretch>
            <a:fillRect/>
          </a:stretch>
        </p:blipFill>
        <p:spPr bwMode="auto">
          <a:xfrm>
            <a:off x="4572000" y="3299989"/>
            <a:ext cx="4572000" cy="3558012"/>
          </a:xfrm>
          <a:prstGeom prst="rect">
            <a:avLst/>
          </a:prstGeom>
          <a:noFill/>
        </p:spPr>
      </p:pic>
      <p:sp>
        <p:nvSpPr>
          <p:cNvPr id="3" name="Content Placeholder 2"/>
          <p:cNvSpPr>
            <a:spLocks noGrp="1"/>
          </p:cNvSpPr>
          <p:nvPr>
            <p:ph idx="1"/>
          </p:nvPr>
        </p:nvSpPr>
        <p:spPr/>
        <p:txBody>
          <a:bodyPr/>
          <a:lstStyle/>
          <a:p>
            <a:r>
              <a:rPr lang="en-US" dirty="0" smtClean="0"/>
              <a:t>To develop an effective cleaning program for your operation, you must focus on three things</a:t>
            </a:r>
          </a:p>
          <a:p>
            <a:pPr lvl="1"/>
            <a:r>
              <a:rPr lang="en-US" dirty="0" smtClean="0"/>
              <a:t>Creating a master cleaning schedule</a:t>
            </a:r>
          </a:p>
          <a:p>
            <a:pPr lvl="1"/>
            <a:r>
              <a:rPr lang="en-US" dirty="0" smtClean="0"/>
              <a:t>Training your staff to follow it</a:t>
            </a:r>
          </a:p>
          <a:p>
            <a:pPr lvl="1"/>
            <a:r>
              <a:rPr lang="en-US" dirty="0" smtClean="0"/>
              <a:t>Monitoring the program to </a:t>
            </a:r>
            <a:br>
              <a:rPr lang="en-US" dirty="0" smtClean="0"/>
            </a:br>
            <a:r>
              <a:rPr lang="en-US" dirty="0" smtClean="0"/>
              <a:t>make sure it works</a:t>
            </a:r>
            <a:endParaRPr lang="en-US" dirty="0"/>
          </a:p>
        </p:txBody>
      </p:sp>
      <p:pic>
        <p:nvPicPr>
          <p:cNvPr id="15361" name="Picture 1"/>
          <p:cNvPicPr>
            <a:picLocks noChangeAspect="1" noChangeArrowheads="1"/>
          </p:cNvPicPr>
          <p:nvPr/>
        </p:nvPicPr>
        <p:blipFill>
          <a:blip r:embed="rId3" cstate="print"/>
          <a:srcRect/>
          <a:stretch>
            <a:fillRect/>
          </a:stretch>
        </p:blipFill>
        <p:spPr bwMode="auto">
          <a:xfrm>
            <a:off x="927847" y="152400"/>
            <a:ext cx="7149353" cy="1524000"/>
          </a:xfrm>
          <a:prstGeom prst="rect">
            <a:avLst/>
          </a:prstGeom>
          <a:noFill/>
          <a:ln w="9525">
            <a:noFill/>
            <a:miter lim="800000"/>
            <a:headEnd/>
            <a:tailEnd/>
          </a:ln>
        </p:spPr>
      </p:pic>
      <p:sp>
        <p:nvSpPr>
          <p:cNvPr id="15363" name="AutoShape 3" descr="data:image/jpeg;base64,/9j/4AAQSkZJRgABAQAAAQABAAD/2wCEAAkGBxQTEhQUExQUFBUVFBQXGBYUGBQXFBUVFBUWFhUXFBUYHCggGBwlGxQVITEhJSkrLi4uFx8zODMsNygtLisBCgoKDg0OGBAQGiwkHiQsLC4sLCwsLCwsLCwsLCwsLSwsLCwsLCwsLCw0LCwsLCwsLCwsLCwsLCwsLCwsLCwsLP/AABEIAMcA/QMBIgACEQEDEQH/xAAcAAABBQEBAQAAAAAAAAAAAAAAAgMEBQYBBwj/xABGEAABAwEEBwQHBQUGBwEAAAABAAIRAwQSITEFQVFhcYGRBhMioQcyUrHB0fAUI0Ji4XKCksLxFTNDorLSJDRTVGNz4hb/xAAaAQEBAQEBAQEAAAAAAAAAAAAAAQIEAwUG/8QAKhEAAgIBBAAFAwUBAAAAAAAAAAECEQMEEiExEyJBUXEyYaEUI0Kx8AX/2gAMAwEAAhEDEQA/APcUIQgBCEIASajwAScgCTwCUkVaYc0tORBB4EQUBR6M7YWSve7qpeDCATBjESIU7+2qPteRXmOm9HU9CvpU6Iq122lzpDi3vG933bQG3WgOJ7zdktFo9hqMa4sqUi4TcqtLHjkfeF5xk+n2dObCo+eH0vpmtbpmifxeRU8GcljmWMbVaaNtZp+FxlvmFuzmL0mMSvIdGdrbRpPTjGWWo5ljs18uu+rVY0EFz9t590AHIY5qz9N3a/7LYxZ6TvvbUCCQcWUIIe4RrPqjidil+hzst9hsQqVQG17TD3g5sYJ7pm6AZI2uOxUHoKFGNuZMSnqdQOEgygFoQhACEIQAhCEAIQhAN0a7XTdc10Eg3SDBGYMZHcnF496QbRWsFrNSg9zL7hVEEhpvTea8D1hfBkHU/ete/t012jDbqTA5zbrX0yf7t5c1rg6MYBcI2yEBsKlQNxcQBIGJjEmAOqUvFafb+vW+xWjBzhbRRrUgzwsa4YvYJJxa4wTMXV7UonZWqBCEKkBCEIAQhCAEIQgBCEIAQhCAxmkLD9r0vSMTTsNO846u+qw5jeIDWu6bU16V+0FSx2ek6kGy+rdJcJgBpdh0jmtrTpNbMAC8ZMDMwBJ2mAOizHbPQ4trW0jTY9rKjXEvqOpuGGN260zIMY7Vnbw6OhZouUNy8sVVf3+Ty+y+kas57GmnTAc5rSZdgHOAJ8162NHUKdE1q5wawve5znAAAXiYByAWVb6NbLJu0WuIIlrqzw2IykNJPkqX05dpnNoUtHU476vdNVtMkgUwRcYDgfERr1N3qRi19RdRkxSrwlX++WYrRDTpfSzrQ9rvs9Nwc1uJApsP3NMknX6x57V6vbdJhmJLlh7JpgaKsbKVOl3laAXnJneO9a8cz+iudFafo2xkgtD3Dx058TSM4B1TjK2cxq9GaVZUENde/Kc1aNtZZLm44HA4A4YArzzR9VgtADXAuGBAImdWG9a7SFpDaZccAIJVTBV1PSRVJhtJgImZvGIz1hSLL23rkEuazVEAj3krC6Tlld42kkb72PvVpo54jHyVoxbNK7traPZZzB+fFMO9IFdsSymeTh8VV2nFu+PLlzVPa3SlCzWt9JdT/t2ng8/JS6PpLZ+Og4fsvB8iAvNi/HYk1HpQs9es3pAsjvWL6f7TSR/llXmj9M0K/wDdVabzsDhe/hzXz86so1ariCMxkRgQdoSi2exelfRneWUVrocaDpcPaouwqD/Sf3Sst2Q0dTY622YHvKVpsYrU2OxvObOv2mkjHXyVRont1XbRq0a3/EUn0307tQ+KXtLQ0Ozj9VV6E0+6h9krYl1B72Eay2q0sjq6eSy+DS5IehbO/wCzuY4FriQ9jvxNLDIOeAzle+djtK/abJSqFwc6LriMZc3An4814foE0mi7Tc4uMXhel0EFpBByiZXovoqtzCarGG42AAyLoLwTi0bbufALkx5G50zqyY0oWj0ZCELrOUEIQgBCEIAQmb6L6AeQmr6O8QDqE33iL6AcVdaCBUd7Ra08sQPMFTw5V9rae8nCC0cQQSgKrSeladlp169Uwym0OO/UAN5MAbyvFOytGpbLVV0laBLnucWA4jw+HDc0AMHAq49J2kKlvt9LRdmdhfb3pGV8CfFuY2SRtO5Xhs7GO7qkIpU6fdsGfhaBid5gnmUkxEynaQ3gTnr5qDY6bYyHMY7Ja8Q5vIqz03TiQqKznwj4LCNMksLqb77Cbw9oB/8AmF0+9aP/APXPqU3Uq1JrrzbpLH3HTtio0CdeaqrKwHDJSvsgJmJU3Chu3aZa8sPdlrg264vEiRrBYSIUvRumsT97Zaf/ALGVv9pTX2IbBzCbfYW6wM98rW8zsLetpa+JNrsJOqL8jmVS2u0HPvaDx+Vw+eCdpWEHV7lYULA3MxEey0/Dgm8bDMutka2fxBI/tBhwkciD7lsHaPaDkNeoJt1mBOuNWJxV3k2mRqYiQHHkfil2WwVKkw04bcfctXRsTRiB8eiY0vagxjoMEjVqAV3Cin0Jo7vbQykJvEtE6heeAbo1YTjuULtrZW0bRbKDPC1tTwxqmCI6rZehmwCpaalV2PdtkbnHwjyLljPSXXDrdbiDh3rhzYA0+bSoaot9HUmXC4NYHuBJIaJkmTlvKtNE2h1F7XtMS4GNmIcOmPSFQ6Bqm7DhiKc6ttN3uJViXS1o5eY+C+TO1I+tCnE91sVoFSmx4yc0HhOYT6oew9W9YqR23vNxPxV8vqwdxTPlSVSaBCELRkEIQgIfehd7wKGHJQcgJJqIDk0CEoOCoHZRKQHpLq4GtQg5WtIYJJ64LBdvO39CxUqga9tS1OEMptIN1zgbr6gnBojLPLas76Tu2lSjWc2mQGsAAkYEwDI5keQ2rw+0V31ajnvJc97iSTmXErco1RmMrs9h9Eejwyz2i3VHB1eveawky8NvkVHHYXOk8GjartsNLNrnY8xgq7szIsrGnAMYynqxIEuIjiOiXpO1RBGbYI5KZcbi2vYmPIpJNepA7RshZiyziFru0bg+64ZObPUSsnUaWu4rws9izstaIkHkp9Gs3U7HYTHVVFnY8ZOnc7PqpPeH8VM8RBWClwTeyOI2bd4TL5Bgqv76iNd0/vNT7ajY8L52eKStIjJ9IY8VY0mnUOKrbO7AYjjKsGk4Yny+aoHHc/rem3Z48eq45rvzYcOKiWio5uJwn2nZ9FpEJFepAw8lje0FsJMRGX9FaaRtTwwkFoG4Y9SshabZi4nxE6zq4LSRLPS9EaVdozRL7QAO/tFQU6U43fCTecN0OMbbu1eX6QrOe1xeZfVeSXHMlxvPceZK0na3SANhsFIvlxD6zxmR3gApg7y0TG8LPf2VVqU+8ZDs/A3FzW7SNp3K0C77N2oOJbObXCNmDo8g1XtKSY58yBK890BbO7rtnbB6g48wvQWVb7yykQSZl+pgIid5wOC+dqIVP5PpaVuUPg9L9G+kw6zupAH7l5BdhBvkvEcAYWu7xeTejO13bU6neIpva5rR7dRpvXjvgHovVQV2YHcEcuqhtyOh3vEd4kIXsc4sVfrau94m3BdBQFeClgpsBKDdygHJ+SWCmgB0w+abr1Q0ZBRtJWwPWisGtJJWYtukSSYKRpa3zh5BV1JpzOvUvj6zWOXlgdOPFXLM1217INtsVA8sqgRta4arw1RjEbSsDo/slXpWn72k8NZ4g6Ja4zDYIzxx5L2lqbqjHatf8/WThOKlyjz1WJShJJ02iBSsnd0ms1gSeJxKrbXRJvAZwtFamYYKh0huwX3ucibfbPnqsbSXSIVqYSxv5Zb0x+KodI04c3n8FoaVM92JkyXHHZgPgVUaYp4NOx3vBXFJUzsUrQUhknxSGqQdx+BSLPkptNuC8FLmj0rgYfTO0H9ofJINnE4sZyw8oUv6/omm5r3TMslWRzm+qCNwcRkrmjpCsBg54yn7wqos6s6TNcZrRkTWrVNZkb3OVdaqxGJA3lW9QCOSzenasAgKoGf0zbJMKmoWF1Z4bk3EuPssbi49JUiviVd2GldstpcBj3L8eIj4raMmLdWJZfObnnPGBdEDkIHJL0fpR1N3rEDaMI3ghdqM+5n/AMsdWfoq6o1WymntzG2iHOgVBHjwAfGqpGeXrLTUab3sZeu02FoltPM3YBBMaw7yKwOirbHgdyPwXoNifNKB+EjzkfzNXJq/4s7NHNxtEk2g0ntfTgFpa5mwFpGB3YR+8vaLDa21abKrMWvaHDgfiCvDK7pad0Tz+ieS9F9GOkb1KpROdJ0gfkeScOc9VjTSp17l1MbVm2hdASAOPUroHHzXacQuAuFo4cFyN56ou8UBBaN6UMMfqUgP49CuPfjhhG45nYoBNptIpjE8oxWZt+kHVDs3KXpe1/gaIGsn1iqoM1r5GtzSk9ifB1YoJK2OBsROJzPyQDrSQ6Uor5jdukewkuXGHGUpwRTC7tDBvIeGeVQHKowVPaqN8hvnsG1XzhICrLQ9tJtSo7Joy27AOJX6JNpUu/Q+a0u30Q7RQya0bAAM9yetvZQiyVqtXBzWXmN1i64OJO8gERvTfo7r1K9oq16h8FNpa0DBt9xBJ3w3/Ut9bKjXU3tkeJjhjtIICxkwvHLbLs9ceRTja6PGbNjCsGCIVZoyI1x7lbBy+Zle2dHXBXEQ4YqO44qY/FRnMxXrjnZmUaJFkdjCvKFPCZVLYm+ISFoaDcF0HmRrXgFi9OuErZ6QyWF0xJcVYkZTEY4LV2OyE2C1HUKDz0WYpNxj+q9K0TY50bagYBdZ3wCQD6rjlyXoQ8eqt+5duqU/NtT5BVzwrh7JpVdzWO6VGD3OKp3KFI7lv+z1pvUxji6i3+ICP9TW9VgnBavs1UhlM62l7ec3wPcufUK4nvp35i9aZkbQR/MPKVd9j9JGha6bvwvHdv3NOs8CAeZWctD7tTDXJH7rjHUAdU/9phwdqkEja3EH+byXJF00zskrVH0CJ3IBO7qVWaBt7atBjg4EhoBxzIwngc+asr+9fSTtHzWqYqTuRJ2DqkXxtHVKDhtCEId6BP1OpMW15bTJbmPolOuBmMMMeZySH3vy9D81l8o0ZR8nE5lKazBTtNU3esIkCAADiOupUNg0iH7ASvi6jG4S5OqD3Ilx70qdi61uK6GYlfPSe6j1sZqVFOshaRmFXWpmEaimLFTuExhK+1porHgea+fY4sknLKsaXHuX5uiBKqNLaN766L5Y0EkgAEunAYnLX1UlloClU6ZdkOazHXZ3K8ff2LPTY3HbNcEXRNL7NTFOkYaCXHASScyT06K2oaZj12zvb8kwLGdyPsBW1LVuW58/NF24kqR59aaHd1Xtghpe66SMCCTAnglBq3lTRciDBG8KttXZlp9R1w9R0SWPLJ24mk4pVZlySNqQ6qPbA4gqZpHRlopSXMvNH4m4iN4zC5oxgfiQOauK1KmSfXBIsm4sPvVo2rhqTdOgNQClspYZD4LsPEqrdU3+RKxuky0u/G7dg0Lc28AZBZ63WWcVpEM9ZaRnABvDM817B2Ys0WaCJvAjiIj5rywENcJwXqGiKzu5pwwEXREuIJnGYhbIeF16RZ39M5ta9nNjh/tVP3BiXYDfr4LedutDuo2p7wIFYPqNgzDnTeGW0zzC8/rOJOOe9QozXqR6vVXPZmr928a21Gu64H3KhrlWvZUy6q3Uac/5gPc4rGZXBnphdTRp7VVwpu9kweBAz/h8k80A8QSOToHv7s9VX1XSwg5w0/A+bipGja8vbexDonkYd7x0K4K4Poep6R6Lbc6X0XTdDZaYwEGCCcsQWx+yV6KCMlmex/goBgb4QfCScwcTHOfJaEPOzz/Rd2LiKPn5XcmPAIHBIk7Mt6J3ea9DAzTyxzOJXU3B2nyXXcT0HyUKU+lrQ6S1obhtkrIM0Y5sQ3Xnq1/FbC1DxGc0zdXHmxb3ye0J7TL0bPaqYwh2OvYrCzWiqT4qRGowRHJXQYENaud6SN2beX7DNKy7eiRb7BeAum6R0PFSyiV7xwxUdp57ndmcrF1PB7Y35t5FT7NpdwABIMblYvAOBgjeqi2aHbnTNzdm39OSkMcoN7DTnGX1EwaYP0EsaQJ/EqUWR2tw5SU5Ts0ZuJ5fqo/1DH7Za/aDrKA/iobG8U6CdhXn4epfb/IuBIp2gg3XYg5TrCpdI6J7rx0hNM5t1t57FMLKjnDA4GZiArmkw7F241JxW/s85V6GPZbCNXUhTW20xkP4gtLcGwJQaNgXoedGMrWlzsmz+z4j5KH/AGPaan4Qyfaw92Pkt6QNiQAEsUZDR3Ytt4d6S8nDYBK2ej6MUmjYI6JDBirKjTxcBtnL2sfetJgwPpQa0UaTj6wqkA7Glji7za1eHWq0S4xtOJX0d277PutNkqNB8TQXtgfiaDhAOsEjmvK9Bejt7yH2nwD/AKY9b95wOHJVsUYawaLq13XaTC46zqHE5BaTRfZ51B/jPic1zTGQDhqXq9g0RTpNDGBrWjUB9SlWjQbKmfUYELym200bgkmmzyx7ZcMfWBHC8PgT5LRdnOzzi4Oc04Okc81pbJ2OpU3h0udiSLx1nErU2SwAQAvGOP3OieX2JWgrMWtxwAwA2clbtKYo0i0Z+X6p3HaOi6UqRyt2OAovQm/Fu6fqugnXHT9VSDTUp+WaQJ3dEqDu6ICFWs84ggqIWK0fRJygcMEzUshzz5rDiaTIBC7dTpaiFiijJCSSn4SHU0oEWu+AlULSx7ROB1yi20iGknUJXgVp7VWttWoWV6rAajiGSCGyTgAZAXrCDfRhy9z3+5T2pQpM2heA0+3VvH+OTxaz5J0ekG3j/FH8DPkt+HIbke+AM3Loez6C8Bd6Qbef8YcmM+Saq9t7cR/zLxnMBg/lTw5Dcj6FFRoXKtuY0SSBxIC+bavaS1vztVoOeAqvA6AwmBQr1YkVak7bzvetLFIm5HvtftnZO9ZRFem59R4YBTN8BxwAc4YNxwxV2XjYvAdD9j7Y5zXCmWQWkFxAyMjBe62J7y1t8AOgSM8dazOCXqE7H5G9dw1IKRC86NC1YUH4sO0FvTEfFQabJ3HyT14tAnCCD9eaAe0lVIAA158FVGnuCm2mre5KPCjCGu73JVOmlwltCFFUKcmFZ0aIzUSyUjMqfJ3YrSRGdlGKTJ3eaLx3eapBcolIvHd5ovHd5oDgTgTIqDauh42oB1JqHAo7wbUmo8Rhj9f0QDbbOCMVGdSAMGVOFQAZhNOqA6geYWWkUiOA1SuMpHMQOKlmthgB1CadaTsClFGbVZg4Q6MV5fpj0WsfVe6nXLQ5xMFt7E4nGQvWbwI1KA6nitqTj0ZqzyA+ih8YWhuvNh8vEhvopqa7Qzkx3zXrbaeCLm5XxZDYjyhnomdrtI5U/wD7V/oDsDQpAd40VHDAl2vlqW5unYutpa8lHkkxtRBs2gaTcG02DkApTLC0ahyhS2704Alloj06DQnbgSyxJ7pAIc0JBCe7kLoaFAIpthJqA606Xbk24EqMDYCLq60JQ3hQCLoTrGjWYXS4bISmHHUqUlWdojBPHLzSBUbtHVd7wbQtGRYxXJSbw24IvDagF3kXkm8NqLw2oDjQlQEhrglSgOwknEgfX1klSm6BmT9fXyQD8IhcwRwQpw0zuTFpluUQpBlRbS4a8wgI+v2ePwSqjcsjJ1JGC7TOIWSjbgkp0rkKEEITl0IuhAJaE5K4EIABKVK40YpUKgQSklOOSCEAlC6utCAQW6080jU33Ic3Dhj8ClC7vVAhwEqQwAZBMXVLZTgIgduhEIXZVIGrh7kQgFcGBI+oVB2EXVyQuhAMh/5T5fNLFQ+yeo+aGwlQFAIe7DKOi7RMD1T5a0iuchtP18U+QgOd5+U+SO83HySgF26gEGqdh8lHc6TlKlEJoSgI7mbo5JLRipF9248EgDEqFGYRH1inD57kgtOwpQOQiEFcUB2FwBC6gO6+SUk6xwS1QJKTCUQuKA5dRC6AlAFWgdbGXLqksC6Alx4j16oBAplSGOgZHyTZfingqQ53m4+SL+4+S7BXQgE39x8lwu1xlhq5JxcjVtQCb+73IvbvchpwXbyAQAEQhCFONxdwHv8A6J4IQhBQC4XIQqAlIcDtQhQHGM4clymMTz+C6hAINDHArhDtoQhCiHMckOaQhCA41hKU5pCEKA4dSchcQqDhXEIQCw1y6LyEIBwGU3VGXMdMVxCAca0bE7K4hCHUIQgCVwoQgEuOPH3pUriFQf/Z">
            <a:hlinkClick r:id="rId4"/>
          </p:cNvPr>
          <p:cNvSpPr>
            <a:spLocks noChangeAspect="1" noChangeArrowheads="1"/>
          </p:cNvSpPr>
          <p:nvPr/>
        </p:nvSpPr>
        <p:spPr bwMode="auto">
          <a:xfrm>
            <a:off x="28575" y="-1401763"/>
            <a:ext cx="3714750" cy="2933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5" name="AutoShape 5" descr="data:image/jpeg;base64,/9j/4AAQSkZJRgABAQAAAQABAAD/2wCEAAkGBxQTEhQUExQUFBUVFBQXGBYUGBQXFBUVFBUWFhUXFBUYHCggGBwlGxQVITEhJSkrLi4uFx8zODMsNygtLisBCgoKDg0OGBAQGiwkHiQsLC4sLCwsLCwsLCwsLCwsLSwsLCwsLCwsLCw0LCwsLCwsLCwsLCwsLCwsLCwsLCwsLP/AABEIAMcA/QMBIgACEQEDEQH/xAAcAAABBQEBAQAAAAAAAAAAAAAAAgMEBQYBBwj/xABGEAABAwEEBwQHBQUGBwEAAAABAAIRAwQSITEFQVFhcYGRBhMioQcyUrHB0fAUI0Ji4XKCksLxFTNDorLSJDRTVGNz4hb/xAAaAQEBAQEBAQEAAAAAAAAAAAAAAQIEAwUG/8QAKhEAAgIBBAAFAwUBAAAAAAAAAAECEQMEEiExEyJBUXEyYaEUI0Kx8AX/2gAMAwEAAhEDEQA/APcUIQgBCEIASajwAScgCTwCUkVaYc0tORBB4EQUBR6M7YWSve7qpeDCATBjESIU7+2qPteRXmOm9HU9CvpU6Iq122lzpDi3vG933bQG3WgOJ7zdktFo9hqMa4sqUi4TcqtLHjkfeF5xk+n2dObCo+eH0vpmtbpmifxeRU8GcljmWMbVaaNtZp+FxlvmFuzmL0mMSvIdGdrbRpPTjGWWo5ljs18uu+rVY0EFz9t590AHIY5qz9N3a/7LYxZ6TvvbUCCQcWUIIe4RrPqjidil+hzst9hsQqVQG17TD3g5sYJ7pm6AZI2uOxUHoKFGNuZMSnqdQOEgygFoQhACEIQAhCEAIQhAN0a7XTdc10Eg3SDBGYMZHcnF496QbRWsFrNSg9zL7hVEEhpvTea8D1hfBkHU/ete/t012jDbqTA5zbrX0yf7t5c1rg6MYBcI2yEBsKlQNxcQBIGJjEmAOqUvFafb+vW+xWjBzhbRRrUgzwsa4YvYJJxa4wTMXV7UonZWqBCEKkBCEIAQhCAEIQgBCEIAQhCAxmkLD9r0vSMTTsNO846u+qw5jeIDWu6bU16V+0FSx2ek6kGy+rdJcJgBpdh0jmtrTpNbMAC8ZMDMwBJ2mAOizHbPQ4trW0jTY9rKjXEvqOpuGGN260zIMY7Vnbw6OhZouUNy8sVVf3+Ty+y+kas57GmnTAc5rSZdgHOAJ8162NHUKdE1q5wawve5znAAAXiYByAWVb6NbLJu0WuIIlrqzw2IykNJPkqX05dpnNoUtHU476vdNVtMkgUwRcYDgfERr1N3qRi19RdRkxSrwlX++WYrRDTpfSzrQ9rvs9Nwc1uJApsP3NMknX6x57V6vbdJhmJLlh7JpgaKsbKVOl3laAXnJneO9a8cz+iudFafo2xkgtD3Dx058TSM4B1TjK2cxq9GaVZUENde/Kc1aNtZZLm44HA4A4YArzzR9VgtADXAuGBAImdWG9a7SFpDaZccAIJVTBV1PSRVJhtJgImZvGIz1hSLL23rkEuazVEAj3krC6Tlld42kkb72PvVpo54jHyVoxbNK7traPZZzB+fFMO9IFdsSymeTh8VV2nFu+PLlzVPa3SlCzWt9JdT/t2ng8/JS6PpLZ+Og4fsvB8iAvNi/HYk1HpQs9es3pAsjvWL6f7TSR/llXmj9M0K/wDdVabzsDhe/hzXz86so1ariCMxkRgQdoSi2exelfRneWUVrocaDpcPaouwqD/Sf3Sst2Q0dTY622YHvKVpsYrU2OxvObOv2mkjHXyVRont1XbRq0a3/EUn0307tQ+KXtLQ0Ozj9VV6E0+6h9krYl1B72Eay2q0sjq6eSy+DS5IehbO/wCzuY4FriQ9jvxNLDIOeAzle+djtK/abJSqFwc6LriMZc3An4814foE0mi7Tc4uMXhel0EFpBByiZXovoqtzCarGG42AAyLoLwTi0bbufALkx5G50zqyY0oWj0ZCELrOUEIQgBCEIAQmb6L6AeQmr6O8QDqE33iL6AcVdaCBUd7Ra08sQPMFTw5V9rae8nCC0cQQSgKrSeladlp169Uwym0OO/UAN5MAbyvFOytGpbLVV0laBLnucWA4jw+HDc0AMHAq49J2kKlvt9LRdmdhfb3pGV8CfFuY2SRtO5Xhs7GO7qkIpU6fdsGfhaBid5gnmUkxEynaQ3gTnr5qDY6bYyHMY7Ja8Q5vIqz03TiQqKznwj4LCNMksLqb77Cbw9oB/8AmF0+9aP/APXPqU3Uq1JrrzbpLH3HTtio0CdeaqrKwHDJSvsgJmJU3Chu3aZa8sPdlrg264vEiRrBYSIUvRumsT97Zaf/ALGVv9pTX2IbBzCbfYW6wM98rW8zsLetpa+JNrsJOqL8jmVS2u0HPvaDx+Vw+eCdpWEHV7lYULA3MxEey0/Dgm8bDMutka2fxBI/tBhwkciD7lsHaPaDkNeoJt1mBOuNWJxV3k2mRqYiQHHkfil2WwVKkw04bcfctXRsTRiB8eiY0vagxjoMEjVqAV3Cin0Jo7vbQykJvEtE6heeAbo1YTjuULtrZW0bRbKDPC1tTwxqmCI6rZehmwCpaalV2PdtkbnHwjyLljPSXXDrdbiDh3rhzYA0+bSoaot9HUmXC4NYHuBJIaJkmTlvKtNE2h1F7XtMS4GNmIcOmPSFQ6Bqm7DhiKc6ttN3uJViXS1o5eY+C+TO1I+tCnE91sVoFSmx4yc0HhOYT6oew9W9YqR23vNxPxV8vqwdxTPlSVSaBCELRkEIQgIfehd7wKGHJQcgJJqIDk0CEoOCoHZRKQHpLq4GtQg5WtIYJJ64LBdvO39CxUqga9tS1OEMptIN1zgbr6gnBojLPLas76Tu2lSjWc2mQGsAAkYEwDI5keQ2rw+0V31ajnvJc97iSTmXErco1RmMrs9h9Eejwyz2i3VHB1eveawky8NvkVHHYXOk8GjartsNLNrnY8xgq7szIsrGnAMYynqxIEuIjiOiXpO1RBGbYI5KZcbi2vYmPIpJNepA7RshZiyziFru0bg+64ZObPUSsnUaWu4rws9izstaIkHkp9Gs3U7HYTHVVFnY8ZOnc7PqpPeH8VM8RBWClwTeyOI2bd4TL5Bgqv76iNd0/vNT7ajY8L52eKStIjJ9IY8VY0mnUOKrbO7AYjjKsGk4Yny+aoHHc/rem3Z48eq45rvzYcOKiWio5uJwn2nZ9FpEJFepAw8lje0FsJMRGX9FaaRtTwwkFoG4Y9SshabZi4nxE6zq4LSRLPS9EaVdozRL7QAO/tFQU6U43fCTecN0OMbbu1eX6QrOe1xeZfVeSXHMlxvPceZK0na3SANhsFIvlxD6zxmR3gApg7y0TG8LPf2VVqU+8ZDs/A3FzW7SNp3K0C77N2oOJbObXCNmDo8g1XtKSY58yBK890BbO7rtnbB6g48wvQWVb7yykQSZl+pgIid5wOC+dqIVP5PpaVuUPg9L9G+kw6zupAH7l5BdhBvkvEcAYWu7xeTejO13bU6neIpva5rR7dRpvXjvgHovVQV2YHcEcuqhtyOh3vEd4kIXsc4sVfrau94m3BdBQFeClgpsBKDdygHJ+SWCmgB0w+abr1Q0ZBRtJWwPWisGtJJWYtukSSYKRpa3zh5BV1JpzOvUvj6zWOXlgdOPFXLM1217INtsVA8sqgRta4arw1RjEbSsDo/slXpWn72k8NZ4g6Ja4zDYIzxx5L2lqbqjHatf8/WThOKlyjz1WJShJJ02iBSsnd0ms1gSeJxKrbXRJvAZwtFamYYKh0huwX3ucibfbPnqsbSXSIVqYSxv5Zb0x+KodI04c3n8FoaVM92JkyXHHZgPgVUaYp4NOx3vBXFJUzsUrQUhknxSGqQdx+BSLPkptNuC8FLmj0rgYfTO0H9ofJINnE4sZyw8oUv6/omm5r3TMslWRzm+qCNwcRkrmjpCsBg54yn7wqos6s6TNcZrRkTWrVNZkb3OVdaqxGJA3lW9QCOSzenasAgKoGf0zbJMKmoWF1Z4bk3EuPssbi49JUiviVd2GldstpcBj3L8eIj4raMmLdWJZfObnnPGBdEDkIHJL0fpR1N3rEDaMI3ghdqM+5n/AMsdWfoq6o1WymntzG2iHOgVBHjwAfGqpGeXrLTUab3sZeu02FoltPM3YBBMaw7yKwOirbHgdyPwXoNifNKB+EjzkfzNXJq/4s7NHNxtEk2g0ntfTgFpa5mwFpGB3YR+8vaLDa21abKrMWvaHDgfiCvDK7pad0Tz+ieS9F9GOkb1KpROdJ0gfkeScOc9VjTSp17l1MbVm2hdASAOPUroHHzXacQuAuFo4cFyN56ou8UBBaN6UMMfqUgP49CuPfjhhG45nYoBNptIpjE8oxWZt+kHVDs3KXpe1/gaIGsn1iqoM1r5GtzSk9ifB1YoJK2OBsROJzPyQDrSQ6Uor5jdukewkuXGHGUpwRTC7tDBvIeGeVQHKowVPaqN8hvnsG1XzhICrLQ9tJtSo7Joy27AOJX6JNpUu/Q+a0u30Q7RQya0bAAM9yetvZQiyVqtXBzWXmN1i64OJO8gERvTfo7r1K9oq16h8FNpa0DBt9xBJ3w3/Ut9bKjXU3tkeJjhjtIICxkwvHLbLs9ceRTja6PGbNjCsGCIVZoyI1x7lbBy+Zle2dHXBXEQ4YqO44qY/FRnMxXrjnZmUaJFkdjCvKFPCZVLYm+ISFoaDcF0HmRrXgFi9OuErZ6QyWF0xJcVYkZTEY4LV2OyE2C1HUKDz0WYpNxj+q9K0TY50bagYBdZ3wCQD6rjlyXoQ8eqt+5duqU/NtT5BVzwrh7JpVdzWO6VGD3OKp3KFI7lv+z1pvUxji6i3+ICP9TW9VgnBavs1UhlM62l7ec3wPcufUK4nvp35i9aZkbQR/MPKVd9j9JGha6bvwvHdv3NOs8CAeZWctD7tTDXJH7rjHUAdU/9phwdqkEja3EH+byXJF00zskrVH0CJ3IBO7qVWaBt7atBjg4EhoBxzIwngc+asr+9fSTtHzWqYqTuRJ2DqkXxtHVKDhtCEId6BP1OpMW15bTJbmPolOuBmMMMeZySH3vy9D81l8o0ZR8nE5lKazBTtNU3esIkCAADiOupUNg0iH7ASvi6jG4S5OqD3Ilx70qdi61uK6GYlfPSe6j1sZqVFOshaRmFXWpmEaimLFTuExhK+1porHgea+fY4sknLKsaXHuX5uiBKqNLaN766L5Y0EkgAEunAYnLX1UlloClU6ZdkOazHXZ3K8ff2LPTY3HbNcEXRNL7NTFOkYaCXHASScyT06K2oaZj12zvb8kwLGdyPsBW1LVuW58/NF24kqR59aaHd1Xtghpe66SMCCTAnglBq3lTRciDBG8KttXZlp9R1w9R0SWPLJ24mk4pVZlySNqQ6qPbA4gqZpHRlopSXMvNH4m4iN4zC5oxgfiQOauK1KmSfXBIsm4sPvVo2rhqTdOgNQClspYZD4LsPEqrdU3+RKxuky0u/G7dg0Lc28AZBZ63WWcVpEM9ZaRnABvDM817B2Ys0WaCJvAjiIj5rywENcJwXqGiKzu5pwwEXREuIJnGYhbIeF16RZ39M5ta9nNjh/tVP3BiXYDfr4LedutDuo2p7wIFYPqNgzDnTeGW0zzC8/rOJOOe9QozXqR6vVXPZmr928a21Gu64H3KhrlWvZUy6q3Uac/5gPc4rGZXBnphdTRp7VVwpu9kweBAz/h8k80A8QSOToHv7s9VX1XSwg5w0/A+bipGja8vbexDonkYd7x0K4K4Poep6R6Lbc6X0XTdDZaYwEGCCcsQWx+yV6KCMlmex/goBgb4QfCScwcTHOfJaEPOzz/Rd2LiKPn5XcmPAIHBIk7Mt6J3ea9DAzTyxzOJXU3B2nyXXcT0HyUKU+lrQ6S1obhtkrIM0Y5sQ3Xnq1/FbC1DxGc0zdXHmxb3ye0J7TL0bPaqYwh2OvYrCzWiqT4qRGowRHJXQYENaud6SN2beX7DNKy7eiRb7BeAum6R0PFSyiV7xwxUdp57ndmcrF1PB7Y35t5FT7NpdwABIMblYvAOBgjeqi2aHbnTNzdm39OSkMcoN7DTnGX1EwaYP0EsaQJ/EqUWR2tw5SU5Ts0ZuJ5fqo/1DH7Za/aDrKA/iobG8U6CdhXn4epfb/IuBIp2gg3XYg5TrCpdI6J7rx0hNM5t1t57FMLKjnDA4GZiArmkw7F241JxW/s85V6GPZbCNXUhTW20xkP4gtLcGwJQaNgXoedGMrWlzsmz+z4j5KH/AGPaan4Qyfaw92Pkt6QNiQAEsUZDR3Ytt4d6S8nDYBK2ej6MUmjYI6JDBirKjTxcBtnL2sfetJgwPpQa0UaTj6wqkA7Glji7za1eHWq0S4xtOJX0d277PutNkqNB8TQXtgfiaDhAOsEjmvK9Bejt7yH2nwD/AKY9b95wOHJVsUYawaLq13XaTC46zqHE5BaTRfZ51B/jPic1zTGQDhqXq9g0RTpNDGBrWjUB9SlWjQbKmfUYELym200bgkmmzyx7ZcMfWBHC8PgT5LRdnOzzi4Oc04Okc81pbJ2OpU3h0udiSLx1nErU2SwAQAvGOP3OieX2JWgrMWtxwAwA2clbtKYo0i0Z+X6p3HaOi6UqRyt2OAovQm/Fu6fqugnXHT9VSDTUp+WaQJ3dEqDu6ICFWs84ggqIWK0fRJygcMEzUshzz5rDiaTIBC7dTpaiFiijJCSSn4SHU0oEWu+AlULSx7ROB1yi20iGknUJXgVp7VWttWoWV6rAajiGSCGyTgAZAXrCDfRhy9z3+5T2pQpM2heA0+3VvH+OTxaz5J0ekG3j/FH8DPkt+HIbke+AM3Loez6C8Bd6Qbef8YcmM+Saq9t7cR/zLxnMBg/lTw5Dcj6FFRoXKtuY0SSBxIC+bavaS1vztVoOeAqvA6AwmBQr1YkVak7bzvetLFIm5HvtftnZO9ZRFem59R4YBTN8BxwAc4YNxwxV2XjYvAdD9j7Y5zXCmWQWkFxAyMjBe62J7y1t8AOgSM8dazOCXqE7H5G9dw1IKRC86NC1YUH4sO0FvTEfFQabJ3HyT14tAnCCD9eaAe0lVIAA158FVGnuCm2mre5KPCjCGu73JVOmlwltCFFUKcmFZ0aIzUSyUjMqfJ3YrSRGdlGKTJ3eaLx3eapBcolIvHd5ovHd5oDgTgTIqDauh42oB1JqHAo7wbUmo8Rhj9f0QDbbOCMVGdSAMGVOFQAZhNOqA6geYWWkUiOA1SuMpHMQOKlmthgB1CadaTsClFGbVZg4Q6MV5fpj0WsfVe6nXLQ5xMFt7E4nGQvWbwI1KA6nitqTj0ZqzyA+ih8YWhuvNh8vEhvopqa7Qzkx3zXrbaeCLm5XxZDYjyhnomdrtI5U/wD7V/oDsDQpAd40VHDAl2vlqW5unYutpa8lHkkxtRBs2gaTcG02DkApTLC0ahyhS2704Alloj06DQnbgSyxJ7pAIc0JBCe7kLoaFAIpthJqA606Xbk24EqMDYCLq60JQ3hQCLoTrGjWYXS4bISmHHUqUlWdojBPHLzSBUbtHVd7wbQtGRYxXJSbw24IvDagF3kXkm8NqLw2oDjQlQEhrglSgOwknEgfX1klSm6BmT9fXyQD8IhcwRwQpw0zuTFpluUQpBlRbS4a8wgI+v2ePwSqjcsjJ1JGC7TOIWSjbgkp0rkKEEITl0IuhAJaE5K4EIABKVK40YpUKgQSklOOSCEAlC6utCAQW6080jU33Ic3Dhj8ClC7vVAhwEqQwAZBMXVLZTgIgduhEIXZVIGrh7kQgFcGBI+oVB2EXVyQuhAMh/5T5fNLFQ+yeo+aGwlQFAIe7DKOi7RMD1T5a0iuchtP18U+QgOd5+U+SO83HySgF26gEGqdh8lHc6TlKlEJoSgI7mbo5JLRipF9248EgDEqFGYRH1inD57kgtOwpQOQiEFcUB2FwBC6gO6+SUk6xwS1QJKTCUQuKA5dRC6AlAFWgdbGXLqksC6Alx4j16oBAplSGOgZHyTZfingqQ53m4+SL+4+S7BXQgE39x8lwu1xlhq5JxcjVtQCb+73IvbvchpwXbyAQAEQhCFONxdwHv8A6J4IQhBQC4XIQqAlIcDtQhQHGM4clymMTz+C6hAINDHArhDtoQhCiHMckOaQhCA41hKU5pCEKA4dSchcQqDhXEIQCw1y6LyEIBwGU3VGXMdMVxCAca0bE7K4hCHUIQgCVwoQgEuOPH3pUriFQf/Z">
            <a:hlinkClick r:id="rId4"/>
          </p:cNvPr>
          <p:cNvSpPr>
            <a:spLocks noChangeAspect="1" noChangeArrowheads="1"/>
          </p:cNvSpPr>
          <p:nvPr/>
        </p:nvSpPr>
        <p:spPr bwMode="auto">
          <a:xfrm>
            <a:off x="28575" y="-1401763"/>
            <a:ext cx="3714750" cy="2933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http://iran-banner.com/Portals/0/productimages/177350_484b6.jpg"/>
          <p:cNvPicPr>
            <a:picLocks noChangeAspect="1" noChangeArrowheads="1"/>
          </p:cNvPicPr>
          <p:nvPr/>
        </p:nvPicPr>
        <p:blipFill>
          <a:blip r:embed="rId2" cstate="print"/>
          <a:srcRect/>
          <a:stretch>
            <a:fillRect/>
          </a:stretch>
        </p:blipFill>
        <p:spPr bwMode="auto">
          <a:xfrm>
            <a:off x="5791199" y="2565978"/>
            <a:ext cx="3352801" cy="4292022"/>
          </a:xfrm>
          <a:prstGeom prst="rect">
            <a:avLst/>
          </a:prstGeom>
          <a:noFill/>
        </p:spPr>
      </p:pic>
      <p:sp>
        <p:nvSpPr>
          <p:cNvPr id="3" name="Content Placeholder 2"/>
          <p:cNvSpPr>
            <a:spLocks noGrp="1"/>
          </p:cNvSpPr>
          <p:nvPr>
            <p:ph idx="1"/>
          </p:nvPr>
        </p:nvSpPr>
        <p:spPr/>
        <p:txBody>
          <a:bodyPr/>
          <a:lstStyle/>
          <a:p>
            <a:r>
              <a:rPr lang="en-US" dirty="0" smtClean="0"/>
              <a:t>What should be cleaned</a:t>
            </a:r>
          </a:p>
          <a:p>
            <a:pPr lvl="1"/>
            <a:r>
              <a:rPr lang="en-US" dirty="0" smtClean="0"/>
              <a:t>List all the cleaning jobs in one area.  Or list jobs in the order they should be performed.</a:t>
            </a:r>
          </a:p>
          <a:p>
            <a:r>
              <a:rPr lang="en-US" dirty="0" smtClean="0"/>
              <a:t>Who should clean it</a:t>
            </a:r>
          </a:p>
          <a:p>
            <a:pPr lvl="1"/>
            <a:r>
              <a:rPr lang="en-US" dirty="0" smtClean="0"/>
              <a:t>Assign each task to a specific </a:t>
            </a:r>
            <a:br>
              <a:rPr lang="en-US" dirty="0" smtClean="0"/>
            </a:br>
            <a:r>
              <a:rPr lang="en-US" dirty="0" smtClean="0"/>
              <a:t>individual</a:t>
            </a:r>
            <a:endParaRPr lang="en-US" dirty="0"/>
          </a:p>
        </p:txBody>
      </p:sp>
      <p:pic>
        <p:nvPicPr>
          <p:cNvPr id="14337" name="Picture 1"/>
          <p:cNvPicPr>
            <a:picLocks noChangeAspect="1" noChangeArrowheads="1"/>
          </p:cNvPicPr>
          <p:nvPr/>
        </p:nvPicPr>
        <p:blipFill>
          <a:blip r:embed="rId3" cstate="print"/>
          <a:srcRect/>
          <a:stretch>
            <a:fillRect/>
          </a:stretch>
        </p:blipFill>
        <p:spPr bwMode="auto">
          <a:xfrm>
            <a:off x="329430" y="304800"/>
            <a:ext cx="8662170" cy="12954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When it should be cleaned</a:t>
            </a:r>
          </a:p>
          <a:p>
            <a:pPr lvl="1"/>
            <a:r>
              <a:rPr lang="en-US" dirty="0" smtClean="0"/>
              <a:t>Staff should clean and sanitize as needed.  Schedule major cleaning when food will not be contaminated or service will not be affected.  Schedule work shifts to allow enough time.</a:t>
            </a:r>
          </a:p>
          <a:p>
            <a:r>
              <a:rPr lang="en-US" dirty="0" smtClean="0"/>
              <a:t>How it should be cleaned</a:t>
            </a:r>
          </a:p>
          <a:p>
            <a:pPr lvl="1"/>
            <a:r>
              <a:rPr lang="en-US" dirty="0" smtClean="0"/>
              <a:t>Have clear, written procedures for cleaning.  List cleaning tools and chemicals by name.  Post cleaning instructions near the item.  Always follow manufacturers’ instructions when cleaning equipment.</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329430" y="304800"/>
            <a:ext cx="8662170" cy="12954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http://www.recrutori.com/recrutori/uploads/firme/Group_Training.jpg"/>
          <p:cNvPicPr>
            <a:picLocks noChangeAspect="1" noChangeArrowheads="1"/>
          </p:cNvPicPr>
          <p:nvPr/>
        </p:nvPicPr>
        <p:blipFill>
          <a:blip r:embed="rId2" cstate="print"/>
          <a:srcRect/>
          <a:stretch>
            <a:fillRect/>
          </a:stretch>
        </p:blipFill>
        <p:spPr bwMode="auto">
          <a:xfrm>
            <a:off x="2819401" y="2489691"/>
            <a:ext cx="6324600" cy="4368309"/>
          </a:xfrm>
          <a:prstGeom prst="rect">
            <a:avLst/>
          </a:prstGeom>
          <a:noFill/>
        </p:spPr>
      </p:pic>
      <p:sp>
        <p:nvSpPr>
          <p:cNvPr id="3" name="Content Placeholder 2"/>
          <p:cNvSpPr>
            <a:spLocks noGrp="1"/>
          </p:cNvSpPr>
          <p:nvPr>
            <p:ph idx="1"/>
          </p:nvPr>
        </p:nvSpPr>
        <p:spPr/>
        <p:txBody>
          <a:bodyPr/>
          <a:lstStyle/>
          <a:p>
            <a:r>
              <a:rPr lang="en-US" dirty="0" smtClean="0"/>
              <a:t>Schedule time for training.</a:t>
            </a:r>
          </a:p>
          <a:p>
            <a:r>
              <a:rPr lang="en-US" dirty="0" smtClean="0"/>
              <a:t>Work with small groups or conduct training by area.</a:t>
            </a:r>
            <a:endParaRPr lang="en-US" dirty="0"/>
          </a:p>
        </p:txBody>
      </p:sp>
      <p:pic>
        <p:nvPicPr>
          <p:cNvPr id="12289" name="Picture 1"/>
          <p:cNvPicPr>
            <a:picLocks noChangeAspect="1" noChangeArrowheads="1"/>
          </p:cNvPicPr>
          <p:nvPr/>
        </p:nvPicPr>
        <p:blipFill>
          <a:blip r:embed="rId3" cstate="print"/>
          <a:srcRect/>
          <a:stretch>
            <a:fillRect/>
          </a:stretch>
        </p:blipFill>
        <p:spPr bwMode="auto">
          <a:xfrm>
            <a:off x="304800" y="457200"/>
            <a:ext cx="8534400" cy="838200"/>
          </a:xfrm>
          <a:prstGeom prst="rect">
            <a:avLst/>
          </a:prstGeom>
          <a:noFill/>
          <a:ln w="9525">
            <a:noFill/>
            <a:miter lim="800000"/>
            <a:headEnd/>
            <a:tailEnd/>
          </a:ln>
        </p:spPr>
      </p:pic>
      <p:sp>
        <p:nvSpPr>
          <p:cNvPr id="12291" name="AutoShape 3" descr="data:image/jpeg;base64,/9j/4AAQSkZJRgABAQAAAQABAAD/2wCEAAkGBxQQDxQQEBQVFBUVFRQXFRQWFBUUEBYVGRUYFhQVFRUYHCggGRolGxQVIjEhJSkrLi4uGB8zODMsNygtLisBCgoKDg0OGxAQGywkHyQ0LCwsLCwsLCwsLC8sLCwsLCwsLCwsLCwsLCwsLCwsLCwsLCwsLCwsLCwsLCwsLCwsLP/AABEIANEA8QMBEQACEQEDEQH/xAAcAAABBQEBAQAAAAAAAAAAAAAAAQIDBAUGBwj/xAA/EAACAQIDBAYIBAQGAwEAAAABAgADEQQSIQUGMUETUWFxgZEHFCIyQqGxwSNScvCS0eHxFWJzgrLCM2OiQ//EABoBAQADAQEBAAAAAAAAAAAAAAADBAUCAQb/xAAvEQEAAgICAgECBAYCAwEAAAAAAQIDEQQSITFBE1EFFCIyUmFxobHBkfAzgdFC/9oADAMBAAIRAxEAPwD3GAQCAQCAQCAQCAQCAQCAQCAQCAQCAQCAQCAQCAQCAQCAQCAQCAQCAQCAQCAQCAQCAQCAQCAQCAQCAQCAQCAQCAQCAQCAQCAQCAQCAQCAQCAQCBmbaqsuTKSOPA26oGYMW/528zAcMW/5284Dhi6n5z5wD1yp+cwF9dqfmMA9eqfmPygJ/iFT8x8hA1tl1S9O7G5uYFyAQCAQCAQCAQCAQCAQCAQCAQCAQCAQCAQMjb/wf7vtAyhAcIDoBAIDTAjYwOh2MPwV72+pgXYBAIBAIBAIBAIBAIBAIBAIBAIBAIBAIBAx94eCd7faBlAwHAwHXgECKvfivEcuR7D/ADnkvY/mZTrhxcdxB4gjiCORiJ2TGiM09eOm2SPwE7j9TAobx7y0sEAG9pyLhAbadbHkJFkyxRf4X4fk5M7jxX7uao+kNg46WkoU9RIa3WL6GQ/mJ35hq2/BMc1/Red/2dzgsUtamtWmbqwuD++ctVtExuHz+XFbFeaW9wnnqMQCAQCAQCAQCAQCAQM3aG3aFA5alQBuoXY+NuEmpx8l43EIr56UnUyfs/bFGvpSqBj1ahvIzy+G9P3Q9plpf1K/IkggEAgEDG3jOlPvb7QMgGA8GA68AvADAzMejIelpi5+JPzqOrqccjz4HrHMxPuHVZifEoqOPSoLowPWOBHYRxB7Ii0T6dXxXpETaPE+v5u42ZpQp/oH0nSN4FvTt01sRUqE8WJ7heyjytM3JMzO32/DrWmOKR8MzD7RLkXM4iZmVmetI8Pb/Rm7HA68OkbL3aX+d5fwftfJ/i0xOfcfZ1kmZYgEAgEAgEAgEAgEDN21tNaNKpZ0FQKcqlhmJtpYXk2LFNrR48IsmSKxPny8Vx2NZKmaqDxuc1xfr1m5EbjUMefE7lXwu1irZ1Nragg8PGLV8akrM78Pat0dr+t4Rap94XVu8c/K0w8+OKX1DYw37V3LakKUQCAQMTeY6U+9vtAxlaBKDAdeAt4CGBDX4QPPtsPUweLLknoqpJVuQY+8jfUf0lTJE0t2h9Hw74uXx/o39x/2Jj+b1bd3eChXpIocK2UDKxAzWFiUPBh3cOdpPXLFmTyOBlwzMxG4+8f7+zxT0hbo1cLiajKGNJiWRwCUyk3AJA0YcLSvkpqWtxs/1K+PfzCrudutiMY4VEYLfV2BFMDrJ+05pTc+EufkfSr+uf8A6+h9j7OXC0EoU/dQWvzJ4knvJMu1rqNPm8uWcl5tK5PUYgEAgEAgEAgEAgYG+m2DhcKWTR3OVT1aXJ/fXLPFxRkv59Qg5GSaU8PHqm08xYuWLHgb876369JtdZj0yNx8iljg4KOAynip1H9DPLQ9rLIobFcV+ipBnDi6W1YqTwsOYNxI73nW1itY2953L2McHhFpv75JZh1E8vICY+fJ3tuGjjr1rpvSFIIBAIGFvSdKfe32gYatAlVoEgaAt4BeAx4GVtXBJWpslRQykagzyYiY1LvHktjt2rOpYO2PR1jMKScGwxFLjkZglZez2rK3fcSrbBMftfQcf8XpaNZY1P3hz9faThbFjbqBNtJBMeGvS8dt6aO7u/tTDWs5ZOaPcrx+G3u98Uy2o45XBwcmPMan7x4/5+72nZWPXE0UrU/dcXHZyIPcQRNCtotG4fHZ8NsOScdvcLc6QiAQCAQCAQCAQCBzHpB2Y1fBkoLtTOaw4kWs1vr4SzxcnS/9UOenarwzE3BtNiMjNnE2dl7PFBB034lQ/C3up2W+I9d9PrPZns4nxPhqjaTUmy2C2PAAaeU5isWjwTa0T5d7ubvOtUChUNn1ykm+bicuvVymbyuP1/VDQ4+ft+mXXyitiAQCBnbZ2ca4UKQMpPHtgZJ3fqjgUPiR9oDf8HrD4Qe5hAjbBuGCFTmIJA4mw4nTvEAOGccUb+EwIrwGkwImW5A6yBA6rb9fo8JXfqpOR35Tb5zm86rKbj17Zax/OHzltWpYHsH1/tKFvT7HGyCtlHWLHz1nHuHfmsxL3T0N40vgnpn/APOpp3ML/UGW+LO6sD8cpEZq2+8f4d/LLEEAgEAgEAgEAgEAgcbvHuPh6hOJQGmy+2VAHRsV1tble3KWsXItuKygyYo1Mw8q2jXOY982KzGmVes7UHxdgWNzbq4zrw4iJlo7Nx5BR0NvaUg8xrIcn2lZxQ9B2LvvXWsuHxFCq92Cq4ptmsTYNfgRbW+ko5ePimO1baWaZskT1tG3oS1AeBB8Znrp0BCYHNbU3zo0WKoDUI4kEBfPnLmPhXtG58KmTl1rOo8oMDvzSc2dCvaDmHjOr8G0epeU5lZ9w6elXV1DIQwPAjgZSmJidStxMTG4V0N67N+VFXzJY/aePVrPAytmpkNP9D0/4H0+V4Gg7U72OS/Uct571n7PNwQ4Smdci9+UTx6x9/MRl2dW/wA2VfNwD8ryPLP6ZXOBXeev/fh8+bXOp7TbyEo3fV4/SvUXRu5RI4T3r6e2ehfClcFUqH46uncoA+pMu8aNVfNfjWTtmiv2j/L0GWWMIBAIBAIBAIBAIBArbSP4NT9DfSd4/wB8Ob/tl4VtvCXdinivMf0mvFphnzEWc7XptYjhO4u5+nDa3P2RUrkKgzZdTyHZcmR5r9fNkmKu/EPZNmU6iUUSsweoBYlRZSeQA7tPCZN5ibTNfS9WJiNS0sKhSrYn3kv2Ag6geB+U4dLpaByu/wBtg0aK0lNjUzXPPKtrjxLD5y5w8cWtNp+FXlXmtdR8vLFxgz3e5HMA2PnNeYnXhlxMb8m08TrpPdeHkT58O83C2wc/Qsbq4JXsYC+neL+UzOZjjXZpcW/w7LD1PePWx+Xsj6TOXU3TQOJ3n3hKMaVI2ysxLDjc8QD1amaXF40a7WUORnn9tXKevOQX1sCLnlc8NfA+Uv6rHhR3afLoN296HpsFclkPEE3t2jqlXkcato3HtawciY8T6b3pB9vZzMpGVWRzx1Xhp/ED4TEzRPV9B+H2iM0fzeFbS1sw1GbiNRKN/L6rF48SOiLstNAWZ2FgOJ0AUDxM4rG02a9axuX0du1s0YPB0qGnsL7R5ZjdnPmTNOlesRD4nk5vrZbX+7F2xvuqErRAa3xtex7h1TQxcObebM3Lyor4qyKW/da+uUjqy/ylmeFj0rRzLuu2BvHTxXs+6/5eR7jKOfjWx+fhcw8iMnj5bcrLAgEAgEAgEBLwMjGY6+HrBveRWB+l5Jh/fDjJ+2Xhe08UfWqVjbNVVGI/KxsfrNyI/SzP/wBLu0UB91VBHXrfvnuOax7R5O/xI2bj2RlLALlOmU5W16imokmSlbRqENL3rO5d1i8dfCes4Wo2dGpkhmLlWvqCW1swNuqZEY+uXpePE7as37Y+1Z+zq8FtAV6NDEDTMFJHVmGVh4H6Spkr1tNVmlu1Ylo5pw6cH6T6R/CflZ18bg/vul/hW1uFTk13qXmFVtZpxZnWojqXKEDqnsW8vOnh1Ho6zGpS52LHuABlTm28SucSutPU0NlA7JjtFBjsUUpO/wCVWPkJ3jjtaIc3nVZl462JZkDMdTc/OfQeInwxZiZhWGKNst9Oqe6je0e59JRj+jAY66z3r2exPV6eSa+yKi8fwqgHhcj6T5/mV/VL6HgX1ak/zeIW/Ca2ln+39Jj/AA+292j+j0f0T0gcUWIBy0iRccCSouO2WMHtlfi86xaj7uy3+2t0GGy3tnOv6RxHzE1uJj7X39nyvIv1q8qrY7MMwOhmxEa8Mm078lw2NAVgRcm1je1jfj26aRas78PItGvLR2Tj2SorqbEEETnJWJjUusczE+HteAxPS0kqD4lB/nMC9etphtUt2rErM5dCAQCA0tAaWgMZ4HL7yjKKjA/+RdfkJLg/8kI8v7JeKbYa2Jpf6qn/AOhN6P2suP3S3sVxMih7LIrt7R+UkidI5rtpbB2uaS1qZGYVKToVvbUj2GvyIbn2yLPj76mPidpMF+u6y9C2JjimGp0mUqwUXVgQQTqdO+Y+ad5JamP9sN+hj7yJ2j21g1xdA0X05q3NWHA/Ox7CZJjyTS23N69o08g25sWph3K1Ft1H4SOsHmJqY79o3VRtXU6lkGg7nKt9eoayau9+Udtaeubh7uDDUA9T33W1hY5Rz8TMzlZe1tQu4Kart1XRiVE6LE4QOjIfiUjzFp7WdTEvJjcaeIbQoGkxpMLMhykdom3F/n7syafDNvrJO6L6aZVDlUtclhYeOvyvHfXl19P4e2bGwfR4Zabc1OYfq5eRmHmt3vMtXFHSIeEY/D9E9eifgqW8iw+0ybRrcPtMV+0Us9C9E3/kqn/1qPNv6Sxx/bM/GJ/RX+q56WqZajTYcAGB8xNngzqZfLcqN1ecWyqAOQmlF9yoTTUaNptrO+yKaNXZ5uRI7WS0o9y3fplMLRU8cg+ev3mJmneSWtijVIaIkTssBYBAhJgRs8CvUqQMvaiLUXLUNlOl+o/sfKdUvNbbhzasWjUvM9rbj1KlZKlKtTazAlWBQ2uCbHUHh1iadOfTWpjSl+UtE7idqe1UqUXK1EK9Vxa/aDwMs47VvG6ygvE1nzDAxvtkW0udPDX7ST0ir5lafAVloLiQhKXILDVcw4q3VcSOMle3VNOOZjs29mbx4hqaUqbZhoAjKC69isReQ3xYpntMJaXvrW3qNDBlUXX2sozd9tfnMi2t+F+PXllb07SbD0BkNmdst+YAFzbt4Dxlni44vf8AV6hDyLzWvj5eaYzaNR7hmY/7jebNZiPUMq1Zn5VKNZla4dh85J3iY9Iulon3Lotl71NQYEMSOellYdq3Nj3Svk49ckeYTY89sc+JekbD2umLoitTOh4jqPVMXNhnFbrLXxZIyV7QuYjErTUs5CgczOK1m06h1a0VjcvPd9quFrt0ivlcCzNxVhyBA1uOuavGw5IjrZn5+Rj3uHE9GCdGXxNvrLX0LIo5FJ+XZ7lbHoJU6aq6tUHur8Pfm4HulPlTeK9ax/VZwTSZ3Mu6rY20yl55LvxgW9arYhV/DdQSepwRfz185UzY53Nm/wDh/KrOOuKZ/VE/2b/oue3Snspj/lOuP8o/xe3isf1dxtnZy4vDtSbmPZPUZdxZOltsG9e0aeK4zAPQdqVQWKkj9nnNifPmFCPHiTKNEk6R2mDrEu63I3Yas4qVBamp1P5iPhErZ83WNfKbHi3L1hZmLhwgOEBYBAqsYEDtArVGgUMW3Dv+0Co6qSRpfqgYe9+DDYNieNMh17NbMPI/KWuHfrliPur8mu8cz9nmR95fH6GbNvTLp7dRsTbz4RVALMhBzUzl6M68TcXv4yrfj1yeZ8SsxntTUR5h1exd4sPVb8KilKp+lQSeeUiUs2DLSN73C3jy0tPrUt01i1rm46uUprDE35wrNh0ZBcI92A5KRa/765b4ltW190Geu67ebV+J75rR6ZsoxPXKF3sR2z3enkRvw6b0e7e9WxRoOfw6uvYD+/vK/MxfVp2j3Cxxb9LdZ+WhvztXpsUaQN0pWAAOhci7Npx0IHgZxxKfTx7+Ze8m31L6+Ick78pciVSawjSqVN105eET59vIjXpNhMc1P3LD6eIns6n28iJj07ncvb5r1Dhq3vWLUze9wPeXwmZzeNWtfqV/9tHiZ7Wnpb/06qvsenUFnUMDxB4TNaETMeYVccKGzcO1UIFHAKB7zchJcGGclusI8+brHa3lw20d7HqizE93BB4DjNnHxqU9MnJyL3jyw8Rjmcaub30ARclvHW8njUfCDc/cmCxRRsxynsyiJisw9i2T7u62Dvy6ZUcAotgQBY5ezu6pSzcSltzHtbxcm9fE+nplGoHUMpuGAIPWDqJkTExOpacTuNwkE8elEBRAWBRcwK7mBVrGBlY255kQKq4bpKrN0gBUn2eZ8eE9idPJjbJ3hweKCCmL1KeQB7DMbg6E39rUWl7j2wzbtPid+FXNXJrUeYefPhnarlRGJF9ApJHeBwmna9YjcyoVpbetJNqXommlVWU24aXAJ0uLyKtot5r6TzXr4sZSrmnUFjqNQR8p5v7vdaeu7PxAqUUf8yqfG15i3r1tMNCs7iJWsY18PU/03/4me4/3x/WC/wC2Xi2LxAVyp69eufQVjwxrW8mDECe6cdoXdiYQVsXTQi4JAYdjOFPyvI8tutJlNhruyxvRuvWweIGQMUzXpVACdL6BrfEJBg5EWj/MJ8uGYlFicNVSreqpGYB+YBBFtL8rySLRM+HM1mI8qr85NCrZEZ65A4ExLqqXZ+ObD1adYe9SqAnuBsw8RONReJpPykndJi0fD3zD1VdFqKQVZQwPYRcfWfP2rNZmJbETuNw8r9Ie3OmxZoKfYoi3ZnPvHw4TW4uLpTc+5Z3Iv3tr7OQvfzluJ2rWjUHLPXJ6w9W6ZypftA/flOLTpJWNvaNxsV0uBS/wkr5aj6zH5VdZP6tLBO6OgErpiiAsBYFB4EDwK9QQKVanAovRAvYfsmAuGxDg5Q1u/WBQxO0CKlqjXF7H+0Dz/fSkWxQWx0IBPLQzT42bHTD5nyo58V7ZY1Hhm7Ut06BfyL4m1iZNht2x9nGSNZOr0vYdQrQpqeSgfKZWWYm8zC/SNViGwtzqCRI3SOvQz6Oqv+tVf/kJ1FrV9S8msT7hzu9G7lFsNUqU6SU6iLmDICoIGrAqDY3F+UucblXjJEWncSqcjjUmkzWNS5XdmrkxOfjlCNbhez3tfwmjnruulPjzqdvW9j7RGJp510I95GsbeI5dsxcuKcc6amO8Xhmb+oBgmJsWzIAbcPbUm3gpkvD39X/lxyf/ABvJK1YLxm3EMi0ofWVnunO2nu/RFbE0E4hqqA9wOY/IGRZZ61mf5JcUdrRDpN8dz6vrT1MPTLpVOay/Cx94HqudZQwciOsbnzC/lw+Z+0u52VQahhsPSbioVSBrbQ3A67XEo5bxbJNoWcdetYhw1X0fV3xLm4CO5Y1L30Jve1731l/83Tr/AKVvoTty+1cMKVapTHBWsO4AWl3HPaIlTyxqdKwkiE9DDps7P2PVxKKKKFrPrbgNNLnxMrZskV9rOGsz6ex7rbKOEwq0mN21ZrcLnl8hMnNk7220MdesabEidiAsBYFBoELCBC4gVqogZ+K084FCnW/FXvt56QOfx6+22nxH6wK2Mp9IyvzKrm/UPZPnYHxgJR2UpbMVBPXPdzrTzUe2/g6JAtPHqzjca2HpGoFzgEXHCw5m4kuHHGS3WZ0jy3mldxG0WF3npO1FGR1asCVtZlFiVsTccx1SS3FtEWmJ9I68iszEa9qm1958O+GqCm5LMrKFKsDc6cxJMXEyRkjceHGTk4+k6ny4jYrha+ul0I8mE1csbqoYZ1Lt9w8cGeoFOgW3kRb6mZfKj9MNHD7a+8zCq2HoNqHqMzDkVRCSPMiQ4JmtbXj4j/Mu8sRM1rPzP+FapsLDHjhqP8FvoZ5HJzfxSfl8X8MIW3Zwh44an4GoPo06/N5v4nn5bF/CkwO7dCnXo1KVPIUqXPtMVIKstrMTzInX5rJaJrafcOfy9KzE1+HV1kAUlbggcifpKiyCb1EA4AE+ekBj4tUJBIFjpc2HXb5zqtLW8RDybRX28fxWzqmNxlWnSygk3LMSEUZFuSQDzPVNr6lcWOJsy7Y7ZLzELFP0fVvir0R3dI3/AEEjn8Rx/ES9jg3+ZhaobgkEE4lPCk5+84n8Rr/D/d3HBn+L+zu9ydkjDqydJnNw2i5RppzvKXIz/VmJ1pbw4vpxrbrgZXTHAwFBgLAWBSYQImECJ1gV6iQKGKw4biOHCBQqYWxBA4EGBTq4HMzG3En6wBdndkCeng7QLCUrQLVCuEvdb9Z7IFapgcLUdXamFZCChAy5Te/w9uvCSRlvETG/bicdZmJ16ZGI3JwrXZarpxJF1IHM2BF7SzXnZI9oLcSkuP3g2XTwqOUdmcELcgLZTx0HPhLGDk2zX6zHhDkwVxV7Qvejp8lN3PxGw8LSLnTETFUvF3MbaW3Nr9HjKFRvdTj3NcP8rRxsffDaI9z/AKeZ79ctZn1DocPtzDVDZa6E66XsdBc6HsEq24+Wvusp4z458RaFhdoUCMwq0yL2vnW1+NuM4nFePGpdfUr90FfbFJalJEdWL1AtlYGwsSSbdw85Ljw2nczHqHF8tY1ET7bPrErpjKFb2rnkAIHL7x4osyAc7se4nT5CXuNGtyrZvOmfuPZq2KbnmXyuw/6idc3xWkf1/wBOeN5tZ1/QzPWy9FA0NjWDt1hRp2E8flPdeNvN/DYBnj04GA4GA4GAsCqRAYVgRssCJkgQtSgRNRgRmhAYaMBppQInECvUayHvA+/2gYeOxZJNgQIFfGOz4Cp7RBWooJB1ytYWv1awMTeKn0rgnhUp02PflAPzWd0yWpPavtzakWjUotnr0QAXgJ5e83ntb2VrFY1DsN38PTxCZa6q4JcgNbkFGn8UVvas7rL2axPtbqbmYS5amrISGX2ahIsylToxPImT/m8utTKH8vj3uIZ9X0fJ0ZpJWYAuHuyBrFVZbaEcc/yksc63btMfyRzw6desSrUtzxgmWs1XPZtAEygGxsSbmMvNtevWI0YuJWk7aY2iOZlFbPp7UVrZT/fhAz8FjaNfH4jB1VUPlUUanxeygzKPHXzlyK3pirkj18q/atrzSffw5gYfG4CsxRHUnQkJ0lNhxuDYjt65em2HNX9UqfXNjturT/x/Her59c5q5R+CLhAgJNsvNmGvZIPoYPqa+Nff52l+rm6b+d/Y7GbR2g3R9H0utKmWy0VtnK3e5yaa8uUY8fG1PbXufn4/5eXtnnWvtHxDpNyMPiFZ62JJu6gDMQWNjfgOA/nIeVfFqK402CmSJm13ZJUlJaTK0B4aA8GAt4EREBpEBhECMrAYUgNKQGFIDGSBC6QKtZIFDFe6B3n7faBh4pIEeGW9HEJ1orfwt/WBjVabMFB+EWHdcn7mAgoEQNfZI9vD391RXqN+kXH1UQMpd4cQDfMLdRUQNDZe8VapXp02y5WdVJAIaxNtNYC7Z2jUNZqTWsjsBa+o5E3PG0CutYmBYwDXrUx/mF+4an5CBym0Kj+unEJcEvmBHI3veaeDk4/pdLqGbBf6naj1SnvCFpU2rAKXW41OvC+gHbMxfPo7eRszLY8CT7XcIEybSOUMoFiT18eJ5wJKNe+v04QNCjVgWUeBOrQJVMB14DSICEQGkQGkQGlYDSsBhECNhAjZYEDrAzsRhQWv/bygUq+EBgVEwuRm6mR1PiNPmBApeonmIET4SA7D0ctOs/PIEH+5tfkGgYtTDQG0aZR1ccVYEeBvA1tuUs2ILjg6o48VECqtOBNQOQlueVwP1FSB9YGecJfSBq7yn8ZaY4U0VfG1z9RAZs+qAjrzOXyvrA3cG16BH5XB8xaBewzQNKg0C7TMCwhgTqYDoD4CEQGwEIgNIgNIgMIgMIgRssCJkgQVKcCu9GBC9CBA+HgQVMLAp4inZMgGpYk9wFh9TApNgT1QImwJHKBarUsy0j/lK/wsfsRAQYSAhwsBcJgr1UH+YfLWBXxdLpKjOfiYn+UB1HDWga2AX2XHWAfI/wB4F7DpA0KKwLlMQLCQJlgPgSwEgIRAS0BtoCEQGEQGEQGlYDCsCNkgRMkCJqcCNqUCM0oEbUYEJw8BDhoDRhQOQgL6vAacNAZ6qQbrbgR4kWvAjXAQJFwcCWlgiGuDbjcdYItAv0qFoFlEgWEECVYEywHQJ4CQEgIRAQiAhgNIgNIgNIgMKwGlYDCsBhSAwpAYacBppQGmlAaaUBOigHRQE6KAdDAXoYCijAkWnAlVIEirAkUQJVECQCA6BPASAkAgJaA0iAkBCIDSIDSIDSsBpWA0rAaVgJlgIUgNyQEyQDJATJAOjgL0cAyQHBIChIDgsBwWA8CA8CA8QHQJoBASAhgEBpgJASAhgIYDTAaYDTAaYCQEgEBICQCAQCAsBRAUQFEBwgOEB4gOEBYH/9k=">
            <a:hlinkClick r:id="rId4"/>
          </p:cNvPr>
          <p:cNvSpPr>
            <a:spLocks noChangeAspect="1" noChangeArrowheads="1"/>
          </p:cNvSpPr>
          <p:nvPr/>
        </p:nvSpPr>
        <p:spPr bwMode="auto">
          <a:xfrm>
            <a:off x="28575" y="-1470025"/>
            <a:ext cx="3533775" cy="30765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http://upload.wikimedia.org/wikipedia/commons/1/11/Reading-Glasses.jpg">
            <a:hlinkClick r:id="rId2"/>
          </p:cNvPr>
          <p:cNvPicPr>
            <a:picLocks noChangeAspect="1" noChangeArrowheads="1"/>
          </p:cNvPicPr>
          <p:nvPr/>
        </p:nvPicPr>
        <p:blipFill>
          <a:blip r:embed="rId3" cstate="print"/>
          <a:srcRect/>
          <a:stretch>
            <a:fillRect/>
          </a:stretch>
        </p:blipFill>
        <p:spPr bwMode="auto">
          <a:xfrm>
            <a:off x="4876800" y="5037260"/>
            <a:ext cx="4267200" cy="1820740"/>
          </a:xfrm>
          <a:prstGeom prst="rect">
            <a:avLst/>
          </a:prstGeom>
          <a:noFill/>
        </p:spPr>
      </p:pic>
      <p:sp>
        <p:nvSpPr>
          <p:cNvPr id="3" name="Content Placeholder 2"/>
          <p:cNvSpPr>
            <a:spLocks noGrp="1"/>
          </p:cNvSpPr>
          <p:nvPr>
            <p:ph idx="1"/>
          </p:nvPr>
        </p:nvSpPr>
        <p:spPr/>
        <p:txBody>
          <a:bodyPr/>
          <a:lstStyle/>
          <a:p>
            <a:r>
              <a:rPr lang="en-US" dirty="0" smtClean="0"/>
              <a:t>Make sure the cleaning program is working.</a:t>
            </a:r>
          </a:p>
          <a:p>
            <a:pPr lvl="1"/>
            <a:r>
              <a:rPr lang="en-US" dirty="0" smtClean="0"/>
              <a:t>Supervise daily cleaning routines</a:t>
            </a:r>
          </a:p>
          <a:p>
            <a:pPr lvl="1"/>
            <a:r>
              <a:rPr lang="en-US" dirty="0" smtClean="0"/>
              <a:t>Check all cleaning tasks against the master schedule every day.</a:t>
            </a:r>
          </a:p>
          <a:p>
            <a:pPr lvl="1"/>
            <a:r>
              <a:rPr lang="en-US" dirty="0" smtClean="0"/>
              <a:t>Change the master schedule as needed for any changes in menu, procedures, or equipment.</a:t>
            </a:r>
          </a:p>
          <a:p>
            <a:pPr lvl="1"/>
            <a:r>
              <a:rPr lang="en-US" dirty="0" smtClean="0"/>
              <a:t>Ask staff during meetings for input on the program.</a:t>
            </a:r>
            <a:endParaRPr lang="en-US" dirty="0"/>
          </a:p>
        </p:txBody>
      </p:sp>
      <p:pic>
        <p:nvPicPr>
          <p:cNvPr id="11265" name="Picture 1"/>
          <p:cNvPicPr>
            <a:picLocks noChangeAspect="1" noChangeArrowheads="1"/>
          </p:cNvPicPr>
          <p:nvPr/>
        </p:nvPicPr>
        <p:blipFill>
          <a:blip r:embed="rId4" cstate="print"/>
          <a:srcRect/>
          <a:stretch>
            <a:fillRect/>
          </a:stretch>
        </p:blipFill>
        <p:spPr bwMode="auto">
          <a:xfrm>
            <a:off x="472888" y="533400"/>
            <a:ext cx="8290112" cy="685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Different detergents are used for different cleaning tasks, but </a:t>
            </a:r>
            <a:r>
              <a:rPr lang="en-US" smtClean="0"/>
              <a:t>all have </a:t>
            </a:r>
            <a:r>
              <a:rPr lang="en-US" dirty="0" smtClean="0"/>
              <a:t>surfactants (surface acting agents) that reduce surface tension between the dirt and the surface.</a:t>
            </a:r>
          </a:p>
          <a:p>
            <a:r>
              <a:rPr lang="en-US" dirty="0" smtClean="0"/>
              <a:t>General purpose detergents- mildly alkaline cleaners that remove fresh dirt</a:t>
            </a:r>
          </a:p>
          <a:p>
            <a:r>
              <a:rPr lang="en-US" dirty="0" smtClean="0"/>
              <a:t>Heavy-duty detergents- highly alkaline that remove wax, aged or dried dirt and baked on grease.</a:t>
            </a:r>
            <a:endParaRPr lang="en-US" dirty="0"/>
          </a:p>
        </p:txBody>
      </p:sp>
      <p:pic>
        <p:nvPicPr>
          <p:cNvPr id="5" name="Picture 4"/>
          <p:cNvPicPr>
            <a:picLocks noChangeAspect="1"/>
          </p:cNvPicPr>
          <p:nvPr/>
        </p:nvPicPr>
        <p:blipFill>
          <a:blip r:embed="rId2"/>
          <a:stretch>
            <a:fillRect/>
          </a:stretch>
        </p:blipFill>
        <p:spPr>
          <a:xfrm>
            <a:off x="1855694" y="152400"/>
            <a:ext cx="5230906" cy="1371600"/>
          </a:xfrm>
          <a:prstGeom prst="rect">
            <a:avLst/>
          </a:prstGeom>
        </p:spPr>
      </p:pic>
      <p:pic>
        <p:nvPicPr>
          <p:cNvPr id="5122" name="Picture 2" descr="http://www.westyellowheadrecycles.ca/wp-content/uploads/2014/09/Spray-Bott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173663"/>
            <a:ext cx="381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613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harborfreight.com/media/catalog/product/cache/1/image/9df78eab33525d08d6e5fb8d27136e95/i/m/image_188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5181600" cy="5181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Degreasers are detergents that </a:t>
            </a:r>
            <a:br>
              <a:rPr lang="en-US" dirty="0" smtClean="0"/>
            </a:br>
            <a:r>
              <a:rPr lang="en-US" dirty="0" smtClean="0"/>
              <a:t>contain a grease-dissolving agent.</a:t>
            </a:r>
          </a:p>
          <a:p>
            <a:r>
              <a:rPr lang="en-US" dirty="0" smtClean="0"/>
              <a:t>They work well in areas where </a:t>
            </a:r>
            <a:br>
              <a:rPr lang="en-US" dirty="0" smtClean="0"/>
            </a:br>
            <a:r>
              <a:rPr lang="en-US" dirty="0" smtClean="0"/>
              <a:t>grease has been burned on, </a:t>
            </a:r>
            <a:br>
              <a:rPr lang="en-US" dirty="0" smtClean="0"/>
            </a:br>
            <a:r>
              <a:rPr lang="en-US" dirty="0" smtClean="0"/>
              <a:t>such as grill backsplashes, </a:t>
            </a:r>
            <a:br>
              <a:rPr lang="en-US" dirty="0" smtClean="0"/>
            </a:br>
            <a:r>
              <a:rPr lang="en-US" dirty="0" smtClean="0"/>
              <a:t>oven doors and range hoods.</a:t>
            </a:r>
          </a:p>
        </p:txBody>
      </p:sp>
      <p:pic>
        <p:nvPicPr>
          <p:cNvPr id="5" name="Picture 4"/>
          <p:cNvPicPr>
            <a:picLocks noChangeAspect="1"/>
          </p:cNvPicPr>
          <p:nvPr/>
        </p:nvPicPr>
        <p:blipFill>
          <a:blip r:embed="rId3"/>
          <a:stretch>
            <a:fillRect/>
          </a:stretch>
        </p:blipFill>
        <p:spPr>
          <a:xfrm>
            <a:off x="1055783" y="228600"/>
            <a:ext cx="6945217" cy="1295400"/>
          </a:xfrm>
          <a:prstGeom prst="rect">
            <a:avLst/>
          </a:prstGeom>
        </p:spPr>
      </p:pic>
    </p:spTree>
    <p:extLst>
      <p:ext uri="{BB962C8B-B14F-4D97-AF65-F5344CB8AC3E}">
        <p14:creationId xmlns:p14="http://schemas.microsoft.com/office/powerpoint/2010/main" val="2976072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burbansupplyinc.com/wp-content/uploads/2015/06/Delimer-21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419" y="1600200"/>
            <a:ext cx="3680460"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874837"/>
            <a:ext cx="8229600" cy="4525963"/>
          </a:xfrm>
        </p:spPr>
        <p:txBody>
          <a:bodyPr/>
          <a:lstStyle/>
          <a:p>
            <a:r>
              <a:rPr lang="en-US" dirty="0" err="1" smtClean="0"/>
              <a:t>Delimers</a:t>
            </a:r>
            <a:r>
              <a:rPr lang="en-US" dirty="0" smtClean="0"/>
              <a:t> are used on mineral </a:t>
            </a:r>
            <a:br>
              <a:rPr lang="en-US" dirty="0" smtClean="0"/>
            </a:br>
            <a:r>
              <a:rPr lang="en-US" dirty="0" smtClean="0"/>
              <a:t>deposits and other dirt that </a:t>
            </a:r>
            <a:br>
              <a:rPr lang="en-US" dirty="0" smtClean="0"/>
            </a:br>
            <a:r>
              <a:rPr lang="en-US" dirty="0" smtClean="0"/>
              <a:t>other cleaners can’t remove.</a:t>
            </a:r>
          </a:p>
          <a:p>
            <a:r>
              <a:rPr lang="en-US" dirty="0" smtClean="0"/>
              <a:t>They are often used to remove </a:t>
            </a:r>
            <a:br>
              <a:rPr lang="en-US" dirty="0" smtClean="0"/>
            </a:br>
            <a:r>
              <a:rPr lang="en-US" dirty="0" smtClean="0"/>
              <a:t>scale in dishwashing machines </a:t>
            </a:r>
            <a:br>
              <a:rPr lang="en-US" dirty="0" smtClean="0"/>
            </a:br>
            <a:r>
              <a:rPr lang="en-US" dirty="0" smtClean="0"/>
              <a:t>and on steam tables.</a:t>
            </a:r>
            <a:endParaRPr lang="en-US" dirty="0"/>
          </a:p>
        </p:txBody>
      </p:sp>
      <p:pic>
        <p:nvPicPr>
          <p:cNvPr id="5" name="Picture 4"/>
          <p:cNvPicPr>
            <a:picLocks noChangeAspect="1"/>
          </p:cNvPicPr>
          <p:nvPr/>
        </p:nvPicPr>
        <p:blipFill>
          <a:blip r:embed="rId3"/>
          <a:stretch>
            <a:fillRect/>
          </a:stretch>
        </p:blipFill>
        <p:spPr>
          <a:xfrm>
            <a:off x="1489635" y="76200"/>
            <a:ext cx="5901765" cy="1524000"/>
          </a:xfrm>
          <a:prstGeom prst="rect">
            <a:avLst/>
          </a:prstGeom>
        </p:spPr>
      </p:pic>
    </p:spTree>
    <p:extLst>
      <p:ext uri="{BB962C8B-B14F-4D97-AF65-F5344CB8AC3E}">
        <p14:creationId xmlns:p14="http://schemas.microsoft.com/office/powerpoint/2010/main" val="3471412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2482</TotalTime>
  <Words>1981</Words>
  <Application>Microsoft Office PowerPoint</Application>
  <PresentationFormat>On-screen Show (4:3)</PresentationFormat>
  <Paragraphs>211</Paragraphs>
  <Slides>64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64</vt:i4>
      </vt:variant>
    </vt:vector>
  </HeadingPairs>
  <TitlesOfParts>
    <vt:vector size="6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&amp; Sanitizing</dc:title>
  <dc:creator>Jeanne</dc:creator>
  <cp:lastModifiedBy>Susan Stiker</cp:lastModifiedBy>
  <cp:revision>69</cp:revision>
  <dcterms:created xsi:type="dcterms:W3CDTF">2013-11-16T01:03:38Z</dcterms:created>
  <dcterms:modified xsi:type="dcterms:W3CDTF">2016-10-12T14:15:54Z</dcterms:modified>
</cp:coreProperties>
</file>